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5" d="100"/>
          <a:sy n="85" d="100"/>
        </p:scale>
        <p:origin x="590"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916DF-21CF-4612-AF89-98223D442A4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88777D9E-8927-4CF3-B894-1F121CF96E9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B536D97-1B20-4C86-9AD8-3EF74CC3BB7E}"/>
              </a:ext>
            </a:extLst>
          </p:cNvPr>
          <p:cNvSpPr>
            <a:spLocks noGrp="1"/>
          </p:cNvSpPr>
          <p:nvPr>
            <p:ph type="dt" sz="half" idx="10"/>
          </p:nvPr>
        </p:nvSpPr>
        <p:spPr/>
        <p:txBody>
          <a:bodyPr/>
          <a:lstStyle/>
          <a:p>
            <a:fld id="{A4EF197B-C38B-4EDA-A91F-4C013B978C13}" type="datetimeFigureOut">
              <a:rPr lang="en-GB" smtClean="0"/>
              <a:t>30/08/2025</a:t>
            </a:fld>
            <a:endParaRPr lang="en-GB"/>
          </a:p>
        </p:txBody>
      </p:sp>
      <p:sp>
        <p:nvSpPr>
          <p:cNvPr id="5" name="Footer Placeholder 4">
            <a:extLst>
              <a:ext uri="{FF2B5EF4-FFF2-40B4-BE49-F238E27FC236}">
                <a16:creationId xmlns:a16="http://schemas.microsoft.com/office/drawing/2014/main" id="{B30107B2-9B67-4C62-83BC-11E0A7F062B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9EF2621-932C-4463-B2EC-1EB88ADC89CC}"/>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22069604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55A4A3-1B99-4744-B22B-1B4A135F165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9B62609-75A3-4B4E-83AA-7C272BF1A43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F3C1D80-301D-4E50-922B-5D0E1646F590}"/>
              </a:ext>
            </a:extLst>
          </p:cNvPr>
          <p:cNvSpPr>
            <a:spLocks noGrp="1"/>
          </p:cNvSpPr>
          <p:nvPr>
            <p:ph type="dt" sz="half" idx="10"/>
          </p:nvPr>
        </p:nvSpPr>
        <p:spPr/>
        <p:txBody>
          <a:bodyPr/>
          <a:lstStyle/>
          <a:p>
            <a:fld id="{A4EF197B-C38B-4EDA-A91F-4C013B978C13}" type="datetimeFigureOut">
              <a:rPr lang="en-GB" smtClean="0"/>
              <a:t>30/08/2025</a:t>
            </a:fld>
            <a:endParaRPr lang="en-GB"/>
          </a:p>
        </p:txBody>
      </p:sp>
      <p:sp>
        <p:nvSpPr>
          <p:cNvPr id="5" name="Footer Placeholder 4">
            <a:extLst>
              <a:ext uri="{FF2B5EF4-FFF2-40B4-BE49-F238E27FC236}">
                <a16:creationId xmlns:a16="http://schemas.microsoft.com/office/drawing/2014/main" id="{74F7D1F8-7BF7-464A-9367-A4C3BF6F6B5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6D1E425-1B50-4B4C-9EF0-F6B4FB79F052}"/>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3365221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83342DB-D913-41A1-B906-0EBB438D0FF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DC71B7D-DDEB-4CD6-BD83-C9D2A2D9B8A1}"/>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07AC4D5-798D-473B-8A3A-B9E7BC543CBB}"/>
              </a:ext>
            </a:extLst>
          </p:cNvPr>
          <p:cNvSpPr>
            <a:spLocks noGrp="1"/>
          </p:cNvSpPr>
          <p:nvPr>
            <p:ph type="dt" sz="half" idx="10"/>
          </p:nvPr>
        </p:nvSpPr>
        <p:spPr/>
        <p:txBody>
          <a:bodyPr/>
          <a:lstStyle/>
          <a:p>
            <a:fld id="{A4EF197B-C38B-4EDA-A91F-4C013B978C13}" type="datetimeFigureOut">
              <a:rPr lang="en-GB" smtClean="0"/>
              <a:t>30/08/2025</a:t>
            </a:fld>
            <a:endParaRPr lang="en-GB"/>
          </a:p>
        </p:txBody>
      </p:sp>
      <p:sp>
        <p:nvSpPr>
          <p:cNvPr id="5" name="Footer Placeholder 4">
            <a:extLst>
              <a:ext uri="{FF2B5EF4-FFF2-40B4-BE49-F238E27FC236}">
                <a16:creationId xmlns:a16="http://schemas.microsoft.com/office/drawing/2014/main" id="{8ECDD1B3-741D-4E0E-BDF7-4BEF5174C00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D5CA6A8-EB01-44B4-B900-738DADDB3880}"/>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1921316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84CF5F-CAF7-45C6-A243-6FD95E54D58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7979D76-7C7F-49E0-8379-D5CFC72EECF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957E8E1-8D73-43AC-B810-C31CC30C4E08}"/>
              </a:ext>
            </a:extLst>
          </p:cNvPr>
          <p:cNvSpPr>
            <a:spLocks noGrp="1"/>
          </p:cNvSpPr>
          <p:nvPr>
            <p:ph type="dt" sz="half" idx="10"/>
          </p:nvPr>
        </p:nvSpPr>
        <p:spPr/>
        <p:txBody>
          <a:bodyPr/>
          <a:lstStyle/>
          <a:p>
            <a:fld id="{A4EF197B-C38B-4EDA-A91F-4C013B978C13}" type="datetimeFigureOut">
              <a:rPr lang="en-GB" smtClean="0"/>
              <a:t>30/08/2025</a:t>
            </a:fld>
            <a:endParaRPr lang="en-GB"/>
          </a:p>
        </p:txBody>
      </p:sp>
      <p:sp>
        <p:nvSpPr>
          <p:cNvPr id="5" name="Footer Placeholder 4">
            <a:extLst>
              <a:ext uri="{FF2B5EF4-FFF2-40B4-BE49-F238E27FC236}">
                <a16:creationId xmlns:a16="http://schemas.microsoft.com/office/drawing/2014/main" id="{BAE48F88-3CA8-465E-BFFB-1E39E684FF6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645F806-D0CC-49C8-BE44-1163E024D8FE}"/>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1483863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29F7B5-B784-4CE1-B8F4-1034FB5A27C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1558731-C0B5-4130-BC38-AAED02795A0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A6AE2EA-CF4F-4AF5-8DC3-092D041CF717}"/>
              </a:ext>
            </a:extLst>
          </p:cNvPr>
          <p:cNvSpPr>
            <a:spLocks noGrp="1"/>
          </p:cNvSpPr>
          <p:nvPr>
            <p:ph type="dt" sz="half" idx="10"/>
          </p:nvPr>
        </p:nvSpPr>
        <p:spPr/>
        <p:txBody>
          <a:bodyPr/>
          <a:lstStyle/>
          <a:p>
            <a:fld id="{A4EF197B-C38B-4EDA-A91F-4C013B978C13}" type="datetimeFigureOut">
              <a:rPr lang="en-GB" smtClean="0"/>
              <a:t>30/08/2025</a:t>
            </a:fld>
            <a:endParaRPr lang="en-GB"/>
          </a:p>
        </p:txBody>
      </p:sp>
      <p:sp>
        <p:nvSpPr>
          <p:cNvPr id="5" name="Footer Placeholder 4">
            <a:extLst>
              <a:ext uri="{FF2B5EF4-FFF2-40B4-BE49-F238E27FC236}">
                <a16:creationId xmlns:a16="http://schemas.microsoft.com/office/drawing/2014/main" id="{AE4F9527-54A8-4C5B-A7F1-399FBF7707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2C4EA1B-7733-489B-B617-86F2120AB664}"/>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22948067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8EDDEF-7D2E-45A0-B25C-578C2A7AA41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701E3CB-E7B0-47EF-81CF-EB99D796EE3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643D097-0C16-45B8-A2C7-659D896F316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A59FCCD-31CC-43E8-B74A-ACAFF258B70F}"/>
              </a:ext>
            </a:extLst>
          </p:cNvPr>
          <p:cNvSpPr>
            <a:spLocks noGrp="1"/>
          </p:cNvSpPr>
          <p:nvPr>
            <p:ph type="dt" sz="half" idx="10"/>
          </p:nvPr>
        </p:nvSpPr>
        <p:spPr/>
        <p:txBody>
          <a:bodyPr/>
          <a:lstStyle/>
          <a:p>
            <a:fld id="{A4EF197B-C38B-4EDA-A91F-4C013B978C13}" type="datetimeFigureOut">
              <a:rPr lang="en-GB" smtClean="0"/>
              <a:t>30/08/2025</a:t>
            </a:fld>
            <a:endParaRPr lang="en-GB"/>
          </a:p>
        </p:txBody>
      </p:sp>
      <p:sp>
        <p:nvSpPr>
          <p:cNvPr id="6" name="Footer Placeholder 5">
            <a:extLst>
              <a:ext uri="{FF2B5EF4-FFF2-40B4-BE49-F238E27FC236}">
                <a16:creationId xmlns:a16="http://schemas.microsoft.com/office/drawing/2014/main" id="{2C67593E-9EC6-45AE-B741-26D4E1D2D26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F149430-EDB4-4DFE-8592-2625585D0DA1}"/>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5960222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89DFA1-007C-45D3-88E6-DE65D9DBBF4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33FD565-9BBD-4F87-A84C-93BA726C2DB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BC42A72-A5A5-4D72-B962-C7FE8D8A79E1}"/>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70E04EA-EC25-44DD-AA5D-8DBE09BE14E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425E609-0FAC-4032-82E4-E352A5CEFFC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BA43EA1-8F3B-4E6B-A0FF-8399362D0C68}"/>
              </a:ext>
            </a:extLst>
          </p:cNvPr>
          <p:cNvSpPr>
            <a:spLocks noGrp="1"/>
          </p:cNvSpPr>
          <p:nvPr>
            <p:ph type="dt" sz="half" idx="10"/>
          </p:nvPr>
        </p:nvSpPr>
        <p:spPr/>
        <p:txBody>
          <a:bodyPr/>
          <a:lstStyle/>
          <a:p>
            <a:fld id="{A4EF197B-C38B-4EDA-A91F-4C013B978C13}" type="datetimeFigureOut">
              <a:rPr lang="en-GB" smtClean="0"/>
              <a:t>30/08/2025</a:t>
            </a:fld>
            <a:endParaRPr lang="en-GB"/>
          </a:p>
        </p:txBody>
      </p:sp>
      <p:sp>
        <p:nvSpPr>
          <p:cNvPr id="8" name="Footer Placeholder 7">
            <a:extLst>
              <a:ext uri="{FF2B5EF4-FFF2-40B4-BE49-F238E27FC236}">
                <a16:creationId xmlns:a16="http://schemas.microsoft.com/office/drawing/2014/main" id="{061A649C-B3A8-489F-ACDF-4A055A7DA66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0FD7984-2933-4E7B-9BA8-015588FFDC17}"/>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27022263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751FF6-48D9-4AB6-8A29-2D76F9E1650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D14FDF0-53A7-4730-862F-76D396F01EAC}"/>
              </a:ext>
            </a:extLst>
          </p:cNvPr>
          <p:cNvSpPr>
            <a:spLocks noGrp="1"/>
          </p:cNvSpPr>
          <p:nvPr>
            <p:ph type="dt" sz="half" idx="10"/>
          </p:nvPr>
        </p:nvSpPr>
        <p:spPr/>
        <p:txBody>
          <a:bodyPr/>
          <a:lstStyle/>
          <a:p>
            <a:fld id="{A4EF197B-C38B-4EDA-A91F-4C013B978C13}" type="datetimeFigureOut">
              <a:rPr lang="en-GB" smtClean="0"/>
              <a:t>30/08/2025</a:t>
            </a:fld>
            <a:endParaRPr lang="en-GB"/>
          </a:p>
        </p:txBody>
      </p:sp>
      <p:sp>
        <p:nvSpPr>
          <p:cNvPr id="4" name="Footer Placeholder 3">
            <a:extLst>
              <a:ext uri="{FF2B5EF4-FFF2-40B4-BE49-F238E27FC236}">
                <a16:creationId xmlns:a16="http://schemas.microsoft.com/office/drawing/2014/main" id="{4917A51D-EFB3-4EFB-BD94-971767339EF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A17E8F5-EF3A-419E-9B89-C59EB3A3F154}"/>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33608612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90E3D4F-5FA8-4C91-BB48-018B3A7AF880}"/>
              </a:ext>
            </a:extLst>
          </p:cNvPr>
          <p:cNvSpPr>
            <a:spLocks noGrp="1"/>
          </p:cNvSpPr>
          <p:nvPr>
            <p:ph type="dt" sz="half" idx="10"/>
          </p:nvPr>
        </p:nvSpPr>
        <p:spPr/>
        <p:txBody>
          <a:bodyPr/>
          <a:lstStyle/>
          <a:p>
            <a:fld id="{A4EF197B-C38B-4EDA-A91F-4C013B978C13}" type="datetimeFigureOut">
              <a:rPr lang="en-GB" smtClean="0"/>
              <a:t>30/08/2025</a:t>
            </a:fld>
            <a:endParaRPr lang="en-GB"/>
          </a:p>
        </p:txBody>
      </p:sp>
      <p:sp>
        <p:nvSpPr>
          <p:cNvPr id="3" name="Footer Placeholder 2">
            <a:extLst>
              <a:ext uri="{FF2B5EF4-FFF2-40B4-BE49-F238E27FC236}">
                <a16:creationId xmlns:a16="http://schemas.microsoft.com/office/drawing/2014/main" id="{6C0F0FF1-CCD4-4CF4-A6F3-BA9C31E0064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0B5D52A4-9481-4972-8472-B278B4C4B020}"/>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26140251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51DEA-7709-494C-8736-40201071F7A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2A6ABD2-514D-4B7B-BA18-C6A24B17720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1590F08-585F-4449-AE84-B40E3C602C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101A93E-7561-422B-A534-321389885394}"/>
              </a:ext>
            </a:extLst>
          </p:cNvPr>
          <p:cNvSpPr>
            <a:spLocks noGrp="1"/>
          </p:cNvSpPr>
          <p:nvPr>
            <p:ph type="dt" sz="half" idx="10"/>
          </p:nvPr>
        </p:nvSpPr>
        <p:spPr/>
        <p:txBody>
          <a:bodyPr/>
          <a:lstStyle/>
          <a:p>
            <a:fld id="{A4EF197B-C38B-4EDA-A91F-4C013B978C13}" type="datetimeFigureOut">
              <a:rPr lang="en-GB" smtClean="0"/>
              <a:t>30/08/2025</a:t>
            </a:fld>
            <a:endParaRPr lang="en-GB"/>
          </a:p>
        </p:txBody>
      </p:sp>
      <p:sp>
        <p:nvSpPr>
          <p:cNvPr id="6" name="Footer Placeholder 5">
            <a:extLst>
              <a:ext uri="{FF2B5EF4-FFF2-40B4-BE49-F238E27FC236}">
                <a16:creationId xmlns:a16="http://schemas.microsoft.com/office/drawing/2014/main" id="{3CF9C552-E545-4CA6-966A-2FA3ACD5E3A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B71FC18-237C-4C45-9791-EA0D814F7CF0}"/>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632819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BCB7AA-9362-455A-AF4A-17E22AAA544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BDE8C49-F102-4650-8B25-659A3E735CA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6F99308C-8AE4-411F-AD70-C30B132F15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1D61E87-1C91-48C7-9028-60778DDE1617}"/>
              </a:ext>
            </a:extLst>
          </p:cNvPr>
          <p:cNvSpPr>
            <a:spLocks noGrp="1"/>
          </p:cNvSpPr>
          <p:nvPr>
            <p:ph type="dt" sz="half" idx="10"/>
          </p:nvPr>
        </p:nvSpPr>
        <p:spPr/>
        <p:txBody>
          <a:bodyPr/>
          <a:lstStyle/>
          <a:p>
            <a:fld id="{A4EF197B-C38B-4EDA-A91F-4C013B978C13}" type="datetimeFigureOut">
              <a:rPr lang="en-GB" smtClean="0"/>
              <a:t>30/08/2025</a:t>
            </a:fld>
            <a:endParaRPr lang="en-GB"/>
          </a:p>
        </p:txBody>
      </p:sp>
      <p:sp>
        <p:nvSpPr>
          <p:cNvPr id="6" name="Footer Placeholder 5">
            <a:extLst>
              <a:ext uri="{FF2B5EF4-FFF2-40B4-BE49-F238E27FC236}">
                <a16:creationId xmlns:a16="http://schemas.microsoft.com/office/drawing/2014/main" id="{38871CA7-E338-4B7A-ACE5-D1CCA14D81E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1D2CEBB-09EF-4B25-A34A-2C5B20E2E0F8}"/>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1794724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B83B60F-6BC2-41DA-A646-26F52190F1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D6A676C-5E6F-4F0B-B084-790BD8F2709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4ECD550-2B05-44A0-AEC8-0CEDEEA7F2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EF197B-C38B-4EDA-A91F-4C013B978C13}" type="datetimeFigureOut">
              <a:rPr lang="en-GB" smtClean="0"/>
              <a:t>30/08/2025</a:t>
            </a:fld>
            <a:endParaRPr lang="en-GB"/>
          </a:p>
        </p:txBody>
      </p:sp>
      <p:sp>
        <p:nvSpPr>
          <p:cNvPr id="5" name="Footer Placeholder 4">
            <a:extLst>
              <a:ext uri="{FF2B5EF4-FFF2-40B4-BE49-F238E27FC236}">
                <a16:creationId xmlns:a16="http://schemas.microsoft.com/office/drawing/2014/main" id="{3A21B04B-59EC-41D7-AA66-0F73186D227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2AD932C9-34E2-4589-9BAD-400C8669465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BF3D9D-C4B5-4267-BD45-65402AF5D6CC}" type="slidenum">
              <a:rPr lang="en-GB" smtClean="0"/>
              <a:t>‹#›</a:t>
            </a:fld>
            <a:endParaRPr lang="en-GB"/>
          </a:p>
        </p:txBody>
      </p:sp>
    </p:spTree>
    <p:extLst>
      <p:ext uri="{BB962C8B-B14F-4D97-AF65-F5344CB8AC3E}">
        <p14:creationId xmlns:p14="http://schemas.microsoft.com/office/powerpoint/2010/main" val="30001350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hyperlink" Target="https://www.bbc.co.uk/bitesize/articles/zfg9bqt" TargetMode="Externa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 Box 14">
            <a:extLst>
              <a:ext uri="{FF2B5EF4-FFF2-40B4-BE49-F238E27FC236}">
                <a16:creationId xmlns:a16="http://schemas.microsoft.com/office/drawing/2014/main" id="{81829F15-7617-425D-8FFF-76D31FD24B40}"/>
              </a:ext>
            </a:extLst>
          </p:cNvPr>
          <p:cNvSpPr txBox="1">
            <a:spLocks noChangeArrowheads="1"/>
          </p:cNvSpPr>
          <p:nvPr/>
        </p:nvSpPr>
        <p:spPr bwMode="auto">
          <a:xfrm>
            <a:off x="220760" y="169275"/>
            <a:ext cx="11723590" cy="6507750"/>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spcAft>
                <a:spcPts val="0"/>
              </a:spcAft>
            </a:pPr>
            <a:r>
              <a:rPr lang="en-GB" sz="1050" b="1" dirty="0">
                <a:latin typeface="Kinetic" panose="00000500000000000000" pitchFamily="50" charset="0"/>
                <a:ea typeface="Calibri" panose="020F0502020204030204" pitchFamily="34" charset="0"/>
                <a:cs typeface="Calibri" panose="020F0502020204030204" pitchFamily="34" charset="0"/>
              </a:rPr>
              <a:t> </a:t>
            </a:r>
            <a:endParaRPr lang="en-GB" sz="105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6" name="Text Box 14">
            <a:extLst>
              <a:ext uri="{FF2B5EF4-FFF2-40B4-BE49-F238E27FC236}">
                <a16:creationId xmlns:a16="http://schemas.microsoft.com/office/drawing/2014/main" id="{83A36AD6-6568-4C83-9EFE-F0A1AD6A4711}"/>
              </a:ext>
            </a:extLst>
          </p:cNvPr>
          <p:cNvSpPr txBox="1">
            <a:spLocks noChangeArrowheads="1"/>
          </p:cNvSpPr>
          <p:nvPr/>
        </p:nvSpPr>
        <p:spPr bwMode="auto">
          <a:xfrm>
            <a:off x="5077515" y="400617"/>
            <a:ext cx="2273544" cy="4269232"/>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spcAft>
                <a:spcPts val="0"/>
              </a:spcAft>
            </a:pPr>
            <a:endParaRPr lang="en-US" sz="1600" b="1" dirty="0">
              <a:latin typeface="Kinetic" panose="00000500000000000000" pitchFamily="50" charset="0"/>
              <a:ea typeface="Calibri" panose="020F0502020204030204" pitchFamily="34" charset="0"/>
              <a:cs typeface="Calibri" panose="020F0502020204030204" pitchFamily="34" charset="0"/>
            </a:endParaRPr>
          </a:p>
          <a:p>
            <a:pPr algn="ctr">
              <a:spcAft>
                <a:spcPts val="0"/>
              </a:spcAft>
            </a:pPr>
            <a:r>
              <a:rPr lang="en-US" sz="1600" b="1" dirty="0">
                <a:latin typeface="Lucida Bright" panose="02040602050505020304" pitchFamily="18" charset="0"/>
                <a:ea typeface="Calibri" panose="020F0502020204030204" pitchFamily="34" charset="0"/>
                <a:cs typeface="Calibri" panose="020F0502020204030204" pitchFamily="34" charset="0"/>
              </a:rPr>
              <a:t>Autumn 1 2025</a:t>
            </a:r>
            <a:endParaRPr lang="en-GB" sz="1600" b="1" dirty="0">
              <a:latin typeface="Lucida Bright" panose="02040602050505020304" pitchFamily="18" charset="0"/>
              <a:ea typeface="Calibri" panose="020F0502020204030204" pitchFamily="34" charset="0"/>
              <a:cs typeface="Calibri" panose="020F0502020204030204" pitchFamily="34" charset="0"/>
            </a:endParaRPr>
          </a:p>
          <a:p>
            <a:pPr algn="ctr">
              <a:spcAft>
                <a:spcPts val="0"/>
              </a:spcAft>
            </a:pPr>
            <a:r>
              <a:rPr lang="en-US" sz="1600" b="1" dirty="0">
                <a:effectLst/>
                <a:latin typeface="Lucida Bright" panose="02040602050505020304" pitchFamily="18" charset="0"/>
                <a:ea typeface="Calibri" panose="020F0502020204030204" pitchFamily="34" charset="0"/>
                <a:cs typeface="Calibri" panose="020F0502020204030204" pitchFamily="34" charset="0"/>
              </a:rPr>
              <a:t>Year 3 and 4</a:t>
            </a:r>
            <a:endParaRPr lang="en-GB" sz="1600" dirty="0">
              <a:effectLst/>
              <a:latin typeface="Lucida Bright" panose="02040602050505020304" pitchFamily="18" charset="0"/>
              <a:ea typeface="Calibri" panose="020F0502020204030204" pitchFamily="34" charset="0"/>
              <a:cs typeface="Calibri" panose="020F0502020204030204" pitchFamily="34" charset="0"/>
            </a:endParaRPr>
          </a:p>
        </p:txBody>
      </p:sp>
      <p:sp>
        <p:nvSpPr>
          <p:cNvPr id="9" name="Text Box 14">
            <a:extLst>
              <a:ext uri="{FF2B5EF4-FFF2-40B4-BE49-F238E27FC236}">
                <a16:creationId xmlns:a16="http://schemas.microsoft.com/office/drawing/2014/main" id="{6A8A5E1B-1B35-4FBD-888C-93350CEA44B7}"/>
              </a:ext>
            </a:extLst>
          </p:cNvPr>
          <p:cNvSpPr txBox="1">
            <a:spLocks noChangeArrowheads="1"/>
          </p:cNvSpPr>
          <p:nvPr/>
        </p:nvSpPr>
        <p:spPr bwMode="auto">
          <a:xfrm>
            <a:off x="404034" y="402648"/>
            <a:ext cx="4563943" cy="1618583"/>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lnSpc>
                <a:spcPct val="150000"/>
              </a:lnSpc>
              <a:spcAft>
                <a:spcPts val="0"/>
              </a:spcAft>
            </a:pPr>
            <a:r>
              <a:rPr lang="en-GB" sz="1050" b="1" u="sng" dirty="0">
                <a:latin typeface="Lucida Bright" panose="02040602050505020304" pitchFamily="18" charset="0"/>
                <a:ea typeface="Calibri" panose="020F0502020204030204" pitchFamily="34" charset="0"/>
                <a:cs typeface="Calibri" panose="020F0502020204030204" pitchFamily="34" charset="0"/>
              </a:rPr>
              <a:t>English</a:t>
            </a:r>
          </a:p>
          <a:p>
            <a:pPr algn="ctr">
              <a:spcAft>
                <a:spcPts val="0"/>
              </a:spcAft>
            </a:pPr>
            <a:endParaRPr lang="en-GB" sz="900" b="1" dirty="0">
              <a:latin typeface="Lucida Bright" panose="02040602050505020304" pitchFamily="18" charset="0"/>
              <a:ea typeface="Calibri" panose="020F0502020204030204" pitchFamily="34" charset="0"/>
              <a:cs typeface="Calibri" panose="020F0502020204030204" pitchFamily="34" charset="0"/>
            </a:endParaRPr>
          </a:p>
          <a:p>
            <a:pPr>
              <a:spcAft>
                <a:spcPts val="0"/>
              </a:spcAft>
            </a:pPr>
            <a:r>
              <a:rPr lang="en-GB" sz="900" dirty="0">
                <a:latin typeface="Lucida Bright" panose="02040602050505020304" pitchFamily="18" charset="0"/>
                <a:ea typeface="Calibri" panose="020F0502020204030204" pitchFamily="34" charset="0"/>
                <a:cs typeface="Calibri" panose="020F0502020204030204" pitchFamily="34" charset="0"/>
              </a:rPr>
              <a:t>In English, our writing will be inspired by the book ‘Gorilla’ by Anthony Browne. We will be working on improving our descriptive writing through the use of expanded noun phases and fronted adverbials. We will be learning how to write dialogue effectively. We will be looking closely at story structure and creating our own based on the focus text. </a:t>
            </a:r>
          </a:p>
          <a:p>
            <a:pPr>
              <a:spcAft>
                <a:spcPts val="0"/>
              </a:spcAft>
            </a:pPr>
            <a:r>
              <a:rPr lang="en-GB" sz="900" u="sng" dirty="0">
                <a:latin typeface="Lucida Bright" panose="02040602050505020304" pitchFamily="18" charset="0"/>
                <a:ea typeface="Calibri" panose="020F0502020204030204" pitchFamily="34" charset="0"/>
                <a:cs typeface="Calibri" panose="020F0502020204030204" pitchFamily="34" charset="0"/>
              </a:rPr>
              <a:t>What you can do to help at home:</a:t>
            </a:r>
          </a:p>
          <a:p>
            <a:pPr>
              <a:spcAft>
                <a:spcPts val="0"/>
              </a:spcAft>
            </a:pPr>
            <a:r>
              <a:rPr lang="en-GB" sz="900" dirty="0">
                <a:latin typeface="Lucida Bright" panose="02040602050505020304" pitchFamily="18" charset="0"/>
                <a:ea typeface="Calibri" panose="020F0502020204030204" pitchFamily="34" charset="0"/>
                <a:cs typeface="Calibri" panose="020F0502020204030204" pitchFamily="34" charset="0"/>
              </a:rPr>
              <a:t>- Read other stories by Anthony Browne. Use </a:t>
            </a:r>
            <a:r>
              <a:rPr lang="en-GB" sz="900" dirty="0" err="1">
                <a:latin typeface="Lucida Bright" panose="02040602050505020304" pitchFamily="18" charset="0"/>
                <a:ea typeface="Calibri" panose="020F0502020204030204" pitchFamily="34" charset="0"/>
                <a:cs typeface="Calibri" panose="020F0502020204030204" pitchFamily="34" charset="0"/>
              </a:rPr>
              <a:t>Youtube</a:t>
            </a:r>
            <a:r>
              <a:rPr lang="en-GB" sz="900" dirty="0">
                <a:latin typeface="Lucida Bright" panose="02040602050505020304" pitchFamily="18" charset="0"/>
                <a:ea typeface="Calibri" panose="020F0502020204030204" pitchFamily="34" charset="0"/>
                <a:cs typeface="Calibri" panose="020F0502020204030204" pitchFamily="34" charset="0"/>
              </a:rPr>
              <a:t> to find and watch.</a:t>
            </a:r>
          </a:p>
          <a:p>
            <a:pPr>
              <a:spcAft>
                <a:spcPts val="0"/>
              </a:spcAft>
            </a:pPr>
            <a:r>
              <a:rPr lang="en-GB" sz="1050" b="1" dirty="0">
                <a:latin typeface="Lucida Bright" panose="02040602050505020304" pitchFamily="18" charset="0"/>
                <a:ea typeface="Calibri" panose="020F0502020204030204" pitchFamily="34" charset="0"/>
                <a:cs typeface="Calibri" panose="020F0502020204030204" pitchFamily="34" charset="0"/>
              </a:rPr>
              <a:t>- </a:t>
            </a:r>
            <a:r>
              <a:rPr lang="en-GB" sz="900" dirty="0">
                <a:latin typeface="Lucida Bright" panose="02040602050505020304" pitchFamily="18" charset="0"/>
                <a:ea typeface="Calibri" panose="020F0502020204030204" pitchFamily="34" charset="0"/>
                <a:cs typeface="Calibri" panose="020F0502020204030204" pitchFamily="34" charset="0"/>
              </a:rPr>
              <a:t>Practise weekly spellings including using the words in sentences.</a:t>
            </a:r>
            <a:endParaRPr lang="en-GB" sz="1050" dirty="0">
              <a:effectLst/>
              <a:latin typeface="Lucida Bright" panose="02040602050505020304" pitchFamily="18" charset="0"/>
              <a:ea typeface="Calibri" panose="020F0502020204030204" pitchFamily="34" charset="0"/>
              <a:cs typeface="Calibri" panose="020F0502020204030204" pitchFamily="34" charset="0"/>
            </a:endParaRPr>
          </a:p>
        </p:txBody>
      </p:sp>
      <p:sp>
        <p:nvSpPr>
          <p:cNvPr id="10" name="Text Box 14">
            <a:extLst>
              <a:ext uri="{FF2B5EF4-FFF2-40B4-BE49-F238E27FC236}">
                <a16:creationId xmlns:a16="http://schemas.microsoft.com/office/drawing/2014/main" id="{F455D7FA-C263-4EF0-A1DB-8B9C49ACA102}"/>
              </a:ext>
            </a:extLst>
          </p:cNvPr>
          <p:cNvSpPr txBox="1">
            <a:spLocks noChangeArrowheads="1"/>
          </p:cNvSpPr>
          <p:nvPr/>
        </p:nvSpPr>
        <p:spPr bwMode="auto">
          <a:xfrm>
            <a:off x="398438" y="2106048"/>
            <a:ext cx="4569539" cy="2561089"/>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lnSpc>
                <a:spcPct val="150000"/>
              </a:lnSpc>
              <a:spcAft>
                <a:spcPts val="0"/>
              </a:spcAft>
            </a:pPr>
            <a:r>
              <a:rPr lang="en-GB" sz="1050" b="1" u="sng" dirty="0">
                <a:latin typeface="Lucida Bright" panose="02040602050505020304" pitchFamily="18" charset="0"/>
                <a:ea typeface="Calibri" panose="020F0502020204030204" pitchFamily="34" charset="0"/>
                <a:cs typeface="Calibri" panose="020F0502020204030204" pitchFamily="34" charset="0"/>
              </a:rPr>
              <a:t>Maths</a:t>
            </a:r>
          </a:p>
          <a:p>
            <a:pPr>
              <a:spcAft>
                <a:spcPts val="0"/>
              </a:spcAft>
            </a:pPr>
            <a:endParaRPr lang="en-GB" sz="1050" dirty="0">
              <a:latin typeface="Lucida Bright" panose="02040602050505020304" pitchFamily="18" charset="0"/>
              <a:ea typeface="Calibri" panose="020F0502020204030204" pitchFamily="34" charset="0"/>
              <a:cs typeface="Calibri" panose="020F0502020204030204" pitchFamily="34" charset="0"/>
            </a:endParaRPr>
          </a:p>
          <a:p>
            <a:pPr>
              <a:spcAft>
                <a:spcPts val="0"/>
              </a:spcAft>
            </a:pPr>
            <a:r>
              <a:rPr lang="en-GB" sz="800" dirty="0">
                <a:latin typeface="Lucida Bright" panose="02040602050505020304" pitchFamily="18" charset="0"/>
                <a:ea typeface="Calibri" panose="020F0502020204030204" pitchFamily="34" charset="0"/>
                <a:cs typeface="Calibri" panose="020F0502020204030204" pitchFamily="34" charset="0"/>
              </a:rPr>
              <a:t>In maths, </a:t>
            </a:r>
            <a:r>
              <a:rPr lang="en-GB" sz="800" dirty="0">
                <a:solidFill>
                  <a:srgbClr val="FF0000"/>
                </a:solidFill>
                <a:latin typeface="Lucida Bright" panose="02040602050505020304" pitchFamily="18" charset="0"/>
                <a:ea typeface="Calibri" panose="020F0502020204030204" pitchFamily="34" charset="0"/>
                <a:cs typeface="Calibri" panose="020F0502020204030204" pitchFamily="34" charset="0"/>
              </a:rPr>
              <a:t>Year Three </a:t>
            </a:r>
            <a:r>
              <a:rPr lang="en-GB" sz="800" dirty="0">
                <a:latin typeface="Lucida Bright" panose="02040602050505020304" pitchFamily="18" charset="0"/>
                <a:ea typeface="Calibri" panose="020F0502020204030204" pitchFamily="34" charset="0"/>
                <a:cs typeface="Calibri" panose="020F0502020204030204" pitchFamily="34" charset="0"/>
              </a:rPr>
              <a:t>children will be learning about number and place value with a focus on three digit numbers. We will be representing numbers in different ways using a range of practical equipment and learning about partitioning. Later, we will adding and subtracting these numbers and working on the use of formal written methods.</a:t>
            </a:r>
          </a:p>
          <a:p>
            <a:pPr>
              <a:spcAft>
                <a:spcPts val="0"/>
              </a:spcAft>
            </a:pPr>
            <a:endParaRPr lang="en-GB" sz="800" dirty="0">
              <a:latin typeface="Lucida Bright" panose="02040602050505020304" pitchFamily="18" charset="0"/>
              <a:ea typeface="Calibri" panose="020F0502020204030204" pitchFamily="34" charset="0"/>
              <a:cs typeface="Calibri" panose="020F0502020204030204" pitchFamily="34" charset="0"/>
            </a:endParaRPr>
          </a:p>
          <a:p>
            <a:pPr>
              <a:spcAft>
                <a:spcPts val="0"/>
              </a:spcAft>
            </a:pPr>
            <a:r>
              <a:rPr lang="en-GB" sz="800" dirty="0">
                <a:latin typeface="Lucida Bright" panose="02040602050505020304" pitchFamily="18" charset="0"/>
                <a:ea typeface="Calibri" panose="020F0502020204030204" pitchFamily="34" charset="0"/>
                <a:cs typeface="Calibri" panose="020F0502020204030204" pitchFamily="34" charset="0"/>
              </a:rPr>
              <a:t>In maths, </a:t>
            </a:r>
            <a:r>
              <a:rPr lang="en-GB" sz="800" dirty="0">
                <a:solidFill>
                  <a:srgbClr val="FF0000"/>
                </a:solidFill>
                <a:latin typeface="Lucida Bright" panose="02040602050505020304" pitchFamily="18" charset="0"/>
                <a:ea typeface="Calibri" panose="020F0502020204030204" pitchFamily="34" charset="0"/>
                <a:cs typeface="Calibri" panose="020F0502020204030204" pitchFamily="34" charset="0"/>
              </a:rPr>
              <a:t>Year Four </a:t>
            </a:r>
            <a:r>
              <a:rPr lang="en-GB" sz="800" dirty="0">
                <a:latin typeface="Lucida Bright" panose="02040602050505020304" pitchFamily="18" charset="0"/>
                <a:ea typeface="Calibri" panose="020F0502020204030204" pitchFamily="34" charset="0"/>
                <a:cs typeface="Calibri" panose="020F0502020204030204" pitchFamily="34" charset="0"/>
              </a:rPr>
              <a:t>children will be learning about number and place value with a focus on numbers to 10,000. We will be representing numbers in different ways using a range of practical equipment, learning about partitioning and understanding Roman numerals. Later, we will adding and subtracting these numbers and working on the use of formal written methods. </a:t>
            </a:r>
          </a:p>
          <a:p>
            <a:pPr>
              <a:spcAft>
                <a:spcPts val="0"/>
              </a:spcAft>
            </a:pPr>
            <a:endParaRPr lang="en-GB" sz="800" dirty="0">
              <a:latin typeface="Lucida Bright" panose="02040602050505020304" pitchFamily="18" charset="0"/>
              <a:ea typeface="Calibri" panose="020F0502020204030204" pitchFamily="34" charset="0"/>
              <a:cs typeface="Calibri" panose="020F0502020204030204" pitchFamily="34" charset="0"/>
            </a:endParaRPr>
          </a:p>
          <a:p>
            <a:pPr>
              <a:spcAft>
                <a:spcPts val="0"/>
              </a:spcAft>
            </a:pPr>
            <a:r>
              <a:rPr lang="en-GB" sz="800" dirty="0">
                <a:latin typeface="Lucida Bright" panose="02040602050505020304" pitchFamily="18" charset="0"/>
                <a:ea typeface="Calibri" panose="020F0502020204030204" pitchFamily="34" charset="0"/>
                <a:cs typeface="Calibri" panose="020F0502020204030204" pitchFamily="34" charset="0"/>
              </a:rPr>
              <a:t> </a:t>
            </a:r>
            <a:r>
              <a:rPr lang="en-GB" sz="800" u="sng" dirty="0">
                <a:latin typeface="Lucida Bright" panose="02040602050505020304" pitchFamily="18" charset="0"/>
                <a:ea typeface="Calibri" panose="020F0502020204030204" pitchFamily="34" charset="0"/>
                <a:cs typeface="Calibri" panose="020F0502020204030204" pitchFamily="34" charset="0"/>
              </a:rPr>
              <a:t>What you can do to help at home: </a:t>
            </a:r>
          </a:p>
          <a:p>
            <a:pPr marL="171450" indent="-171450">
              <a:spcAft>
                <a:spcPts val="0"/>
              </a:spcAft>
              <a:buFontTx/>
              <a:buChar char="-"/>
            </a:pPr>
            <a:r>
              <a:rPr lang="en-GB" sz="800" dirty="0">
                <a:latin typeface="Lucida Bright" panose="02040602050505020304" pitchFamily="18" charset="0"/>
                <a:ea typeface="Calibri" panose="020F0502020204030204" pitchFamily="34" charset="0"/>
                <a:cs typeface="Calibri" panose="020F0502020204030204" pitchFamily="34" charset="0"/>
              </a:rPr>
              <a:t>Keep working on times tables.</a:t>
            </a:r>
          </a:p>
          <a:p>
            <a:pPr marL="171450" indent="-171450">
              <a:spcAft>
                <a:spcPts val="0"/>
              </a:spcAft>
              <a:buFont typeface="Arial" panose="020B0604020202020204" pitchFamily="34" charset="0"/>
              <a:buChar char="•"/>
            </a:pPr>
            <a:r>
              <a:rPr lang="en-GB" sz="800" dirty="0">
                <a:latin typeface="Lucida Bright" panose="02040602050505020304" pitchFamily="18" charset="0"/>
                <a:ea typeface="Calibri" panose="020F0502020204030204" pitchFamily="34" charset="0"/>
                <a:cs typeface="Calibri" panose="020F0502020204030204" pitchFamily="34" charset="0"/>
              </a:rPr>
              <a:t>Year Three to focus on threes, fours and eights</a:t>
            </a:r>
          </a:p>
          <a:p>
            <a:pPr marL="171450" indent="-171450">
              <a:spcAft>
                <a:spcPts val="0"/>
              </a:spcAft>
              <a:buFont typeface="Arial" panose="020B0604020202020204" pitchFamily="34" charset="0"/>
              <a:buChar char="•"/>
            </a:pPr>
            <a:r>
              <a:rPr lang="en-GB" sz="800" dirty="0">
                <a:latin typeface="Lucida Bright" panose="02040602050505020304" pitchFamily="18" charset="0"/>
                <a:ea typeface="Calibri" panose="020F0502020204030204" pitchFamily="34" charset="0"/>
                <a:cs typeface="Calibri" panose="020F0502020204030204" pitchFamily="34" charset="0"/>
              </a:rPr>
              <a:t>Year Four to work on times table facts all the way up to 12x12</a:t>
            </a:r>
          </a:p>
          <a:p>
            <a:pPr marL="171450" indent="-171450">
              <a:spcAft>
                <a:spcPts val="0"/>
              </a:spcAft>
              <a:buFontTx/>
              <a:buChar char="-"/>
            </a:pPr>
            <a:endParaRPr lang="en-GB" sz="900" dirty="0">
              <a:latin typeface="Lucida Bright" panose="02040602050505020304" pitchFamily="18" charset="0"/>
              <a:ea typeface="Calibri" panose="020F0502020204030204" pitchFamily="34" charset="0"/>
              <a:cs typeface="Calibri" panose="020F0502020204030204" pitchFamily="34" charset="0"/>
            </a:endParaRPr>
          </a:p>
          <a:p>
            <a:pPr marL="171450" indent="-171450">
              <a:spcAft>
                <a:spcPts val="0"/>
              </a:spcAft>
              <a:buFontTx/>
              <a:buChar char="-"/>
            </a:pPr>
            <a:endParaRPr lang="en-GB" sz="1050" dirty="0">
              <a:latin typeface="Lucida Bright" panose="02040602050505020304" pitchFamily="18" charset="0"/>
              <a:ea typeface="Calibri" panose="020F0502020204030204" pitchFamily="34" charset="0"/>
              <a:cs typeface="Calibri" panose="020F0502020204030204" pitchFamily="34" charset="0"/>
            </a:endParaRPr>
          </a:p>
        </p:txBody>
      </p:sp>
      <p:sp>
        <p:nvSpPr>
          <p:cNvPr id="11" name="Text Box 14">
            <a:extLst>
              <a:ext uri="{FF2B5EF4-FFF2-40B4-BE49-F238E27FC236}">
                <a16:creationId xmlns:a16="http://schemas.microsoft.com/office/drawing/2014/main" id="{AEF9EF95-09B2-445B-8156-C90020C6786E}"/>
              </a:ext>
            </a:extLst>
          </p:cNvPr>
          <p:cNvSpPr txBox="1">
            <a:spLocks noChangeArrowheads="1"/>
          </p:cNvSpPr>
          <p:nvPr/>
        </p:nvSpPr>
        <p:spPr bwMode="auto">
          <a:xfrm>
            <a:off x="404034" y="4751952"/>
            <a:ext cx="2800351" cy="1703397"/>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lnSpc>
                <a:spcPct val="150000"/>
              </a:lnSpc>
              <a:spcAft>
                <a:spcPts val="0"/>
              </a:spcAft>
            </a:pPr>
            <a:r>
              <a:rPr lang="en-GB" sz="1050" b="1" u="sng" dirty="0">
                <a:latin typeface="Lucida Bright" panose="02040602050505020304" pitchFamily="18" charset="0"/>
                <a:ea typeface="Calibri" panose="020F0502020204030204" pitchFamily="34" charset="0"/>
                <a:cs typeface="Calibri" panose="020F0502020204030204" pitchFamily="34" charset="0"/>
              </a:rPr>
              <a:t>Art</a:t>
            </a:r>
          </a:p>
          <a:p>
            <a:pPr algn="ctr"/>
            <a:endParaRPr lang="en-GB" sz="1000" b="1" dirty="0">
              <a:latin typeface="Lucida Bright" panose="02040602050505020304" pitchFamily="18" charset="0"/>
              <a:ea typeface="Calibri" panose="020F0502020204030204" pitchFamily="34" charset="0"/>
              <a:cs typeface="Calibri" panose="020F0502020204030204" pitchFamily="34" charset="0"/>
            </a:endParaRPr>
          </a:p>
          <a:p>
            <a:pPr algn="ctr"/>
            <a:endParaRPr lang="en-GB" sz="1000" b="1" dirty="0">
              <a:latin typeface="Lucida Bright" panose="02040602050505020304" pitchFamily="18" charset="0"/>
              <a:ea typeface="Calibri" panose="020F0502020204030204" pitchFamily="34" charset="0"/>
              <a:cs typeface="Calibri" panose="020F0502020204030204" pitchFamily="34" charset="0"/>
            </a:endParaRPr>
          </a:p>
          <a:p>
            <a:pPr algn="ctr"/>
            <a:r>
              <a:rPr lang="en-GB" sz="1000" dirty="0">
                <a:latin typeface="Lucida Bright" panose="02040602050505020304" pitchFamily="18" charset="0"/>
                <a:ea typeface="Calibri" panose="020F0502020204030204" pitchFamily="34" charset="0"/>
                <a:cs typeface="Calibri" panose="020F0502020204030204" pitchFamily="34" charset="0"/>
              </a:rPr>
              <a:t>In art, we will be learning about using tints and shades to give a three dimensional effect when painting. We will create our own paintings inspired by the work of the Impressionists.</a:t>
            </a:r>
          </a:p>
        </p:txBody>
      </p:sp>
      <p:sp>
        <p:nvSpPr>
          <p:cNvPr id="12" name="Text Box 14">
            <a:extLst>
              <a:ext uri="{FF2B5EF4-FFF2-40B4-BE49-F238E27FC236}">
                <a16:creationId xmlns:a16="http://schemas.microsoft.com/office/drawing/2014/main" id="{D3221CF0-BF56-4821-AAB5-623940B90B93}"/>
              </a:ext>
            </a:extLst>
          </p:cNvPr>
          <p:cNvSpPr txBox="1">
            <a:spLocks noChangeArrowheads="1"/>
          </p:cNvSpPr>
          <p:nvPr/>
        </p:nvSpPr>
        <p:spPr bwMode="auto">
          <a:xfrm>
            <a:off x="7439164" y="402649"/>
            <a:ext cx="4257538" cy="1944796"/>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spcAft>
                <a:spcPts val="0"/>
              </a:spcAft>
            </a:pPr>
            <a:r>
              <a:rPr lang="en-GB" sz="900" b="1" u="sng" dirty="0">
                <a:latin typeface="Lucida Bright" panose="02040602050505020304" pitchFamily="18" charset="0"/>
                <a:ea typeface="Calibri" panose="020F0502020204030204" pitchFamily="34" charset="0"/>
                <a:cs typeface="Calibri" panose="020F0502020204030204" pitchFamily="34" charset="0"/>
              </a:rPr>
              <a:t>History</a:t>
            </a:r>
          </a:p>
          <a:p>
            <a:pPr algn="ctr">
              <a:spcAft>
                <a:spcPts val="0"/>
              </a:spcAft>
            </a:pPr>
            <a:endParaRPr lang="en-GB" sz="1050" b="1" u="sng" dirty="0">
              <a:latin typeface="Lucida Bright" panose="02040602050505020304" pitchFamily="18" charset="0"/>
              <a:ea typeface="Calibri" panose="020F0502020204030204" pitchFamily="34" charset="0"/>
              <a:cs typeface="Calibri" panose="020F0502020204030204" pitchFamily="34" charset="0"/>
            </a:endParaRPr>
          </a:p>
          <a:p>
            <a:r>
              <a:rPr lang="en-GB" sz="900" dirty="0">
                <a:latin typeface="Lucida Bright" panose="02040602050505020304" pitchFamily="18" charset="0"/>
                <a:ea typeface="Calibri" panose="020F0502020204030204" pitchFamily="34" charset="0"/>
                <a:cs typeface="Calibri" panose="020F0502020204030204" pitchFamily="34" charset="0"/>
              </a:rPr>
              <a:t>In history, we will be learning about the Stone Age, Bronze Age and Iron Age, finding out about what made each time significant, developing our knowledge of chronology by using timelines and using artefacts to find out more about the past.</a:t>
            </a:r>
          </a:p>
          <a:p>
            <a:pPr>
              <a:spcAft>
                <a:spcPts val="0"/>
              </a:spcAft>
            </a:pPr>
            <a:r>
              <a:rPr lang="en-GB" sz="900" dirty="0">
                <a:latin typeface="Lucida Bright" panose="02040602050505020304" pitchFamily="18" charset="0"/>
                <a:ea typeface="Calibri" panose="020F0502020204030204" pitchFamily="34" charset="0"/>
                <a:cs typeface="Calibri" panose="020F0502020204030204" pitchFamily="34" charset="0"/>
              </a:rPr>
              <a:t> </a:t>
            </a:r>
            <a:r>
              <a:rPr lang="en-GB" sz="900" u="sng" dirty="0">
                <a:latin typeface="Lucida Bright" panose="02040602050505020304" pitchFamily="18" charset="0"/>
                <a:ea typeface="Calibri" panose="020F0502020204030204" pitchFamily="34" charset="0"/>
                <a:cs typeface="Calibri" panose="020F0502020204030204" pitchFamily="34" charset="0"/>
              </a:rPr>
              <a:t>What you can do to help at home: </a:t>
            </a:r>
          </a:p>
          <a:p>
            <a:pPr marL="171450" indent="-171450">
              <a:spcAft>
                <a:spcPts val="0"/>
              </a:spcAft>
              <a:buFontTx/>
              <a:buChar char="-"/>
            </a:pPr>
            <a:r>
              <a:rPr lang="en-GB" sz="900" dirty="0">
                <a:latin typeface="Lucida Bright" panose="02040602050505020304" pitchFamily="18" charset="0"/>
                <a:ea typeface="Calibri" panose="020F0502020204030204" pitchFamily="34" charset="0"/>
                <a:cs typeface="Calibri" panose="020F0502020204030204" pitchFamily="34" charset="0"/>
              </a:rPr>
              <a:t>Use </a:t>
            </a:r>
            <a:r>
              <a:rPr lang="en-GB" sz="900" dirty="0" err="1">
                <a:latin typeface="Lucida Bright" panose="02040602050505020304" pitchFamily="18" charset="0"/>
                <a:ea typeface="Calibri" panose="020F0502020204030204" pitchFamily="34" charset="0"/>
                <a:cs typeface="Calibri" panose="020F0502020204030204" pitchFamily="34" charset="0"/>
              </a:rPr>
              <a:t>Youtube</a:t>
            </a:r>
            <a:r>
              <a:rPr lang="en-GB" sz="900" dirty="0">
                <a:latin typeface="Lucida Bright" panose="02040602050505020304" pitchFamily="18" charset="0"/>
                <a:ea typeface="Calibri" panose="020F0502020204030204" pitchFamily="34" charset="0"/>
                <a:cs typeface="Calibri" panose="020F0502020204030204" pitchFamily="34" charset="0"/>
              </a:rPr>
              <a:t> to watch videos about the Stone Age</a:t>
            </a:r>
          </a:p>
          <a:p>
            <a:pPr marL="171450" indent="-171450">
              <a:spcAft>
                <a:spcPts val="0"/>
              </a:spcAft>
              <a:buFontTx/>
              <a:buChar char="-"/>
            </a:pPr>
            <a:r>
              <a:rPr lang="en-GB" sz="900" dirty="0">
                <a:latin typeface="Lucida Bright" panose="02040602050505020304" pitchFamily="18" charset="0"/>
                <a:ea typeface="Calibri" panose="020F0502020204030204" pitchFamily="34" charset="0"/>
                <a:cs typeface="Calibri" panose="020F0502020204030204" pitchFamily="34" charset="0"/>
              </a:rPr>
              <a:t>Look for books about the Stone Age in the library.</a:t>
            </a:r>
          </a:p>
          <a:p>
            <a:pPr marL="171450" indent="-171450">
              <a:spcAft>
                <a:spcPts val="0"/>
              </a:spcAft>
              <a:buFontTx/>
              <a:buChar char="-"/>
            </a:pPr>
            <a:r>
              <a:rPr lang="en-GB" sz="900" dirty="0">
                <a:latin typeface="Lucida Bright" panose="02040602050505020304" pitchFamily="18" charset="0"/>
                <a:ea typeface="Calibri" panose="020F0502020204030204" pitchFamily="34" charset="0"/>
                <a:cs typeface="Calibri" panose="020F0502020204030204" pitchFamily="34" charset="0"/>
              </a:rPr>
              <a:t>Use BBC Bitesize to find out more. Go to: </a:t>
            </a:r>
            <a:r>
              <a:rPr lang="en-GB" sz="900" dirty="0">
                <a:latin typeface="Lucida Bright" panose="02040602050505020304" pitchFamily="18" charset="0"/>
                <a:ea typeface="Calibri" panose="020F0502020204030204" pitchFamily="34" charset="0"/>
                <a:cs typeface="Calibri" panose="020F0502020204030204" pitchFamily="34" charset="0"/>
                <a:hlinkClick r:id="rId2"/>
              </a:rPr>
              <a:t>https://www.bbc.co.uk/bitesize/articles/zfg9bqt</a:t>
            </a:r>
            <a:endParaRPr lang="en-GB" sz="900" dirty="0">
              <a:latin typeface="Lucida Bright" panose="02040602050505020304" pitchFamily="18" charset="0"/>
              <a:ea typeface="Calibri" panose="020F0502020204030204" pitchFamily="34" charset="0"/>
              <a:cs typeface="Calibri" panose="020F0502020204030204" pitchFamily="34" charset="0"/>
            </a:endParaRPr>
          </a:p>
          <a:p>
            <a:pPr marL="171450" indent="-171450">
              <a:spcAft>
                <a:spcPts val="0"/>
              </a:spcAft>
              <a:buFontTx/>
              <a:buChar char="-"/>
            </a:pPr>
            <a:endParaRPr lang="en-GB" sz="800" dirty="0">
              <a:latin typeface="Lucida Bright" panose="02040602050505020304" pitchFamily="18" charset="0"/>
              <a:ea typeface="Calibri" panose="020F0502020204030204" pitchFamily="34" charset="0"/>
              <a:cs typeface="Calibri" panose="020F0502020204030204" pitchFamily="34" charset="0"/>
            </a:endParaRPr>
          </a:p>
          <a:p>
            <a:pPr marL="171450" indent="-171450">
              <a:spcAft>
                <a:spcPts val="0"/>
              </a:spcAft>
              <a:buFontTx/>
              <a:buChar char="-"/>
            </a:pPr>
            <a:endParaRPr lang="en-GB" sz="800" dirty="0">
              <a:latin typeface="Lucida Bright" panose="02040602050505020304" pitchFamily="18" charset="0"/>
              <a:ea typeface="Calibri" panose="020F0502020204030204" pitchFamily="34" charset="0"/>
              <a:cs typeface="Calibri" panose="020F0502020204030204" pitchFamily="34" charset="0"/>
            </a:endParaRPr>
          </a:p>
        </p:txBody>
      </p:sp>
      <p:sp>
        <p:nvSpPr>
          <p:cNvPr id="13" name="Text Box 14">
            <a:extLst>
              <a:ext uri="{FF2B5EF4-FFF2-40B4-BE49-F238E27FC236}">
                <a16:creationId xmlns:a16="http://schemas.microsoft.com/office/drawing/2014/main" id="{5834B56B-8439-45A7-B8B3-8019DD2B8F57}"/>
              </a:ext>
            </a:extLst>
          </p:cNvPr>
          <p:cNvSpPr txBox="1">
            <a:spLocks noChangeArrowheads="1"/>
          </p:cNvSpPr>
          <p:nvPr/>
        </p:nvSpPr>
        <p:spPr bwMode="auto">
          <a:xfrm>
            <a:off x="7460598" y="2462117"/>
            <a:ext cx="4257538" cy="2207732"/>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spcAft>
                <a:spcPts val="0"/>
              </a:spcAft>
            </a:pPr>
            <a:r>
              <a:rPr lang="en-GB" sz="1050" b="1" u="sng" dirty="0">
                <a:latin typeface="Lucida Bright" panose="02040602050505020304" pitchFamily="18" charset="0"/>
                <a:ea typeface="Calibri" panose="020F0502020204030204" pitchFamily="34" charset="0"/>
                <a:cs typeface="Calibri" panose="020F0502020204030204" pitchFamily="34" charset="0"/>
              </a:rPr>
              <a:t>Science</a:t>
            </a:r>
          </a:p>
          <a:p>
            <a:pPr>
              <a:spcAft>
                <a:spcPts val="0"/>
              </a:spcAft>
            </a:pPr>
            <a:endParaRPr lang="en-GB" sz="1050" u="sng" dirty="0">
              <a:latin typeface="Lucida Bright" panose="02040602050505020304" pitchFamily="18" charset="0"/>
              <a:ea typeface="Calibri" panose="020F0502020204030204" pitchFamily="34" charset="0"/>
              <a:cs typeface="Calibri" panose="020F0502020204030204" pitchFamily="34" charset="0"/>
            </a:endParaRPr>
          </a:p>
          <a:p>
            <a:pPr>
              <a:spcAft>
                <a:spcPts val="0"/>
              </a:spcAft>
            </a:pPr>
            <a:endParaRPr lang="en-GB" sz="1050" u="sng" dirty="0">
              <a:latin typeface="Lucida Bright" panose="02040602050505020304" pitchFamily="18" charset="0"/>
              <a:ea typeface="Calibri" panose="020F0502020204030204" pitchFamily="34" charset="0"/>
              <a:cs typeface="Calibri" panose="020F0502020204030204" pitchFamily="34" charset="0"/>
            </a:endParaRPr>
          </a:p>
          <a:p>
            <a:pPr>
              <a:spcAft>
                <a:spcPts val="0"/>
              </a:spcAft>
            </a:pPr>
            <a:r>
              <a:rPr lang="en-GB" sz="1000" dirty="0">
                <a:latin typeface="Lucida Bright" panose="02040602050505020304" pitchFamily="18" charset="0"/>
                <a:ea typeface="Calibri" panose="020F0502020204030204" pitchFamily="34" charset="0"/>
                <a:cs typeface="Calibri" panose="020F0502020204030204" pitchFamily="34" charset="0"/>
              </a:rPr>
              <a:t>In science, we will be learning all about plants. This will begin with identifying and naming the parts of a plant and then move on to seed dispersal, life cycles and pollination.</a:t>
            </a:r>
          </a:p>
          <a:p>
            <a:pPr>
              <a:spcAft>
                <a:spcPts val="0"/>
              </a:spcAft>
            </a:pPr>
            <a:endParaRPr lang="en-GB" sz="1000" dirty="0">
              <a:latin typeface="Lucida Bright" panose="02040602050505020304" pitchFamily="18" charset="0"/>
              <a:ea typeface="Calibri" panose="020F0502020204030204" pitchFamily="34" charset="0"/>
              <a:cs typeface="Calibri" panose="020F0502020204030204" pitchFamily="34" charset="0"/>
            </a:endParaRPr>
          </a:p>
          <a:p>
            <a:pPr>
              <a:spcAft>
                <a:spcPts val="0"/>
              </a:spcAft>
            </a:pPr>
            <a:r>
              <a:rPr lang="en-GB" sz="1000" u="sng" dirty="0">
                <a:latin typeface="Lucida Bright" panose="02040602050505020304" pitchFamily="18" charset="0"/>
                <a:ea typeface="Calibri" panose="020F0502020204030204" pitchFamily="34" charset="0"/>
                <a:cs typeface="Calibri" panose="020F0502020204030204" pitchFamily="34" charset="0"/>
              </a:rPr>
              <a:t>What you can do to help at home: </a:t>
            </a:r>
          </a:p>
          <a:p>
            <a:pPr>
              <a:spcAft>
                <a:spcPts val="0"/>
              </a:spcAft>
            </a:pPr>
            <a:r>
              <a:rPr lang="en-GB" sz="1000" dirty="0">
                <a:latin typeface="Lucida Bright" panose="02040602050505020304" pitchFamily="18" charset="0"/>
                <a:ea typeface="Calibri" panose="020F0502020204030204" pitchFamily="34" charset="0"/>
                <a:cs typeface="Calibri" panose="020F0502020204030204" pitchFamily="34" charset="0"/>
              </a:rPr>
              <a:t>-Identify and name common plants and flowers in the local area and talk about their different parts</a:t>
            </a:r>
          </a:p>
          <a:p>
            <a:pPr>
              <a:spcAft>
                <a:spcPts val="0"/>
              </a:spcAft>
            </a:pPr>
            <a:r>
              <a:rPr lang="en-GB" sz="1000" dirty="0">
                <a:latin typeface="Lucida Bright" panose="02040602050505020304" pitchFamily="18" charset="0"/>
                <a:ea typeface="Calibri" panose="020F0502020204030204" pitchFamily="34" charset="0"/>
                <a:cs typeface="Calibri" panose="020F0502020204030204" pitchFamily="34" charset="0"/>
              </a:rPr>
              <a:t>- Research common plants and flowers on the internet.</a:t>
            </a:r>
          </a:p>
        </p:txBody>
      </p:sp>
      <p:sp>
        <p:nvSpPr>
          <p:cNvPr id="14" name="Text Box 14">
            <a:extLst>
              <a:ext uri="{FF2B5EF4-FFF2-40B4-BE49-F238E27FC236}">
                <a16:creationId xmlns:a16="http://schemas.microsoft.com/office/drawing/2014/main" id="{85DF0102-AB11-4EC9-A427-DE37D057D6B4}"/>
              </a:ext>
            </a:extLst>
          </p:cNvPr>
          <p:cNvSpPr txBox="1">
            <a:spLocks noChangeArrowheads="1"/>
          </p:cNvSpPr>
          <p:nvPr/>
        </p:nvSpPr>
        <p:spPr bwMode="auto">
          <a:xfrm>
            <a:off x="6329360" y="4763191"/>
            <a:ext cx="2700341" cy="1692159"/>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lnSpc>
                <a:spcPct val="150000"/>
              </a:lnSpc>
              <a:spcAft>
                <a:spcPts val="0"/>
              </a:spcAft>
            </a:pPr>
            <a:r>
              <a:rPr lang="en-GB" sz="1050" b="1" u="sng" dirty="0">
                <a:latin typeface="Lucida Bright" panose="02040602050505020304" pitchFamily="18" charset="0"/>
                <a:ea typeface="Calibri" panose="020F0502020204030204" pitchFamily="34" charset="0"/>
                <a:cs typeface="Calibri" panose="020F0502020204030204" pitchFamily="34" charset="0"/>
              </a:rPr>
              <a:t>Physical Education</a:t>
            </a:r>
          </a:p>
          <a:p>
            <a:pPr algn="ctr">
              <a:spcAft>
                <a:spcPts val="0"/>
              </a:spcAft>
            </a:pPr>
            <a:endParaRPr lang="en-GB" sz="1050" dirty="0">
              <a:latin typeface="Lucida Bright" panose="02040602050505020304" pitchFamily="18" charset="0"/>
              <a:ea typeface="Calibri" panose="020F0502020204030204" pitchFamily="34" charset="0"/>
              <a:cs typeface="Calibri" panose="020F0502020204030204" pitchFamily="34" charset="0"/>
            </a:endParaRPr>
          </a:p>
          <a:p>
            <a:pPr algn="ctr">
              <a:spcAft>
                <a:spcPts val="0"/>
              </a:spcAft>
            </a:pPr>
            <a:r>
              <a:rPr lang="en-GB" sz="1000" dirty="0">
                <a:latin typeface="Lucida Bright" panose="02040602050505020304" pitchFamily="18" charset="0"/>
                <a:ea typeface="Calibri" panose="020F0502020204030204" pitchFamily="34" charset="0"/>
                <a:cs typeface="Calibri" panose="020F0502020204030204" pitchFamily="34" charset="0"/>
              </a:rPr>
              <a:t>In PE, we will be developing our hockey skills as well as working as part of a team</a:t>
            </a:r>
          </a:p>
          <a:p>
            <a:pPr algn="ctr">
              <a:spcAft>
                <a:spcPts val="0"/>
              </a:spcAft>
            </a:pPr>
            <a:r>
              <a:rPr lang="en-GB" sz="1050" b="1" u="sng" dirty="0">
                <a:latin typeface="Lucida Bright" panose="02040602050505020304" pitchFamily="18" charset="0"/>
                <a:ea typeface="Calibri" panose="020F0502020204030204" pitchFamily="34" charset="0"/>
                <a:cs typeface="Calibri" panose="020F0502020204030204" pitchFamily="34" charset="0"/>
              </a:rPr>
              <a:t>Music</a:t>
            </a:r>
          </a:p>
          <a:p>
            <a:pPr algn="ctr">
              <a:spcAft>
                <a:spcPts val="0"/>
              </a:spcAft>
            </a:pPr>
            <a:r>
              <a:rPr lang="en-GB" sz="1000" dirty="0">
                <a:effectLst/>
                <a:latin typeface="Lucida Bright" panose="02040602050505020304" pitchFamily="18" charset="0"/>
                <a:ea typeface="Calibri" panose="020F0502020204030204" pitchFamily="34" charset="0"/>
                <a:cs typeface="Calibri" panose="020F0502020204030204" pitchFamily="34" charset="0"/>
              </a:rPr>
              <a:t>In musi</a:t>
            </a:r>
            <a:r>
              <a:rPr lang="en-GB" sz="1000" dirty="0">
                <a:latin typeface="Lucida Bright" panose="02040602050505020304" pitchFamily="18" charset="0"/>
                <a:ea typeface="Calibri" panose="020F0502020204030204" pitchFamily="34" charset="0"/>
                <a:cs typeface="Calibri" panose="020F0502020204030204" pitchFamily="34" charset="0"/>
              </a:rPr>
              <a:t>c, we will be learning the song ‘This Little Light of Mine’.</a:t>
            </a:r>
            <a:endParaRPr lang="en-GB" sz="1000" dirty="0">
              <a:effectLst/>
              <a:latin typeface="Lucida Bright" panose="02040602050505020304" pitchFamily="18" charset="0"/>
              <a:ea typeface="Calibri" panose="020F0502020204030204" pitchFamily="34" charset="0"/>
              <a:cs typeface="Calibri" panose="020F0502020204030204" pitchFamily="34" charset="0"/>
            </a:endParaRPr>
          </a:p>
        </p:txBody>
      </p:sp>
      <p:sp>
        <p:nvSpPr>
          <p:cNvPr id="16" name="Text Box 14">
            <a:extLst>
              <a:ext uri="{FF2B5EF4-FFF2-40B4-BE49-F238E27FC236}">
                <a16:creationId xmlns:a16="http://schemas.microsoft.com/office/drawing/2014/main" id="{A0ECC812-8824-44C1-9482-15AFA2C28772}"/>
              </a:ext>
            </a:extLst>
          </p:cNvPr>
          <p:cNvSpPr txBox="1">
            <a:spLocks noChangeArrowheads="1"/>
          </p:cNvSpPr>
          <p:nvPr/>
        </p:nvSpPr>
        <p:spPr bwMode="auto">
          <a:xfrm>
            <a:off x="3337593" y="4763191"/>
            <a:ext cx="2809874" cy="1692158"/>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lnSpc>
                <a:spcPct val="150000"/>
              </a:lnSpc>
              <a:spcAft>
                <a:spcPts val="0"/>
              </a:spcAft>
            </a:pPr>
            <a:r>
              <a:rPr lang="en-GB" sz="1050" b="1" u="sng" dirty="0">
                <a:latin typeface="Lucida Bright" panose="02040602050505020304" pitchFamily="18" charset="0"/>
                <a:ea typeface="Calibri" panose="020F0502020204030204" pitchFamily="34" charset="0"/>
                <a:cs typeface="Calibri" panose="020F0502020204030204" pitchFamily="34" charset="0"/>
              </a:rPr>
              <a:t>PSHE</a:t>
            </a:r>
          </a:p>
          <a:p>
            <a:pPr algn="ctr">
              <a:spcAft>
                <a:spcPts val="0"/>
              </a:spcAft>
            </a:pPr>
            <a:r>
              <a:rPr lang="en-GB" sz="1000" dirty="0">
                <a:latin typeface="Lucida Bright" panose="02040602050505020304" pitchFamily="18" charset="0"/>
                <a:ea typeface="Calibri" panose="020F0502020204030204" pitchFamily="34" charset="0"/>
                <a:cs typeface="Calibri" panose="020F0502020204030204" pitchFamily="34" charset="0"/>
              </a:rPr>
              <a:t>In PSHE, we will be exploring change and how to cope with different feelings.</a:t>
            </a:r>
          </a:p>
          <a:p>
            <a:pPr algn="ctr">
              <a:spcAft>
                <a:spcPts val="0"/>
              </a:spcAft>
            </a:pPr>
            <a:endParaRPr lang="en-GB" sz="1000" dirty="0">
              <a:latin typeface="Lucida Bright" panose="02040602050505020304" pitchFamily="18" charset="0"/>
              <a:ea typeface="Calibri" panose="020F0502020204030204" pitchFamily="34" charset="0"/>
              <a:cs typeface="Calibri" panose="020F0502020204030204" pitchFamily="34" charset="0"/>
            </a:endParaRPr>
          </a:p>
          <a:p>
            <a:pPr algn="ctr">
              <a:spcAft>
                <a:spcPts val="0"/>
              </a:spcAft>
            </a:pPr>
            <a:r>
              <a:rPr lang="en-GB" sz="1000" dirty="0">
                <a:latin typeface="Lucida Bright" panose="02040602050505020304" pitchFamily="18" charset="0"/>
                <a:ea typeface="Calibri" panose="020F0502020204030204" pitchFamily="34" charset="0"/>
                <a:cs typeface="Calibri" panose="020F0502020204030204" pitchFamily="34" charset="0"/>
              </a:rPr>
              <a:t> </a:t>
            </a:r>
            <a:r>
              <a:rPr lang="en-GB" sz="1050" b="1" u="sng" dirty="0">
                <a:latin typeface="Lucida Bright" panose="02040602050505020304" pitchFamily="18" charset="0"/>
                <a:ea typeface="Calibri" panose="020F0502020204030204" pitchFamily="34" charset="0"/>
                <a:cs typeface="Calibri" panose="020F0502020204030204" pitchFamily="34" charset="0"/>
              </a:rPr>
              <a:t>Religious Studies</a:t>
            </a:r>
          </a:p>
          <a:p>
            <a:pPr algn="ctr">
              <a:spcAft>
                <a:spcPts val="0"/>
              </a:spcAft>
            </a:pPr>
            <a:r>
              <a:rPr lang="en-GB" sz="1000" dirty="0">
                <a:latin typeface="Lucida Bright" panose="02040602050505020304" pitchFamily="18" charset="0"/>
                <a:ea typeface="Calibri" panose="020F0502020204030204" pitchFamily="34" charset="0"/>
                <a:cs typeface="Calibri" panose="020F0502020204030204" pitchFamily="34" charset="0"/>
              </a:rPr>
              <a:t>In RE, we will be exploring scripture and its importance to different religions.</a:t>
            </a:r>
            <a:endParaRPr lang="en-GB" sz="1050" dirty="0">
              <a:effectLst/>
              <a:latin typeface="Lucida Bright" panose="02040602050505020304" pitchFamily="18" charset="0"/>
              <a:ea typeface="Calibri" panose="020F0502020204030204" pitchFamily="34" charset="0"/>
              <a:cs typeface="Calibri" panose="020F0502020204030204" pitchFamily="34" charset="0"/>
            </a:endParaRPr>
          </a:p>
        </p:txBody>
      </p:sp>
      <p:sp>
        <p:nvSpPr>
          <p:cNvPr id="17" name="Text Box 14">
            <a:extLst>
              <a:ext uri="{FF2B5EF4-FFF2-40B4-BE49-F238E27FC236}">
                <a16:creationId xmlns:a16="http://schemas.microsoft.com/office/drawing/2014/main" id="{074BAF83-0C25-4758-9D10-0EF0343BB77C}"/>
              </a:ext>
            </a:extLst>
          </p:cNvPr>
          <p:cNvSpPr txBox="1">
            <a:spLocks noChangeArrowheads="1"/>
          </p:cNvSpPr>
          <p:nvPr/>
        </p:nvSpPr>
        <p:spPr bwMode="auto">
          <a:xfrm>
            <a:off x="9186861" y="4763191"/>
            <a:ext cx="2509840" cy="1692160"/>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spcAft>
                <a:spcPts val="0"/>
              </a:spcAft>
            </a:pPr>
            <a:r>
              <a:rPr lang="en-GB" sz="1000" b="1" u="sng" dirty="0">
                <a:effectLst/>
                <a:latin typeface="Lucida Bright" panose="02040602050505020304" pitchFamily="18" charset="0"/>
                <a:ea typeface="Calibri" panose="020F0502020204030204" pitchFamily="34" charset="0"/>
                <a:cs typeface="Calibri" panose="020F0502020204030204" pitchFamily="34" charset="0"/>
              </a:rPr>
              <a:t>Computing</a:t>
            </a:r>
            <a:endParaRPr lang="en-GB" sz="1000" b="1" u="sng" dirty="0">
              <a:latin typeface="Lucida Bright" panose="02040602050505020304" pitchFamily="18" charset="0"/>
              <a:ea typeface="Calibri" panose="020F0502020204030204" pitchFamily="34" charset="0"/>
              <a:cs typeface="Calibri" panose="020F0502020204030204" pitchFamily="34" charset="0"/>
            </a:endParaRPr>
          </a:p>
          <a:p>
            <a:pPr algn="ctr"/>
            <a:r>
              <a:rPr lang="en-GB" sz="1000" dirty="0">
                <a:latin typeface="Lucida Bright" panose="02040602050505020304" pitchFamily="18" charset="0"/>
                <a:ea typeface="Calibri" panose="020F0502020204030204" pitchFamily="34" charset="0"/>
                <a:cs typeface="Calibri" panose="020F0502020204030204" pitchFamily="34" charset="0"/>
              </a:rPr>
              <a:t>In computing, we will learning how to create our own digital comics including the use of speech bubbles, character and background design.</a:t>
            </a:r>
          </a:p>
          <a:p>
            <a:pPr algn="ctr"/>
            <a:r>
              <a:rPr lang="en-GB" sz="1000" dirty="0">
                <a:latin typeface="Lucida Bright" panose="02040602050505020304" pitchFamily="18" charset="0"/>
                <a:ea typeface="Calibri" panose="020F0502020204030204" pitchFamily="34" charset="0"/>
                <a:cs typeface="Calibri" panose="020F0502020204030204" pitchFamily="34" charset="0"/>
              </a:rPr>
              <a:t> </a:t>
            </a:r>
          </a:p>
          <a:p>
            <a:pPr algn="ctr"/>
            <a:r>
              <a:rPr lang="en-GB" sz="1000" b="1" u="sng" dirty="0">
                <a:latin typeface="Lucida Bright" panose="02040602050505020304" pitchFamily="18" charset="0"/>
                <a:ea typeface="Calibri" panose="020F0502020204030204" pitchFamily="34" charset="0"/>
                <a:cs typeface="Calibri" panose="020F0502020204030204" pitchFamily="34" charset="0"/>
              </a:rPr>
              <a:t>Spanish</a:t>
            </a:r>
          </a:p>
          <a:p>
            <a:pPr algn="ctr"/>
            <a:r>
              <a:rPr lang="en-GB" sz="1000" dirty="0">
                <a:latin typeface="Lucida Bright" panose="02040602050505020304" pitchFamily="18" charset="0"/>
                <a:ea typeface="Calibri" panose="020F0502020204030204" pitchFamily="34" charset="0"/>
                <a:cs typeface="Calibri" panose="020F0502020204030204" pitchFamily="34" charset="0"/>
              </a:rPr>
              <a:t>In Spanish, we will learning phonic sounds and then moving on to musical instruments</a:t>
            </a:r>
            <a:r>
              <a:rPr lang="en-GB" sz="800" dirty="0">
                <a:latin typeface="Lucida Bright" panose="02040602050505020304" pitchFamily="18" charset="0"/>
                <a:ea typeface="Calibri" panose="020F0502020204030204" pitchFamily="34" charset="0"/>
                <a:cs typeface="Calibri" panose="020F0502020204030204" pitchFamily="34" charset="0"/>
              </a:rPr>
              <a:t>.</a:t>
            </a:r>
            <a:endParaRPr lang="en-GB" sz="800" dirty="0">
              <a:effectLst/>
              <a:latin typeface="Lucida Bright" panose="02040602050505020304" pitchFamily="18" charset="0"/>
              <a:ea typeface="Calibri" panose="020F0502020204030204" pitchFamily="34" charset="0"/>
              <a:cs typeface="Calibri" panose="020F0502020204030204" pitchFamily="34" charset="0"/>
            </a:endParaRPr>
          </a:p>
        </p:txBody>
      </p:sp>
      <p:pic>
        <p:nvPicPr>
          <p:cNvPr id="18" name="Picture 17">
            <a:extLst>
              <a:ext uri="{FF2B5EF4-FFF2-40B4-BE49-F238E27FC236}">
                <a16:creationId xmlns:a16="http://schemas.microsoft.com/office/drawing/2014/main" id="{86B2EBD8-505C-4559-ADA9-1B5E7319547C}"/>
              </a:ext>
            </a:extLst>
          </p:cNvPr>
          <p:cNvPicPr>
            <a:picLocks noChangeAspect="1"/>
          </p:cNvPicPr>
          <p:nvPr/>
        </p:nvPicPr>
        <p:blipFill>
          <a:blip r:embed="rId3"/>
          <a:stretch>
            <a:fillRect/>
          </a:stretch>
        </p:blipFill>
        <p:spPr>
          <a:xfrm>
            <a:off x="495122" y="478093"/>
            <a:ext cx="267568" cy="286680"/>
          </a:xfrm>
          <a:prstGeom prst="rect">
            <a:avLst/>
          </a:prstGeom>
        </p:spPr>
      </p:pic>
      <p:pic>
        <p:nvPicPr>
          <p:cNvPr id="19" name="Picture 18">
            <a:extLst>
              <a:ext uri="{FF2B5EF4-FFF2-40B4-BE49-F238E27FC236}">
                <a16:creationId xmlns:a16="http://schemas.microsoft.com/office/drawing/2014/main" id="{E1B85870-8D68-4E06-A184-B77E349083ED}"/>
              </a:ext>
            </a:extLst>
          </p:cNvPr>
          <p:cNvPicPr>
            <a:picLocks noChangeAspect="1"/>
          </p:cNvPicPr>
          <p:nvPr/>
        </p:nvPicPr>
        <p:blipFill>
          <a:blip r:embed="rId4"/>
          <a:stretch>
            <a:fillRect/>
          </a:stretch>
        </p:blipFill>
        <p:spPr>
          <a:xfrm>
            <a:off x="495299" y="2176901"/>
            <a:ext cx="384867" cy="337169"/>
          </a:xfrm>
          <a:prstGeom prst="rect">
            <a:avLst/>
          </a:prstGeom>
        </p:spPr>
      </p:pic>
      <p:pic>
        <p:nvPicPr>
          <p:cNvPr id="21" name="Picture 20">
            <a:extLst>
              <a:ext uri="{FF2B5EF4-FFF2-40B4-BE49-F238E27FC236}">
                <a16:creationId xmlns:a16="http://schemas.microsoft.com/office/drawing/2014/main" id="{02A3B52E-EC03-4190-AAA5-957E8EE1F3BA}"/>
              </a:ext>
            </a:extLst>
          </p:cNvPr>
          <p:cNvPicPr>
            <a:picLocks noChangeAspect="1"/>
          </p:cNvPicPr>
          <p:nvPr/>
        </p:nvPicPr>
        <p:blipFill>
          <a:blip r:embed="rId5"/>
          <a:stretch>
            <a:fillRect/>
          </a:stretch>
        </p:blipFill>
        <p:spPr>
          <a:xfrm>
            <a:off x="5702399" y="5351678"/>
            <a:ext cx="328816" cy="294063"/>
          </a:xfrm>
          <a:prstGeom prst="rect">
            <a:avLst/>
          </a:prstGeom>
        </p:spPr>
      </p:pic>
      <p:pic>
        <p:nvPicPr>
          <p:cNvPr id="22" name="Picture 21">
            <a:extLst>
              <a:ext uri="{FF2B5EF4-FFF2-40B4-BE49-F238E27FC236}">
                <a16:creationId xmlns:a16="http://schemas.microsoft.com/office/drawing/2014/main" id="{C8ADCE45-2B8E-41CB-97E9-8BE05227BF09}"/>
              </a:ext>
            </a:extLst>
          </p:cNvPr>
          <p:cNvPicPr>
            <a:picLocks noChangeAspect="1"/>
          </p:cNvPicPr>
          <p:nvPr/>
        </p:nvPicPr>
        <p:blipFill>
          <a:blip r:embed="rId6"/>
          <a:stretch>
            <a:fillRect/>
          </a:stretch>
        </p:blipFill>
        <p:spPr>
          <a:xfrm>
            <a:off x="8648490" y="4834855"/>
            <a:ext cx="321347" cy="328041"/>
          </a:xfrm>
          <a:prstGeom prst="rect">
            <a:avLst/>
          </a:prstGeom>
        </p:spPr>
      </p:pic>
      <p:pic>
        <p:nvPicPr>
          <p:cNvPr id="23" name="Picture 22">
            <a:extLst>
              <a:ext uri="{FF2B5EF4-FFF2-40B4-BE49-F238E27FC236}">
                <a16:creationId xmlns:a16="http://schemas.microsoft.com/office/drawing/2014/main" id="{2FC94DC7-64CA-4062-ABC4-04A2C0777DC2}"/>
              </a:ext>
            </a:extLst>
          </p:cNvPr>
          <p:cNvPicPr>
            <a:picLocks noChangeAspect="1"/>
          </p:cNvPicPr>
          <p:nvPr/>
        </p:nvPicPr>
        <p:blipFill>
          <a:blip r:embed="rId7"/>
          <a:stretch>
            <a:fillRect/>
          </a:stretch>
        </p:blipFill>
        <p:spPr>
          <a:xfrm>
            <a:off x="11263313" y="4561512"/>
            <a:ext cx="371475" cy="380879"/>
          </a:xfrm>
          <a:prstGeom prst="rect">
            <a:avLst/>
          </a:prstGeom>
        </p:spPr>
      </p:pic>
      <p:pic>
        <p:nvPicPr>
          <p:cNvPr id="24" name="Picture 23">
            <a:extLst>
              <a:ext uri="{FF2B5EF4-FFF2-40B4-BE49-F238E27FC236}">
                <a16:creationId xmlns:a16="http://schemas.microsoft.com/office/drawing/2014/main" id="{6F7360B1-7EE4-4D22-925E-DF7017AF7870}"/>
              </a:ext>
            </a:extLst>
          </p:cNvPr>
          <p:cNvPicPr>
            <a:picLocks noChangeAspect="1"/>
          </p:cNvPicPr>
          <p:nvPr/>
        </p:nvPicPr>
        <p:blipFill>
          <a:blip r:embed="rId8"/>
          <a:stretch>
            <a:fillRect/>
          </a:stretch>
        </p:blipFill>
        <p:spPr>
          <a:xfrm>
            <a:off x="11120438" y="2514070"/>
            <a:ext cx="466725" cy="481575"/>
          </a:xfrm>
          <a:prstGeom prst="rect">
            <a:avLst/>
          </a:prstGeom>
        </p:spPr>
      </p:pic>
      <p:pic>
        <p:nvPicPr>
          <p:cNvPr id="26" name="Picture 25">
            <a:extLst>
              <a:ext uri="{FF2B5EF4-FFF2-40B4-BE49-F238E27FC236}">
                <a16:creationId xmlns:a16="http://schemas.microsoft.com/office/drawing/2014/main" id="{46950890-EE0A-4345-B7E5-833934FC6968}"/>
              </a:ext>
            </a:extLst>
          </p:cNvPr>
          <p:cNvPicPr>
            <a:picLocks noChangeAspect="1"/>
          </p:cNvPicPr>
          <p:nvPr/>
        </p:nvPicPr>
        <p:blipFill>
          <a:blip r:embed="rId9"/>
          <a:stretch>
            <a:fillRect/>
          </a:stretch>
        </p:blipFill>
        <p:spPr>
          <a:xfrm>
            <a:off x="5816084" y="4853357"/>
            <a:ext cx="228769" cy="222286"/>
          </a:xfrm>
          <a:prstGeom prst="rect">
            <a:avLst/>
          </a:prstGeom>
        </p:spPr>
      </p:pic>
      <p:pic>
        <p:nvPicPr>
          <p:cNvPr id="20" name="Picture 19">
            <a:extLst>
              <a:ext uri="{FF2B5EF4-FFF2-40B4-BE49-F238E27FC236}">
                <a16:creationId xmlns:a16="http://schemas.microsoft.com/office/drawing/2014/main" id="{E91D4504-A800-4308-987F-2B9F00D965FF}"/>
              </a:ext>
            </a:extLst>
          </p:cNvPr>
          <p:cNvPicPr>
            <a:picLocks noChangeAspect="1"/>
          </p:cNvPicPr>
          <p:nvPr/>
        </p:nvPicPr>
        <p:blipFill>
          <a:blip r:embed="rId10"/>
          <a:stretch>
            <a:fillRect/>
          </a:stretch>
        </p:blipFill>
        <p:spPr>
          <a:xfrm>
            <a:off x="5104546" y="1585913"/>
            <a:ext cx="2129972" cy="2647950"/>
          </a:xfrm>
          <a:prstGeom prst="rect">
            <a:avLst/>
          </a:prstGeom>
        </p:spPr>
      </p:pic>
      <p:pic>
        <p:nvPicPr>
          <p:cNvPr id="2" name="Picture 1">
            <a:extLst>
              <a:ext uri="{FF2B5EF4-FFF2-40B4-BE49-F238E27FC236}">
                <a16:creationId xmlns:a16="http://schemas.microsoft.com/office/drawing/2014/main" id="{A425AEA2-57EB-4B8D-915D-8F3BF19FF11A}"/>
              </a:ext>
            </a:extLst>
          </p:cNvPr>
          <p:cNvPicPr>
            <a:picLocks noChangeAspect="1"/>
          </p:cNvPicPr>
          <p:nvPr/>
        </p:nvPicPr>
        <p:blipFill>
          <a:blip r:embed="rId11"/>
          <a:stretch>
            <a:fillRect/>
          </a:stretch>
        </p:blipFill>
        <p:spPr>
          <a:xfrm>
            <a:off x="8512273" y="5576903"/>
            <a:ext cx="321348" cy="193068"/>
          </a:xfrm>
          <a:prstGeom prst="rect">
            <a:avLst/>
          </a:prstGeom>
        </p:spPr>
      </p:pic>
      <p:pic>
        <p:nvPicPr>
          <p:cNvPr id="7" name="Picture 6">
            <a:extLst>
              <a:ext uri="{FF2B5EF4-FFF2-40B4-BE49-F238E27FC236}">
                <a16:creationId xmlns:a16="http://schemas.microsoft.com/office/drawing/2014/main" id="{EFF83717-CF4D-4074-84EF-388C863A5636}"/>
              </a:ext>
            </a:extLst>
          </p:cNvPr>
          <p:cNvPicPr>
            <a:picLocks noChangeAspect="1"/>
          </p:cNvPicPr>
          <p:nvPr/>
        </p:nvPicPr>
        <p:blipFill>
          <a:blip r:embed="rId12"/>
          <a:stretch>
            <a:fillRect/>
          </a:stretch>
        </p:blipFill>
        <p:spPr>
          <a:xfrm>
            <a:off x="10891838" y="5616165"/>
            <a:ext cx="371475" cy="247650"/>
          </a:xfrm>
          <a:prstGeom prst="rect">
            <a:avLst/>
          </a:prstGeom>
        </p:spPr>
      </p:pic>
      <p:pic>
        <p:nvPicPr>
          <p:cNvPr id="3" name="Picture 2">
            <a:extLst>
              <a:ext uri="{FF2B5EF4-FFF2-40B4-BE49-F238E27FC236}">
                <a16:creationId xmlns:a16="http://schemas.microsoft.com/office/drawing/2014/main" id="{573FB69C-3012-44A7-8882-324BDD534C88}"/>
              </a:ext>
            </a:extLst>
          </p:cNvPr>
          <p:cNvPicPr>
            <a:picLocks noChangeAspect="1"/>
          </p:cNvPicPr>
          <p:nvPr/>
        </p:nvPicPr>
        <p:blipFill>
          <a:blip r:embed="rId13"/>
          <a:stretch>
            <a:fillRect/>
          </a:stretch>
        </p:blipFill>
        <p:spPr>
          <a:xfrm>
            <a:off x="2679697" y="4826108"/>
            <a:ext cx="438950" cy="408467"/>
          </a:xfrm>
          <a:prstGeom prst="rect">
            <a:avLst/>
          </a:prstGeom>
        </p:spPr>
      </p:pic>
      <p:pic>
        <p:nvPicPr>
          <p:cNvPr id="4" name="Picture 3">
            <a:extLst>
              <a:ext uri="{FF2B5EF4-FFF2-40B4-BE49-F238E27FC236}">
                <a16:creationId xmlns:a16="http://schemas.microsoft.com/office/drawing/2014/main" id="{25ED79D0-774A-4D72-B81C-744C84CF45A4}"/>
              </a:ext>
            </a:extLst>
          </p:cNvPr>
          <p:cNvPicPr>
            <a:picLocks noChangeAspect="1"/>
          </p:cNvPicPr>
          <p:nvPr/>
        </p:nvPicPr>
        <p:blipFill>
          <a:blip r:embed="rId14"/>
          <a:stretch>
            <a:fillRect/>
          </a:stretch>
        </p:blipFill>
        <p:spPr>
          <a:xfrm>
            <a:off x="11257009" y="309307"/>
            <a:ext cx="384081" cy="359695"/>
          </a:xfrm>
          <a:prstGeom prst="rect">
            <a:avLst/>
          </a:prstGeom>
        </p:spPr>
      </p:pic>
    </p:spTree>
    <p:extLst>
      <p:ext uri="{BB962C8B-B14F-4D97-AF65-F5344CB8AC3E}">
        <p14:creationId xmlns:p14="http://schemas.microsoft.com/office/powerpoint/2010/main" val="33659266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15577</TotalTime>
  <Words>605</Words>
  <Application>Microsoft Office PowerPoint</Application>
  <PresentationFormat>Widescreen</PresentationFormat>
  <Paragraphs>54</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Kinetic</vt:lpstr>
      <vt:lpstr>Lucida Bright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 Creighton</dc:creator>
  <cp:lastModifiedBy>M Gladman</cp:lastModifiedBy>
  <cp:revision>63</cp:revision>
  <dcterms:created xsi:type="dcterms:W3CDTF">2024-08-28T13:26:43Z</dcterms:created>
  <dcterms:modified xsi:type="dcterms:W3CDTF">2025-08-30T13:38:00Z</dcterms:modified>
</cp:coreProperties>
</file>