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14/09/2025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14/09/2025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15060" y="261383"/>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832877" y="452554"/>
            <a:ext cx="1775572" cy="3921131"/>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US" sz="1400" b="1" dirty="0" err="1">
                <a:latin typeface="Kinetic" panose="00000500000000000000" pitchFamily="50" charset="0"/>
                <a:ea typeface="Calibri" panose="020F0502020204030204" pitchFamily="34" charset="0"/>
                <a:cs typeface="Calibri" panose="020F0502020204030204" pitchFamily="34" charset="0"/>
              </a:rPr>
              <a:t>Falconhurst</a:t>
            </a:r>
            <a:r>
              <a:rPr lang="en-US" sz="1400" b="1" dirty="0">
                <a:latin typeface="Kinetic" panose="00000500000000000000" pitchFamily="50" charset="0"/>
                <a:ea typeface="Calibri" panose="020F0502020204030204" pitchFamily="34" charset="0"/>
                <a:cs typeface="Calibri" panose="020F0502020204030204" pitchFamily="34" charset="0"/>
              </a:rPr>
              <a:t> School Autumn 1 2025</a:t>
            </a:r>
          </a:p>
          <a:p>
            <a:pPr algn="ctr">
              <a:spcAft>
                <a:spcPts val="0"/>
              </a:spcAft>
            </a:pPr>
            <a:endParaRPr lang="en-US" sz="14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400" b="1" dirty="0">
              <a:latin typeface="Times New Roman" panose="02020603050405020304" pitchFamily="18" charset="0"/>
              <a:ea typeface="Calibri" panose="020F0502020204030204" pitchFamily="34" charset="0"/>
              <a:cs typeface="Calibri" panose="020F0502020204030204" pitchFamily="34" charset="0"/>
            </a:endParaRPr>
          </a:p>
          <a:p>
            <a:pPr algn="ctr">
              <a:spcAft>
                <a:spcPts val="0"/>
              </a:spcAft>
            </a:pPr>
            <a:r>
              <a:rPr lang="en-US" sz="1400" b="1" dirty="0">
                <a:effectLst/>
                <a:latin typeface="Kinetic" panose="00000500000000000000" pitchFamily="50" charset="0"/>
                <a:ea typeface="Calibri" panose="020F0502020204030204" pitchFamily="34" charset="0"/>
                <a:cs typeface="Calibri" panose="020F0502020204030204" pitchFamily="34" charset="0"/>
              </a:rPr>
              <a:t>Year Group:</a:t>
            </a:r>
          </a:p>
          <a:p>
            <a:pPr algn="ctr">
              <a:spcAft>
                <a:spcPts val="0"/>
              </a:spcAft>
            </a:pPr>
            <a:r>
              <a:rPr lang="en-US" sz="1400" b="1" dirty="0">
                <a:latin typeface="Kinetic" panose="00000500000000000000" pitchFamily="50" charset="0"/>
                <a:ea typeface="Calibri" panose="020F0502020204030204" pitchFamily="34" charset="0"/>
                <a:cs typeface="Calibri" panose="020F0502020204030204" pitchFamily="34" charset="0"/>
              </a:rPr>
              <a:t>5/6</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3" y="402649"/>
            <a:ext cx="5319305" cy="193992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English</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English….</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English, our writing will be inspired by the book ‘Star of Fear, Star of Hope’ by Jo </a:t>
            </a:r>
            <a:r>
              <a:rPr lang="en-GB" sz="1050" dirty="0" err="1">
                <a:latin typeface="Kinetic" panose="00000500000000000000" pitchFamily="50" charset="0"/>
                <a:ea typeface="Calibri" panose="020F0502020204030204" pitchFamily="34" charset="0"/>
                <a:cs typeface="Calibri" panose="020F0502020204030204" pitchFamily="34" charset="0"/>
              </a:rPr>
              <a:t>Hoestlandt</a:t>
            </a:r>
            <a:r>
              <a:rPr lang="en-GB" sz="1050" dirty="0">
                <a:latin typeface="Kinetic" panose="00000500000000000000" pitchFamily="50" charset="0"/>
                <a:ea typeface="Calibri" panose="020F0502020204030204" pitchFamily="34" charset="0"/>
                <a:cs typeface="Calibri" panose="020F0502020204030204" pitchFamily="34" charset="0"/>
              </a:rPr>
              <a:t>. We will be working on improving our descriptive writing through the use of expanded noun phases and the use of passive voice. We will be learning how to integrate dialogue to convey character</a:t>
            </a: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-Use BBC Bitesize to learn and revise how to punctuate speech correctly</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-Use BBC Bitesize to revise how to use adverbials to link ideas within a paragraph </a:t>
            </a:r>
            <a:endParaRPr lang="en-GB" sz="1050" dirty="0">
              <a:effectLst/>
              <a:latin typeface="Kinetic" panose="00000500000000000000" pitchFamily="50"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404034" y="2413120"/>
            <a:ext cx="5319304" cy="23274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Maths</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maths…</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maths, </a:t>
            </a:r>
            <a:r>
              <a:rPr lang="en-GB" sz="1050" dirty="0">
                <a:solidFill>
                  <a:srgbClr val="FF0000"/>
                </a:solidFill>
                <a:latin typeface="Kinetic" panose="00000500000000000000" pitchFamily="50" charset="0"/>
                <a:ea typeface="Calibri" panose="020F0502020204030204" pitchFamily="34" charset="0"/>
                <a:cs typeface="Calibri" panose="020F0502020204030204" pitchFamily="34" charset="0"/>
              </a:rPr>
              <a:t>Year Five children </a:t>
            </a:r>
            <a:r>
              <a:rPr lang="en-GB" sz="1050" dirty="0">
                <a:latin typeface="Kinetic" panose="00000500000000000000" pitchFamily="50" charset="0"/>
                <a:ea typeface="Calibri" panose="020F0502020204030204" pitchFamily="34" charset="0"/>
                <a:cs typeface="Calibri" panose="020F0502020204030204" pitchFamily="34" charset="0"/>
              </a:rPr>
              <a:t>will be learning about number and place value up to one million. We will learn how to work out 10/100/1,000, 10,000, 100,000 more or less than a given number. We will look at partitioning numbers up to one million and numbers on a number line.</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maths, </a:t>
            </a:r>
            <a:r>
              <a:rPr lang="en-GB" sz="1050" dirty="0">
                <a:solidFill>
                  <a:srgbClr val="FF0000"/>
                </a:solidFill>
                <a:latin typeface="Kinetic" panose="00000500000000000000" pitchFamily="50" charset="0"/>
                <a:ea typeface="Calibri" panose="020F0502020204030204" pitchFamily="34" charset="0"/>
                <a:cs typeface="Calibri" panose="020F0502020204030204" pitchFamily="34" charset="0"/>
              </a:rPr>
              <a:t>Year Six </a:t>
            </a:r>
            <a:r>
              <a:rPr lang="en-GB" sz="1050" dirty="0">
                <a:latin typeface="Kinetic" panose="00000500000000000000" pitchFamily="50" charset="0"/>
                <a:ea typeface="Calibri" panose="020F0502020204030204" pitchFamily="34" charset="0"/>
                <a:cs typeface="Calibri" panose="020F0502020204030204" pitchFamily="34" charset="0"/>
              </a:rPr>
              <a:t>children will be learning about number and place value using numbers up to ten million. We will learn about rounding and negative numbers. We will be recapping how to divide and multiply a number by 10 using our place value knowledge</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 </a:t>
            </a: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marL="171450" indent="-171450">
              <a:spcAft>
                <a:spcPts val="0"/>
              </a:spcAft>
              <a:buFontTx/>
              <a:buChar char="-"/>
            </a:pPr>
            <a:r>
              <a:rPr lang="en-GB" sz="1050" dirty="0">
                <a:latin typeface="Kinetic" panose="00000500000000000000" pitchFamily="50" charset="0"/>
                <a:ea typeface="Calibri" panose="020F0502020204030204" pitchFamily="34" charset="0"/>
                <a:cs typeface="Calibri" panose="020F0502020204030204" pitchFamily="34" charset="0"/>
              </a:rPr>
              <a:t>Keep working on times tables.</a:t>
            </a:r>
          </a:p>
          <a:p>
            <a:pPr marL="171450" indent="-171450">
              <a:spcAft>
                <a:spcPts val="0"/>
              </a:spcAft>
              <a:buFontTx/>
              <a:buChar char="-"/>
            </a:pPr>
            <a:r>
              <a:rPr lang="en-GB" sz="1050" dirty="0">
                <a:latin typeface="Kinetic" panose="00000500000000000000" pitchFamily="50" charset="0"/>
                <a:ea typeface="Calibri" panose="020F0502020204030204" pitchFamily="34" charset="0"/>
                <a:cs typeface="Calibri" panose="020F0502020204030204" pitchFamily="34" charset="0"/>
              </a:rPr>
              <a:t>Use </a:t>
            </a:r>
            <a:r>
              <a:rPr lang="en-GB" sz="1050" dirty="0" err="1">
                <a:latin typeface="Kinetic" panose="00000500000000000000" pitchFamily="50" charset="0"/>
                <a:ea typeface="Calibri" panose="020F0502020204030204" pitchFamily="34" charset="0"/>
                <a:cs typeface="Calibri" panose="020F0502020204030204" pitchFamily="34" charset="0"/>
              </a:rPr>
              <a:t>Topmarks</a:t>
            </a:r>
            <a:r>
              <a:rPr lang="en-GB" sz="1050" dirty="0">
                <a:latin typeface="Kinetic" panose="00000500000000000000" pitchFamily="50" charset="0"/>
                <a:ea typeface="Calibri" panose="020F0502020204030204" pitchFamily="34" charset="0"/>
                <a:cs typeface="Calibri" panose="020F0502020204030204" pitchFamily="34" charset="0"/>
              </a:rPr>
              <a:t> website to play interactive games focused on place value knowledge</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3" y="4811115"/>
            <a:ext cx="2800351"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Religious Studies: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213233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History</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history, we will be learning about the main events and the culture and past times of World War Two. Children will be learning about the causes and consequences of this war and what impact it had on people in Britain and the local area. </a:t>
            </a: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Ask them about what they have learnt in history lessons and discuss themes</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Visit Bletchley Park</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Visit BBC Bitesize to watch videos and research about WW2</a:t>
            </a: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800" dirty="0">
              <a:latin typeface="Kinetic" panose="00000500000000000000" pitchFamily="50"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53358" y="2674186"/>
            <a:ext cx="3943343"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Science:</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science, we will be learning about life processes and life cycles. We will study the life cycles of mammals, birds and amphibians. We will look at classification keys and propose criteria for classifying different animals. 	</a:t>
            </a: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-Use BBC Bitesize to learn about different life cycles</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15833" y="4775897"/>
            <a:ext cx="2700341"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Physical Education: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76515" y="4811115"/>
            <a:ext cx="270034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PHSE: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52925" y="4775897"/>
            <a:ext cx="250984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effectLst/>
                <a:latin typeface="Kinetic" panose="00000500000000000000" pitchFamily="50" charset="0"/>
                <a:ea typeface="Calibri" panose="020F0502020204030204" pitchFamily="34" charset="0"/>
                <a:cs typeface="Calibri" panose="020F0502020204030204" pitchFamily="34" charset="0"/>
              </a:rPr>
              <a:t>Computing</a:t>
            </a: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326820" y="478093"/>
            <a:ext cx="381001" cy="408215"/>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5252821" y="2514070"/>
            <a:ext cx="435147" cy="381218"/>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20128" y="4878168"/>
            <a:ext cx="435148" cy="389157"/>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6415085" y="4841797"/>
            <a:ext cx="611156" cy="623888"/>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9313946" y="483910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07792" y="2704679"/>
            <a:ext cx="466725" cy="481575"/>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8"/>
          <a:stretch>
            <a:fillRect/>
          </a:stretch>
        </p:blipFill>
        <p:spPr>
          <a:xfrm>
            <a:off x="11120438" y="478093"/>
            <a:ext cx="466725" cy="434948"/>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9"/>
          <a:stretch>
            <a:fillRect/>
          </a:stretch>
        </p:blipFill>
        <p:spPr>
          <a:xfrm>
            <a:off x="3509759" y="4873421"/>
            <a:ext cx="471488" cy="458126"/>
          </a:xfrm>
          <a:prstGeom prst="rect">
            <a:avLst/>
          </a:prstGeom>
        </p:spPr>
      </p:pic>
      <p:pic>
        <p:nvPicPr>
          <p:cNvPr id="27" name="Picture 26">
            <a:extLst>
              <a:ext uri="{FF2B5EF4-FFF2-40B4-BE49-F238E27FC236}">
                <a16:creationId xmlns:a16="http://schemas.microsoft.com/office/drawing/2014/main" id="{AA1411EF-1AED-4F2F-85F8-28CFC971E283}"/>
              </a:ext>
            </a:extLst>
          </p:cNvPr>
          <p:cNvPicPr>
            <a:picLocks noChangeAspect="1"/>
          </p:cNvPicPr>
          <p:nvPr/>
        </p:nvPicPr>
        <p:blipFill>
          <a:blip r:embed="rId10"/>
          <a:stretch>
            <a:fillRect/>
          </a:stretch>
        </p:blipFill>
        <p:spPr>
          <a:xfrm>
            <a:off x="6076855" y="2664967"/>
            <a:ext cx="1280078" cy="764033"/>
          </a:xfrm>
          <a:prstGeom prst="rect">
            <a:avLst/>
          </a:prstGeom>
        </p:spPr>
      </p:pic>
      <p:sp>
        <p:nvSpPr>
          <p:cNvPr id="2" name="TextBox 1">
            <a:extLst>
              <a:ext uri="{FF2B5EF4-FFF2-40B4-BE49-F238E27FC236}">
                <a16:creationId xmlns:a16="http://schemas.microsoft.com/office/drawing/2014/main" id="{FBFC004E-2844-4869-9B5E-1B7F080529F6}"/>
              </a:ext>
            </a:extLst>
          </p:cNvPr>
          <p:cNvSpPr txBox="1"/>
          <p:nvPr/>
        </p:nvSpPr>
        <p:spPr>
          <a:xfrm>
            <a:off x="520128" y="5399785"/>
            <a:ext cx="2574802" cy="900246"/>
          </a:xfrm>
          <a:prstGeom prst="rect">
            <a:avLst/>
          </a:prstGeom>
          <a:noFill/>
        </p:spPr>
        <p:txBody>
          <a:bodyPr wrap="square" rtlCol="0">
            <a:spAutoFit/>
          </a:bodyPr>
          <a:lstStyle/>
          <a:p>
            <a:r>
              <a:rPr lang="en-GB" sz="1050" dirty="0">
                <a:latin typeface="Kinetic" panose="00000500000000000000" pitchFamily="50" charset="0"/>
              </a:rPr>
              <a:t>In RE, we will be learning about how Christianity has changed over time. This will include looking at significant individuals and discussing why there are different Christian denominations. </a:t>
            </a:r>
          </a:p>
        </p:txBody>
      </p:sp>
      <p:sp>
        <p:nvSpPr>
          <p:cNvPr id="29" name="TextBox 28">
            <a:extLst>
              <a:ext uri="{FF2B5EF4-FFF2-40B4-BE49-F238E27FC236}">
                <a16:creationId xmlns:a16="http://schemas.microsoft.com/office/drawing/2014/main" id="{65C37D2A-1BA5-4E2B-8FB0-694EEC01F634}"/>
              </a:ext>
            </a:extLst>
          </p:cNvPr>
          <p:cNvSpPr txBox="1"/>
          <p:nvPr/>
        </p:nvSpPr>
        <p:spPr>
          <a:xfrm>
            <a:off x="3439284" y="5393852"/>
            <a:ext cx="2574802" cy="900246"/>
          </a:xfrm>
          <a:prstGeom prst="rect">
            <a:avLst/>
          </a:prstGeom>
          <a:noFill/>
        </p:spPr>
        <p:txBody>
          <a:bodyPr wrap="square" rtlCol="0">
            <a:spAutoFit/>
          </a:bodyPr>
          <a:lstStyle/>
          <a:p>
            <a:r>
              <a:rPr lang="en-GB" sz="1050" dirty="0">
                <a:latin typeface="Kinetic" panose="00000500000000000000" pitchFamily="50" charset="0"/>
              </a:rPr>
              <a:t>In PSHE, we will be learning about ourselves and the relationships we have. We will talk about working together, solving friendship problems and acting appropriately in different settings. </a:t>
            </a:r>
          </a:p>
        </p:txBody>
      </p:sp>
      <p:sp>
        <p:nvSpPr>
          <p:cNvPr id="30" name="TextBox 29">
            <a:extLst>
              <a:ext uri="{FF2B5EF4-FFF2-40B4-BE49-F238E27FC236}">
                <a16:creationId xmlns:a16="http://schemas.microsoft.com/office/drawing/2014/main" id="{968AC000-20EC-42DF-B697-5DAB6B1EA067}"/>
              </a:ext>
            </a:extLst>
          </p:cNvPr>
          <p:cNvSpPr txBox="1"/>
          <p:nvPr/>
        </p:nvSpPr>
        <p:spPr>
          <a:xfrm>
            <a:off x="6415085" y="5455505"/>
            <a:ext cx="2574802" cy="1061829"/>
          </a:xfrm>
          <a:prstGeom prst="rect">
            <a:avLst/>
          </a:prstGeom>
          <a:noFill/>
        </p:spPr>
        <p:txBody>
          <a:bodyPr wrap="square" rtlCol="0">
            <a:spAutoFit/>
          </a:bodyPr>
          <a:lstStyle/>
          <a:p>
            <a:r>
              <a:rPr lang="en-GB" sz="1050" dirty="0">
                <a:latin typeface="Kinetic" panose="00000500000000000000" pitchFamily="50" charset="0"/>
              </a:rPr>
              <a:t>In PE, we will alternate each week </a:t>
            </a:r>
            <a:r>
              <a:rPr lang="en-GB" sz="1050">
                <a:latin typeface="Kinetic" panose="00000500000000000000" pitchFamily="50" charset="0"/>
              </a:rPr>
              <a:t>between dance and basketball</a:t>
            </a:r>
            <a:r>
              <a:rPr lang="en-GB" sz="1050" dirty="0">
                <a:latin typeface="Kinetic" panose="00000500000000000000" pitchFamily="50" charset="0"/>
              </a:rPr>
              <a:t>. </a:t>
            </a:r>
          </a:p>
          <a:p>
            <a:r>
              <a:rPr lang="en-GB" sz="1050" dirty="0">
                <a:latin typeface="Kinetic" panose="00000500000000000000" pitchFamily="50" charset="0"/>
              </a:rPr>
              <a:t>In dance, we will be linking our learning in English to create a dance inspired by the events of WWII. In basketball, we will work on dribbling and passing.</a:t>
            </a:r>
          </a:p>
        </p:txBody>
      </p:sp>
      <p:sp>
        <p:nvSpPr>
          <p:cNvPr id="31" name="TextBox 30">
            <a:extLst>
              <a:ext uri="{FF2B5EF4-FFF2-40B4-BE49-F238E27FC236}">
                <a16:creationId xmlns:a16="http://schemas.microsoft.com/office/drawing/2014/main" id="{5589654B-7C7D-4212-B876-9E72B87892FD}"/>
              </a:ext>
            </a:extLst>
          </p:cNvPr>
          <p:cNvSpPr txBox="1"/>
          <p:nvPr/>
        </p:nvSpPr>
        <p:spPr>
          <a:xfrm>
            <a:off x="9149206" y="5345977"/>
            <a:ext cx="2574802" cy="738664"/>
          </a:xfrm>
          <a:prstGeom prst="rect">
            <a:avLst/>
          </a:prstGeom>
          <a:noFill/>
        </p:spPr>
        <p:txBody>
          <a:bodyPr wrap="square" rtlCol="0">
            <a:spAutoFit/>
          </a:bodyPr>
          <a:lstStyle/>
          <a:p>
            <a:r>
              <a:rPr lang="en-GB" sz="1050" dirty="0">
                <a:latin typeface="Kinetic" panose="00000500000000000000" pitchFamily="50" charset="0"/>
              </a:rPr>
              <a:t>In computing, we will be using Ilearn2 to improve our programming skills including:</a:t>
            </a:r>
          </a:p>
          <a:p>
            <a:r>
              <a:rPr lang="en-GB" sz="1050" dirty="0">
                <a:latin typeface="Kinetic" panose="00000500000000000000" pitchFamily="50" charset="0"/>
              </a:rPr>
              <a:t>Movements, sensing, inputs, outputs and loops. </a:t>
            </a:r>
          </a:p>
        </p:txBody>
      </p:sp>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1164</TotalTime>
  <Words>553</Words>
  <Application>Microsoft Office PowerPoint</Application>
  <PresentationFormat>Widescreen</PresentationFormat>
  <Paragraphs>51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 Creighton</cp:lastModifiedBy>
  <cp:revision>18</cp:revision>
  <dcterms:created xsi:type="dcterms:W3CDTF">2024-08-28T13:26:43Z</dcterms:created>
  <dcterms:modified xsi:type="dcterms:W3CDTF">2025-09-14T12:35:04Z</dcterms:modified>
</cp:coreProperties>
</file>