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28/08/2025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28/08/2025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1 2025</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 One and Two</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600"/>
              </a:spcAft>
            </a:pPr>
            <a:r>
              <a:rPr lang="en-GB" sz="1000" dirty="0">
                <a:latin typeface="Kinetic" panose="00000500000000000000" pitchFamily="50" charset="0"/>
              </a:rPr>
              <a:t>In our English lessons this half term, we will be reading the book ‘Troll Swap by Leigh Hodgkinson. At the end of the unit, we will be writing a story based on the structure of ‘Troll Swap’ where two contrasting  characters swap places.</a:t>
            </a:r>
          </a:p>
          <a:p>
            <a:pPr>
              <a:spcAft>
                <a:spcPts val="600"/>
              </a:spcAft>
            </a:pPr>
            <a:r>
              <a:rPr lang="en-GB" sz="1000" u="sng" dirty="0">
                <a:latin typeface="Kinetic" panose="00000500000000000000" pitchFamily="50" charset="0"/>
                <a:ea typeface="Calibri" panose="020F0502020204030204" pitchFamily="34" charset="0"/>
                <a:cs typeface="Calibri" panose="020F0502020204030204" pitchFamily="34" charset="0"/>
              </a:rPr>
              <a:t>What you can do to help at home:</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Read to your child a book they may not be able to read independently for pleasure. </a:t>
            </a: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endParaRPr lang="en-GB" sz="1000" dirty="0">
              <a:latin typeface="Kinetic" panose="00000500000000000000" pitchFamily="50" charset="0"/>
              <a:ea typeface="Calibri" panose="020F0502020204030204" pitchFamily="34" charset="0"/>
              <a:cs typeface="Calibri" panose="020F0502020204030204" pitchFamily="34" charset="0"/>
            </a:endParaRPr>
          </a:p>
          <a:p>
            <a:pPr>
              <a:spcAft>
                <a:spcPts val="600"/>
              </a:spcAft>
            </a:pPr>
            <a:r>
              <a:rPr lang="en-GB" sz="950" dirty="0">
                <a:latin typeface="Kinetic" panose="00000500000000000000" pitchFamily="50" charset="0"/>
                <a:ea typeface="Calibri" panose="020F0502020204030204" pitchFamily="34" charset="0"/>
                <a:cs typeface="Calibri" panose="020F0502020204030204" pitchFamily="34" charset="0"/>
              </a:rPr>
              <a:t>In maths </a:t>
            </a:r>
            <a:r>
              <a:rPr lang="en-GB" sz="950" dirty="0">
                <a:solidFill>
                  <a:srgbClr val="FF0000"/>
                </a:solidFill>
                <a:latin typeface="Kinetic" panose="00000500000000000000" pitchFamily="50" charset="0"/>
                <a:ea typeface="Calibri" panose="020F0502020204030204" pitchFamily="34" charset="0"/>
                <a:cs typeface="Calibri" panose="020F0502020204030204" pitchFamily="34" charset="0"/>
              </a:rPr>
              <a:t>Year One </a:t>
            </a:r>
            <a:r>
              <a:rPr lang="en-GB" sz="950" dirty="0">
                <a:latin typeface="Kinetic" panose="00000500000000000000" pitchFamily="50" charset="0"/>
                <a:ea typeface="Calibri" panose="020F0502020204030204" pitchFamily="34" charset="0"/>
                <a:cs typeface="Calibri" panose="020F0502020204030204" pitchFamily="34" charset="0"/>
              </a:rPr>
              <a:t>children we will be learning how to read, write and compare numbers up to 10.  We will be able to say what is 1 more or 1 less than a number below 10. We shall also be doing addition and subtraction within 10.</a:t>
            </a:r>
            <a:endParaRPr lang="en-GB" sz="950" u="sng" dirty="0">
              <a:latin typeface="Kinetic" panose="00000500000000000000" pitchFamily="50" charset="0"/>
              <a:ea typeface="Calibri" panose="020F0502020204030204" pitchFamily="34" charset="0"/>
              <a:cs typeface="Calibri" panose="020F0502020204030204" pitchFamily="34" charset="0"/>
            </a:endParaRPr>
          </a:p>
          <a:p>
            <a:pPr>
              <a:spcAft>
                <a:spcPts val="600"/>
              </a:spcAft>
            </a:pPr>
            <a:r>
              <a:rPr lang="en-GB" sz="9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600"/>
              </a:spcAft>
            </a:pPr>
            <a:r>
              <a:rPr lang="en-GB" sz="950" dirty="0">
                <a:latin typeface="Kinetic" panose="00000500000000000000" pitchFamily="50" charset="0"/>
                <a:ea typeface="Calibri" panose="020F0502020204030204" pitchFamily="34" charset="0"/>
                <a:cs typeface="Calibri" panose="020F0502020204030204" pitchFamily="34" charset="0"/>
              </a:rPr>
              <a:t>Count forwards and backwards up to 10 together. Give numbers that are 1 more or 1 less than a number below 10. Use everyday objects to add and subtract up to 10.</a:t>
            </a:r>
          </a:p>
          <a:p>
            <a:pPr>
              <a:spcAft>
                <a:spcPts val="600"/>
              </a:spcAft>
            </a:pPr>
            <a:r>
              <a:rPr lang="en-GB" sz="950" dirty="0">
                <a:highlight>
                  <a:srgbClr val="FFFF00"/>
                </a:highlight>
                <a:latin typeface="Kinetic" panose="00000500000000000000" pitchFamily="50" charset="0"/>
                <a:ea typeface="Calibri" panose="020F0502020204030204" pitchFamily="34" charset="0"/>
                <a:cs typeface="Calibri" panose="020F0502020204030204" pitchFamily="34" charset="0"/>
              </a:rPr>
              <a:t>In maths </a:t>
            </a:r>
            <a:r>
              <a:rPr lang="en-GB" sz="950" dirty="0">
                <a:solidFill>
                  <a:srgbClr val="FF0000"/>
                </a:solidFill>
                <a:highlight>
                  <a:srgbClr val="FFFF00"/>
                </a:highlight>
                <a:latin typeface="Kinetic" panose="00000500000000000000" pitchFamily="50" charset="0"/>
                <a:ea typeface="Calibri" panose="020F0502020204030204" pitchFamily="34" charset="0"/>
                <a:cs typeface="Calibri" panose="020F0502020204030204" pitchFamily="34" charset="0"/>
              </a:rPr>
              <a:t>Year Two </a:t>
            </a:r>
            <a:r>
              <a:rPr lang="en-GB" sz="950" dirty="0">
                <a:latin typeface="Kinetic" panose="00000500000000000000" pitchFamily="50" charset="0"/>
                <a:ea typeface="Calibri" panose="020F0502020204030204" pitchFamily="34" charset="0"/>
                <a:cs typeface="Calibri" panose="020F0502020204030204" pitchFamily="34" charset="0"/>
              </a:rPr>
              <a:t>children we will be learning how to read, write and compare numbers up to 100. In addition we will be learning our number bonds to 10 and 20</a:t>
            </a:r>
          </a:p>
          <a:p>
            <a:pPr>
              <a:spcAft>
                <a:spcPts val="600"/>
              </a:spcAft>
            </a:pPr>
            <a:r>
              <a:rPr lang="en-GB" sz="9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600"/>
              </a:spcAft>
            </a:pPr>
            <a:r>
              <a:rPr lang="en-GB" sz="950" dirty="0">
                <a:latin typeface="Kinetic" panose="00000500000000000000" pitchFamily="50" charset="0"/>
                <a:ea typeface="Calibri" panose="020F0502020204030204" pitchFamily="34" charset="0"/>
                <a:cs typeface="Calibri" panose="020F0502020204030204" pitchFamily="34" charset="0"/>
              </a:rPr>
              <a:t>- Practice knowing two numbers that add together to make 10.</a:t>
            </a:r>
          </a:p>
          <a:p>
            <a:pPr>
              <a:spcAft>
                <a:spcPts val="600"/>
              </a:spcAft>
            </a:pPr>
            <a:r>
              <a:rPr lang="en-GB" sz="950" dirty="0">
                <a:latin typeface="Kinetic" panose="00000500000000000000" pitchFamily="50" charset="0"/>
                <a:ea typeface="Calibri" panose="020F0502020204030204" pitchFamily="34" charset="0"/>
                <a:cs typeface="Calibri" panose="020F0502020204030204" pitchFamily="34" charset="0"/>
              </a:rPr>
              <a:t>10 + 0   9+ 1  8+2 7+3 6+4 5+5</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653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spcBef>
                <a:spcPts val="600"/>
              </a:spcBef>
              <a:spcAft>
                <a:spcPts val="600"/>
              </a:spcAft>
            </a:pPr>
            <a:r>
              <a:rPr lang="en-GB" sz="1000" dirty="0">
                <a:latin typeface="Kinetic" panose="00000500000000000000" pitchFamily="50" charset="0"/>
                <a:ea typeface="Calibri" panose="020F0502020204030204" pitchFamily="34" charset="0"/>
                <a:cs typeface="Calibri" panose="020F0502020204030204" pitchFamily="34" charset="0"/>
              </a:rPr>
              <a:t>In art we will be learning about the primary colours and investigating how we can make secondary colours by mixing the correct primary colours together. We shall also be learning about how to add paint carefully to create our own print.</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History</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600"/>
              </a:spcAft>
            </a:pPr>
            <a:r>
              <a:rPr lang="en-GB" sz="1000" dirty="0">
                <a:latin typeface="Kinetic" panose="00000500000000000000" pitchFamily="50" charset="0"/>
                <a:ea typeface="Calibri" panose="020F0502020204030204" pitchFamily="34" charset="0"/>
                <a:cs typeface="Calibri" panose="020F0502020204030204" pitchFamily="34" charset="0"/>
              </a:rPr>
              <a:t>In history we will be learning about a significant event called the Gunpowder Plot. We shall be finding out why Guy Fawkes and his friends wanted to blow up the Houses of Parliament.</a:t>
            </a:r>
          </a:p>
          <a:p>
            <a:pPr>
              <a:spcAft>
                <a:spcPts val="600"/>
              </a:spcAft>
            </a:pPr>
            <a:endParaRPr lang="en-GB" sz="1000" dirty="0">
              <a:latin typeface="Kinetic" panose="00000500000000000000" pitchFamily="50" charset="0"/>
              <a:ea typeface="Calibri" panose="020F0502020204030204" pitchFamily="34" charset="0"/>
              <a:cs typeface="Calibri" panose="020F0502020204030204" pitchFamily="34" charset="0"/>
            </a:endParaRPr>
          </a:p>
          <a:p>
            <a:pPr>
              <a:spcAft>
                <a:spcPts val="600"/>
              </a:spcAft>
            </a:pPr>
            <a:r>
              <a:rPr lang="en-GB" sz="100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Do some research about Guy Fawkes and the Gunpowder Plot.</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Visit London to see the Houses of Parliament </a:t>
            </a: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600"/>
              </a:spcAft>
            </a:pPr>
            <a:r>
              <a:rPr lang="en-GB" sz="1000" dirty="0">
                <a:latin typeface="Kinetic" panose="00000500000000000000" pitchFamily="50" charset="0"/>
                <a:ea typeface="Calibri" panose="020F0502020204030204" pitchFamily="34" charset="0"/>
                <a:cs typeface="Calibri" panose="020F0502020204030204" pitchFamily="34" charset="0"/>
              </a:rPr>
              <a:t>In science we will be learning about plants. We shall be naming the different parts of plants and trees, learning about garden and wild flowers and the difference between deciduous and evergreen trees.</a:t>
            </a:r>
            <a:endParaRPr lang="en-GB" sz="1000" u="sng" dirty="0">
              <a:latin typeface="Kinetic" panose="00000500000000000000" pitchFamily="50" charset="0"/>
              <a:ea typeface="Calibri" panose="020F0502020204030204" pitchFamily="34" charset="0"/>
              <a:cs typeface="Calibri" panose="020F0502020204030204" pitchFamily="34" charset="0"/>
            </a:endParaRPr>
          </a:p>
          <a:p>
            <a:pPr>
              <a:spcAft>
                <a:spcPts val="600"/>
              </a:spcAft>
            </a:pPr>
            <a:r>
              <a:rPr lang="en-GB" sz="100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Go for a walk around your local area and see how many different types of flowers you can see.</a:t>
            </a:r>
          </a:p>
          <a:p>
            <a:pPr marL="171450" indent="-171450">
              <a:spcAft>
                <a:spcPts val="600"/>
              </a:spcAft>
              <a:buFontTx/>
              <a:buChar char="-"/>
            </a:pPr>
            <a:r>
              <a:rPr lang="en-GB" sz="1000" dirty="0">
                <a:latin typeface="Kinetic" panose="00000500000000000000" pitchFamily="50" charset="0"/>
                <a:ea typeface="Calibri" panose="020F0502020204030204" pitchFamily="34" charset="0"/>
                <a:cs typeface="Calibri" panose="020F0502020204030204" pitchFamily="34" charset="0"/>
              </a:rPr>
              <a:t>Can you spot the evergreen and deciduous trees near our school? Do they look different as we move through the Autumn?</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7541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highlight>
                  <a:srgbClr val="FFFF00"/>
                </a:highlight>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invasion games and personal challenges.</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600"/>
              </a:spcAft>
            </a:pPr>
            <a:r>
              <a:rPr lang="en-GB" sz="1000" dirty="0">
                <a:effectLst/>
                <a:latin typeface="Kinetic" panose="00000500000000000000" pitchFamily="50" charset="0"/>
                <a:ea typeface="Calibri" panose="020F0502020204030204" pitchFamily="34" charset="0"/>
                <a:cs typeface="Calibri" panose="020F0502020204030204" pitchFamily="34" charset="0"/>
              </a:rPr>
              <a:t>In music we will be learning melody and beat and playing percussion instruments along to a learnt song</a:t>
            </a:r>
            <a:r>
              <a:rPr lang="en-GB" sz="1000" dirty="0">
                <a:effectLst/>
                <a:latin typeface="Lucida Bright" panose="02040602050505020304" pitchFamily="18" charset="0"/>
                <a:ea typeface="Calibri" panose="020F0502020204030204" pitchFamily="34" charset="0"/>
                <a:cs typeface="Calibri" panose="020F0502020204030204" pitchFamily="34" charset="0"/>
              </a:rPr>
              <a:t>.</a:t>
            </a: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62326" y="4763193"/>
            <a:ext cx="2809874" cy="177207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highlight>
                  <a:srgbClr val="FFFF00"/>
                </a:highlight>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about what is like being me in my world. This will focus on the relationships and feelings we have.</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600"/>
              </a:spcAft>
            </a:pPr>
            <a:r>
              <a:rPr lang="en-GB" sz="1000" dirty="0">
                <a:latin typeface="Kinetic" panose="00000500000000000000" pitchFamily="50" charset="0"/>
                <a:ea typeface="Calibri" panose="020F0502020204030204" pitchFamily="34" charset="0"/>
                <a:cs typeface="Calibri" panose="020F0502020204030204" pitchFamily="34" charset="0"/>
              </a:rPr>
              <a:t>In RE will be learning about what is God’s job. We will focus on the </a:t>
            </a:r>
            <a:r>
              <a:rPr lang="en-GB" sz="1000" dirty="0">
                <a:latin typeface="Kinetic" panose="00000500000000000000" pitchFamily="50" charset="0"/>
              </a:rPr>
              <a:t>Christian, Hindu, Jewish, Muslim and Zoroastrian religions.</a:t>
            </a:r>
            <a:r>
              <a:rPr lang="en-GB" sz="1000" dirty="0">
                <a:latin typeface="Kinetic" panose="00000500000000000000" pitchFamily="50" charset="0"/>
                <a:ea typeface="Calibri" panose="020F0502020204030204" pitchFamily="34" charset="0"/>
                <a:cs typeface="Calibri" panose="020F0502020204030204" pitchFamily="34" charset="0"/>
              </a:rPr>
              <a:t> </a:t>
            </a:r>
          </a:p>
          <a:p>
            <a:pPr algn="ctr">
              <a:spcAft>
                <a:spcPts val="0"/>
              </a:spcAft>
            </a:pP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7541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highlight>
                  <a:srgbClr val="FFFF00"/>
                </a:highligh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highlight>
                <a:srgbClr val="FFFF00"/>
              </a:highligh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keeping ourselves safe while using technology and the different uses of computers.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195160" cy="20910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267391" cy="234253"/>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3805771" y="5557420"/>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9296395"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250706" y="2514071"/>
            <a:ext cx="336457" cy="347162"/>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8"/>
          <a:stretch>
            <a:fillRect/>
          </a:stretch>
        </p:blipFill>
        <p:spPr>
          <a:xfrm>
            <a:off x="11250706" y="478093"/>
            <a:ext cx="336457" cy="313549"/>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9"/>
          <a:stretch>
            <a:fillRect/>
          </a:stretch>
        </p:blipFill>
        <p:spPr>
          <a:xfrm>
            <a:off x="3462910" y="4834855"/>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10"/>
          <a:stretch>
            <a:fillRect/>
          </a:stretch>
        </p:blipFill>
        <p:spPr>
          <a:xfrm>
            <a:off x="5104546" y="1585913"/>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1"/>
          <a:stretch>
            <a:fillRect/>
          </a:stretch>
        </p:blipFill>
        <p:spPr>
          <a:xfrm>
            <a:off x="8617864" y="6162994"/>
            <a:ext cx="321348" cy="193068"/>
          </a:xfrm>
          <a:prstGeom prst="rect">
            <a:avLst/>
          </a:prstGeom>
        </p:spPr>
      </p:pic>
      <p:pic>
        <p:nvPicPr>
          <p:cNvPr id="3" name="Picture 2">
            <a:extLst>
              <a:ext uri="{FF2B5EF4-FFF2-40B4-BE49-F238E27FC236}">
                <a16:creationId xmlns:a16="http://schemas.microsoft.com/office/drawing/2014/main" id="{DF8256B6-C4FD-42F1-AB50-38A7C2A9AD3B}"/>
              </a:ext>
            </a:extLst>
          </p:cNvPr>
          <p:cNvPicPr>
            <a:picLocks noChangeAspect="1"/>
          </p:cNvPicPr>
          <p:nvPr/>
        </p:nvPicPr>
        <p:blipFill>
          <a:blip r:embed="rId12"/>
          <a:stretch>
            <a:fillRect/>
          </a:stretch>
        </p:blipFill>
        <p:spPr>
          <a:xfrm>
            <a:off x="495299" y="4801324"/>
            <a:ext cx="334585" cy="310284"/>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9780</TotalTime>
  <Words>571</Words>
  <Application>Microsoft Office PowerPoint</Application>
  <PresentationFormat>Widescreen</PresentationFormat>
  <Paragraphs>52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Fiona Tyler</cp:lastModifiedBy>
  <cp:revision>26</cp:revision>
  <dcterms:created xsi:type="dcterms:W3CDTF">2024-08-28T13:26:43Z</dcterms:created>
  <dcterms:modified xsi:type="dcterms:W3CDTF">2025-08-28T17:45:08Z</dcterms:modified>
</cp:coreProperties>
</file>