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gKqBgmwYpkUP166IIP2qTvaLSfA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13.png"/><Relationship Id="rId10" Type="http://schemas.openxmlformats.org/officeDocument/2006/relationships/image" Target="../media/image12.png"/><Relationship Id="rId13" Type="http://schemas.openxmlformats.org/officeDocument/2006/relationships/image" Target="../media/image11.png"/><Relationship Id="rId12"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png"/><Relationship Id="rId4" Type="http://schemas.openxmlformats.org/officeDocument/2006/relationships/hyperlink" Target="https://www.bbc.co.uk/tiny-happy-people" TargetMode="External"/><Relationship Id="rId9" Type="http://schemas.openxmlformats.org/officeDocument/2006/relationships/image" Target="../media/image1.png"/><Relationship Id="rId15" Type="http://schemas.openxmlformats.org/officeDocument/2006/relationships/image" Target="../media/image5.png"/><Relationship Id="rId14" Type="http://schemas.openxmlformats.org/officeDocument/2006/relationships/image" Target="../media/image8.png"/><Relationship Id="rId16" Type="http://schemas.openxmlformats.org/officeDocument/2006/relationships/image" Target="../media/image2.png"/><Relationship Id="rId5" Type="http://schemas.openxmlformats.org/officeDocument/2006/relationships/image" Target="../media/image6.png"/><Relationship Id="rId6" Type="http://schemas.openxmlformats.org/officeDocument/2006/relationships/image" Target="../media/image9.png"/><Relationship Id="rId7" Type="http://schemas.openxmlformats.org/officeDocument/2006/relationships/image" Target="../media/image4.png"/><Relationship Id="rId8"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220760" y="133764"/>
            <a:ext cx="11723590" cy="650775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Calibri"/>
              <a:ea typeface="Calibri"/>
              <a:cs typeface="Calibri"/>
              <a:sym typeface="Calibri"/>
            </a:endParaRPr>
          </a:p>
        </p:txBody>
      </p:sp>
      <p:pic>
        <p:nvPicPr>
          <p:cNvPr id="85" name="Google Shape;85;p1"/>
          <p:cNvPicPr preferRelativeResize="0"/>
          <p:nvPr/>
        </p:nvPicPr>
        <p:blipFill rotWithShape="1">
          <a:blip r:embed="rId3">
            <a:alphaModFix/>
          </a:blip>
          <a:srcRect b="0" l="0" r="0" t="0"/>
          <a:stretch/>
        </p:blipFill>
        <p:spPr>
          <a:xfrm>
            <a:off x="4808917" y="2243166"/>
            <a:ext cx="2547273" cy="2078584"/>
          </a:xfrm>
          <a:prstGeom prst="rect">
            <a:avLst/>
          </a:prstGeom>
          <a:noFill/>
          <a:ln>
            <a:noFill/>
          </a:ln>
        </p:spPr>
      </p:pic>
      <p:sp>
        <p:nvSpPr>
          <p:cNvPr id="86" name="Google Shape;86;p1"/>
          <p:cNvSpPr txBox="1"/>
          <p:nvPr/>
        </p:nvSpPr>
        <p:spPr>
          <a:xfrm>
            <a:off x="4872947" y="300472"/>
            <a:ext cx="2441860"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GB" sz="2800" u="none" cap="none" strike="noStrike">
                <a:solidFill>
                  <a:schemeClr val="dk1"/>
                </a:solidFill>
                <a:latin typeface="Arial"/>
                <a:ea typeface="Arial"/>
                <a:cs typeface="Arial"/>
                <a:sym typeface="Arial"/>
              </a:rPr>
              <a:t> </a:t>
            </a:r>
            <a:r>
              <a:rPr b="1" i="0" lang="en-GB" sz="1100" u="none" cap="none" strike="noStrike">
                <a:solidFill>
                  <a:schemeClr val="dk1"/>
                </a:solidFill>
                <a:latin typeface="Arial"/>
                <a:ea typeface="Arial"/>
                <a:cs typeface="Arial"/>
                <a:sym typeface="Arial"/>
              </a:rPr>
              <a:t>Falconhurst School </a:t>
            </a:r>
            <a:endParaRPr/>
          </a:p>
          <a:p>
            <a:pPr indent="0" lvl="0" marL="0" marR="0" rtl="0" algn="ctr">
              <a:lnSpc>
                <a:spcPct val="100000"/>
              </a:lnSpc>
              <a:spcBef>
                <a:spcPts val="0"/>
              </a:spcBef>
              <a:spcAft>
                <a:spcPts val="0"/>
              </a:spcAft>
              <a:buClr>
                <a:srgbClr val="000000"/>
              </a:buClr>
              <a:buSzPts val="2400"/>
              <a:buFont typeface="Arial"/>
              <a:buNone/>
            </a:pPr>
            <a:r>
              <a:rPr b="1" i="0" lang="en-GB" sz="1100" u="none" cap="none" strike="noStrike">
                <a:solidFill>
                  <a:schemeClr val="dk1"/>
                </a:solidFill>
                <a:latin typeface="Arial"/>
                <a:ea typeface="Arial"/>
                <a:cs typeface="Arial"/>
                <a:sym typeface="Arial"/>
              </a:rPr>
              <a:t>Spring 1 2025</a:t>
            </a:r>
            <a:endParaRPr b="0" i="0" sz="16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t/>
            </a:r>
            <a:endParaRPr b="1" i="0" sz="11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100" u="none" cap="none" strike="noStrike">
                <a:solidFill>
                  <a:schemeClr val="dk1"/>
                </a:solidFill>
                <a:latin typeface="Arial"/>
                <a:ea typeface="Arial"/>
                <a:cs typeface="Arial"/>
                <a:sym typeface="Arial"/>
              </a:rPr>
              <a:t>Year Group: Explorers: Nursery </a:t>
            </a:r>
            <a:endParaRPr b="0" i="0" sz="16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t/>
            </a:r>
            <a:endParaRPr b="1" i="0" sz="11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t/>
            </a:r>
            <a:endParaRPr b="0" i="0" sz="1100" u="none" cap="none" strike="noStrike">
              <a:solidFill>
                <a:schemeClr val="dk1"/>
              </a:solidFill>
              <a:latin typeface="Arial"/>
              <a:ea typeface="Arial"/>
              <a:cs typeface="Arial"/>
              <a:sym typeface="Arial"/>
            </a:endParaRPr>
          </a:p>
        </p:txBody>
      </p:sp>
      <p:sp>
        <p:nvSpPr>
          <p:cNvPr id="87" name="Google Shape;87;p1"/>
          <p:cNvSpPr txBox="1"/>
          <p:nvPr/>
        </p:nvSpPr>
        <p:spPr>
          <a:xfrm>
            <a:off x="404025" y="221025"/>
            <a:ext cx="4303800" cy="196710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t/>
            </a:r>
            <a:endParaRPr b="1" i="0" sz="105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Personal Social Emotional Development: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PSED we will be talking about the different people who keep us safe when we are at home and when we are at school. We will be learning about road safety and what we can do to keep our bodies safe. We will also be talking about ways that we can help with our emotions.</a:t>
            </a:r>
            <a:endParaRPr b="0" i="0" sz="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sng" cap="none" strike="noStrike">
                <a:solidFill>
                  <a:schemeClr val="dk1"/>
                </a:solidFill>
                <a:latin typeface="Arial"/>
                <a:ea typeface="Arial"/>
                <a:cs typeface="Arial"/>
                <a:sym typeface="Arial"/>
              </a:rPr>
              <a:t>What you can do to help at home: </a:t>
            </a:r>
            <a:endParaRPr b="0" i="0" sz="105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0" i="0" lang="en-GB" sz="1050" u="none" cap="none" strike="noStrike">
                <a:solidFill>
                  <a:schemeClr val="dk1"/>
                </a:solidFill>
                <a:latin typeface="Arial"/>
                <a:ea typeface="Arial"/>
                <a:cs typeface="Arial"/>
                <a:sym typeface="Arial"/>
              </a:rPr>
              <a:t>-Remind your child about road safety when you are by a road</a:t>
            </a:r>
            <a:endParaRPr/>
          </a:p>
          <a:p>
            <a:pPr indent="0" lvl="0" marL="0" marR="0" rtl="0" algn="l">
              <a:lnSpc>
                <a:spcPct val="100000"/>
              </a:lnSpc>
              <a:spcBef>
                <a:spcPts val="0"/>
              </a:spcBef>
              <a:spcAft>
                <a:spcPts val="0"/>
              </a:spcAft>
              <a:buNone/>
            </a:pPr>
            <a:r>
              <a:rPr b="0" i="0" lang="en-GB" sz="1050" u="none" cap="none" strike="noStrike">
                <a:solidFill>
                  <a:schemeClr val="dk1"/>
                </a:solidFill>
                <a:latin typeface="Arial"/>
                <a:ea typeface="Arial"/>
                <a:cs typeface="Arial"/>
                <a:sym typeface="Arial"/>
              </a:rPr>
              <a:t>-Talk to the children about what their emotions and what they can do </a:t>
            </a:r>
            <a:r>
              <a:rPr lang="en-GB" sz="1050">
                <a:solidFill>
                  <a:schemeClr val="dk1"/>
                </a:solidFill>
              </a:rPr>
              <a:t>if</a:t>
            </a:r>
            <a:r>
              <a:rPr b="0" i="0" lang="en-GB" sz="1050" u="none" cap="none" strike="noStrike">
                <a:solidFill>
                  <a:schemeClr val="dk1"/>
                </a:solidFill>
                <a:latin typeface="Arial"/>
                <a:ea typeface="Arial"/>
                <a:cs typeface="Arial"/>
                <a:sym typeface="Arial"/>
              </a:rPr>
              <a:t> they are feeling sad, angry or worried.</a:t>
            </a:r>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Arial"/>
              <a:ea typeface="Arial"/>
              <a:cs typeface="Arial"/>
              <a:sym typeface="Arial"/>
            </a:endParaRPr>
          </a:p>
        </p:txBody>
      </p:sp>
      <p:sp>
        <p:nvSpPr>
          <p:cNvPr id="88" name="Google Shape;88;p1"/>
          <p:cNvSpPr txBox="1"/>
          <p:nvPr/>
        </p:nvSpPr>
        <p:spPr>
          <a:xfrm>
            <a:off x="404034" y="2354742"/>
            <a:ext cx="4303787" cy="1967008"/>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t/>
            </a:r>
            <a:endParaRPr b="0" i="0" sz="105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Physical Development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PD we will continue to develop a range of skills including climbing, throwing, jumping and moving in different ways. We will be taking part in activities to develop our muscles ready for making marks.</a:t>
            </a:r>
            <a:endParaRPr b="0" i="0" sz="10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sng" cap="none" strike="noStrike">
                <a:solidFill>
                  <a:schemeClr val="dk1"/>
                </a:solidFill>
                <a:latin typeface="Arial"/>
                <a:ea typeface="Arial"/>
                <a:cs typeface="Arial"/>
                <a:sym typeface="Arial"/>
              </a:rPr>
              <a:t>What you can do to help at home</a:t>
            </a:r>
            <a:r>
              <a:rPr b="0" i="0" lang="en-GB" sz="1050" u="none" cap="none" strike="noStrike">
                <a:solidFill>
                  <a:schemeClr val="dk1"/>
                </a:solidFill>
                <a:latin typeface="Arial"/>
                <a:ea typeface="Arial"/>
                <a:cs typeface="Arial"/>
                <a:sym typeface="Arial"/>
              </a:rPr>
              <a:t>: </a:t>
            </a:r>
            <a:endParaRPr b="0" i="0" sz="1400" u="none" cap="none" strike="noStrike">
              <a:solidFill>
                <a:schemeClr val="dk1"/>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050"/>
              <a:buFont typeface="Arial"/>
              <a:buChar char="-"/>
            </a:pPr>
            <a:r>
              <a:rPr b="0" i="0" lang="en-GB" sz="1050" u="none" cap="none" strike="noStrike">
                <a:solidFill>
                  <a:schemeClr val="dk1"/>
                </a:solidFill>
                <a:latin typeface="Arial"/>
                <a:ea typeface="Arial"/>
                <a:cs typeface="Arial"/>
                <a:sym typeface="Arial"/>
              </a:rPr>
              <a:t>Go for a walk and play at the park. Encourage your child to try a wide range of play equipment.</a:t>
            </a:r>
            <a:endParaRPr/>
          </a:p>
          <a:p>
            <a:pPr indent="-171450" lvl="0" marL="171450" marR="0" rtl="0" algn="l">
              <a:lnSpc>
                <a:spcPct val="100000"/>
              </a:lnSpc>
              <a:spcBef>
                <a:spcPts val="0"/>
              </a:spcBef>
              <a:spcAft>
                <a:spcPts val="0"/>
              </a:spcAft>
              <a:buClr>
                <a:schemeClr val="dk1"/>
              </a:buClr>
              <a:buSzPts val="1050"/>
              <a:buFont typeface="Arial"/>
              <a:buChar char="-"/>
            </a:pPr>
            <a:r>
              <a:rPr b="0" i="0" lang="en-GB" sz="1050" u="none" cap="none" strike="noStrike">
                <a:solidFill>
                  <a:schemeClr val="dk1"/>
                </a:solidFill>
                <a:latin typeface="Arial"/>
                <a:ea typeface="Arial"/>
                <a:cs typeface="Arial"/>
                <a:sym typeface="Arial"/>
              </a:rPr>
              <a:t>Get Active at home </a:t>
            </a:r>
            <a:r>
              <a:rPr b="0" i="0" lang="en-GB" sz="1050" u="sng" cap="none" strike="noStrike">
                <a:solidFill>
                  <a:srgbClr val="000000"/>
                </a:solidFill>
                <a:latin typeface="Arial"/>
                <a:ea typeface="Arial"/>
                <a:cs typeface="Arial"/>
                <a:sym typeface="Arial"/>
                <a:hlinkClick r:id="rId4">
                  <a:extLst>
                    <a:ext uri="{A12FA001-AC4F-418D-AE19-62706E023703}">
                      <ahyp:hlinkClr val="tx"/>
                    </a:ext>
                  </a:extLst>
                </a:hlinkClick>
              </a:rPr>
              <a:t>BBC Tiny Happy People</a:t>
            </a:r>
            <a:r>
              <a:rPr b="0" i="0" lang="en-GB" sz="1050" u="none" cap="none" strike="noStrike">
                <a:solidFill>
                  <a:srgbClr val="000000"/>
                </a:solidFill>
                <a:latin typeface="Arial"/>
                <a:ea typeface="Arial"/>
                <a:cs typeface="Arial"/>
                <a:sym typeface="Arial"/>
              </a:rPr>
              <a:t> have a range of activities that you can do at home</a:t>
            </a:r>
            <a:endParaRPr b="0" i="0" sz="1050" u="none" cap="none" strike="noStrike">
              <a:solidFill>
                <a:srgbClr val="FF0000"/>
              </a:solidFill>
              <a:latin typeface="Arial"/>
              <a:ea typeface="Arial"/>
              <a:cs typeface="Arial"/>
              <a:sym typeface="Arial"/>
            </a:endParaRPr>
          </a:p>
          <a:p>
            <a:pPr indent="-104775" lvl="0" marL="171450" marR="0" rtl="0" algn="l">
              <a:lnSpc>
                <a:spcPct val="100000"/>
              </a:lnSpc>
              <a:spcBef>
                <a:spcPts val="0"/>
              </a:spcBef>
              <a:spcAft>
                <a:spcPts val="0"/>
              </a:spcAft>
              <a:buClr>
                <a:schemeClr val="dk1"/>
              </a:buClr>
              <a:buSzPts val="1050"/>
              <a:buFont typeface="Arial"/>
              <a:buNone/>
            </a:pPr>
            <a:r>
              <a:t/>
            </a:r>
            <a:endParaRPr b="0" i="0" sz="1050" u="none" cap="none" strike="noStrike">
              <a:solidFill>
                <a:srgbClr val="FF0000"/>
              </a:solidFill>
              <a:latin typeface="Arial"/>
              <a:ea typeface="Arial"/>
              <a:cs typeface="Arial"/>
              <a:sym typeface="Arial"/>
            </a:endParaRPr>
          </a:p>
          <a:p>
            <a:pPr indent="-104775" lvl="0" marL="171450" marR="0" rtl="0" algn="l">
              <a:lnSpc>
                <a:spcPct val="100000"/>
              </a:lnSpc>
              <a:spcBef>
                <a:spcPts val="0"/>
              </a:spcBef>
              <a:spcAft>
                <a:spcPts val="0"/>
              </a:spcAft>
              <a:buClr>
                <a:schemeClr val="dk1"/>
              </a:buClr>
              <a:buSzPts val="1050"/>
              <a:buFont typeface="Arial"/>
              <a:buNone/>
            </a:pPr>
            <a:r>
              <a:t/>
            </a:r>
            <a:endParaRPr b="0" i="0" sz="1400" u="none" cap="none" strike="noStrike">
              <a:solidFill>
                <a:srgbClr val="FF0000"/>
              </a:solidFill>
              <a:latin typeface="Arial"/>
              <a:ea typeface="Arial"/>
              <a:cs typeface="Arial"/>
              <a:sym typeface="Arial"/>
            </a:endParaRPr>
          </a:p>
        </p:txBody>
      </p:sp>
      <p:sp>
        <p:nvSpPr>
          <p:cNvPr id="89" name="Google Shape;89;p1"/>
          <p:cNvSpPr txBox="1"/>
          <p:nvPr/>
        </p:nvSpPr>
        <p:spPr>
          <a:xfrm>
            <a:off x="404034" y="4488341"/>
            <a:ext cx="3597945" cy="1903797"/>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GB" sz="2400" u="none" cap="none" strike="noStrike">
                <a:solidFill>
                  <a:schemeClr val="dk1"/>
                </a:solidFill>
                <a:latin typeface="Arial"/>
                <a:ea typeface="Arial"/>
                <a:cs typeface="Arial"/>
                <a:sym typeface="Arial"/>
              </a:rPr>
              <a:t> </a:t>
            </a:r>
            <a:r>
              <a:rPr b="1" i="0" lang="en-GB" sz="1050" u="none" cap="none" strike="noStrike">
                <a:solidFill>
                  <a:schemeClr val="dk1"/>
                </a:solidFill>
                <a:latin typeface="Arial"/>
                <a:ea typeface="Arial"/>
                <a:cs typeface="Arial"/>
                <a:sym typeface="Arial"/>
              </a:rPr>
              <a:t>Maths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t/>
            </a:r>
            <a:endParaRPr b="1"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maths we will be singing lots of songs that involve counting. We will finding different ways to represent 1, 2 and 3, making our own patterns, continuing to learn and use positional vocabulary. </a:t>
            </a:r>
            <a:endParaRPr b="0"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sng" cap="none" strike="noStrike">
                <a:solidFill>
                  <a:schemeClr val="dk1"/>
                </a:solidFill>
                <a:latin typeface="Arial"/>
                <a:ea typeface="Arial"/>
                <a:cs typeface="Arial"/>
                <a:sym typeface="Arial"/>
              </a:rPr>
              <a:t>What you can do to help at home: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 Sing counting songs together e.g. Five little ducks </a:t>
            </a:r>
            <a:endParaRPr b="0" i="0" sz="1400" u="none" cap="none" strike="noStrike">
              <a:solidFill>
                <a:schemeClr val="dk1"/>
              </a:solidFill>
              <a:latin typeface="Arial"/>
              <a:ea typeface="Arial"/>
              <a:cs typeface="Arial"/>
              <a:sym typeface="Arial"/>
            </a:endParaRPr>
          </a:p>
          <a:p>
            <a:pPr indent="-171450" lvl="0" marL="171450" marR="0" rtl="0" algn="just">
              <a:lnSpc>
                <a:spcPct val="100000"/>
              </a:lnSpc>
              <a:spcBef>
                <a:spcPts val="0"/>
              </a:spcBef>
              <a:spcAft>
                <a:spcPts val="0"/>
              </a:spcAft>
              <a:buClr>
                <a:srgbClr val="000000"/>
              </a:buClr>
              <a:buSzPts val="1050"/>
              <a:buFont typeface="Arial"/>
              <a:buChar char="-"/>
            </a:pPr>
            <a:r>
              <a:rPr b="0" i="0" lang="en-GB" sz="1050" u="none" cap="none" strike="noStrike">
                <a:solidFill>
                  <a:schemeClr val="dk1"/>
                </a:solidFill>
                <a:latin typeface="Arial"/>
                <a:ea typeface="Arial"/>
                <a:cs typeface="Arial"/>
                <a:sym typeface="Arial"/>
              </a:rPr>
              <a:t>Spotting numbers when you are out and about.</a:t>
            </a:r>
            <a:endParaRPr/>
          </a:p>
          <a:p>
            <a:pPr indent="-171450" lvl="0" marL="171450" marR="0" rtl="0" algn="just">
              <a:lnSpc>
                <a:spcPct val="100000"/>
              </a:lnSpc>
              <a:spcBef>
                <a:spcPts val="0"/>
              </a:spcBef>
              <a:spcAft>
                <a:spcPts val="0"/>
              </a:spcAft>
              <a:buClr>
                <a:srgbClr val="000000"/>
              </a:buClr>
              <a:buSzPts val="1050"/>
              <a:buFont typeface="Arial"/>
              <a:buChar char="-"/>
            </a:pPr>
            <a:r>
              <a:rPr b="0" i="0" lang="en-GB" sz="1050" u="none" cap="none" strike="noStrike">
                <a:solidFill>
                  <a:schemeClr val="dk1"/>
                </a:solidFill>
                <a:latin typeface="Arial"/>
                <a:ea typeface="Arial"/>
                <a:cs typeface="Arial"/>
                <a:sym typeface="Arial"/>
              </a:rPr>
              <a:t>-Making sets of 1, 2 and 3 objects.</a:t>
            </a:r>
            <a:endParaRPr b="0" i="0" sz="1050" u="none" cap="none" strike="noStrike">
              <a:solidFill>
                <a:schemeClr val="dk1"/>
              </a:solidFill>
              <a:latin typeface="Arial"/>
              <a:ea typeface="Arial"/>
              <a:cs typeface="Arial"/>
              <a:sym typeface="Arial"/>
            </a:endParaRPr>
          </a:p>
        </p:txBody>
      </p:sp>
      <p:sp>
        <p:nvSpPr>
          <p:cNvPr id="90" name="Google Shape;90;p1"/>
          <p:cNvSpPr txBox="1"/>
          <p:nvPr/>
        </p:nvSpPr>
        <p:spPr>
          <a:xfrm>
            <a:off x="7479925" y="181475"/>
            <a:ext cx="4216800" cy="200670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Communication and Language</a:t>
            </a:r>
            <a:endParaRPr b="0"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CL we will focus on talking in a simple sentence to adults and other children in the setting. We will encourage your child to use some of the recently introduced vocabulary that they are learning in school when talking.</a:t>
            </a:r>
            <a:endParaRPr b="0" i="0" sz="1050" u="sng"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t/>
            </a:r>
            <a:endParaRPr b="0" i="0" sz="2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sng" cap="none" strike="noStrike">
                <a:solidFill>
                  <a:schemeClr val="dk1"/>
                </a:solidFill>
                <a:latin typeface="Arial"/>
                <a:ea typeface="Arial"/>
                <a:cs typeface="Arial"/>
                <a:sym typeface="Arial"/>
              </a:rPr>
              <a:t>What you can do to help at home: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-Encourage your child to use full sentences when talking and replying</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 Practise taking turns when talking.</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 Talk about the meaning of unknown words or topic words on ClassDojo.</a:t>
            </a:r>
            <a:endParaRPr b="0" i="0" sz="1400" u="none" cap="none" strike="noStrike">
              <a:solidFill>
                <a:schemeClr val="dk1"/>
              </a:solidFill>
              <a:latin typeface="Arial"/>
              <a:ea typeface="Arial"/>
              <a:cs typeface="Arial"/>
              <a:sym typeface="Arial"/>
            </a:endParaRPr>
          </a:p>
        </p:txBody>
      </p:sp>
      <p:sp>
        <p:nvSpPr>
          <p:cNvPr id="91" name="Google Shape;91;p1"/>
          <p:cNvSpPr txBox="1"/>
          <p:nvPr/>
        </p:nvSpPr>
        <p:spPr>
          <a:xfrm>
            <a:off x="7479934" y="2434071"/>
            <a:ext cx="4216767" cy="188767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Literacy</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Literacy we are going to be reading The Journey Home from Grandpa’s and Come on Daisy. The children will be encouraged to talk about each story and join in with repeated phrases. They will be also be encouraged to make marks to retell the story.</a:t>
            </a:r>
            <a:endParaRPr b="0" i="0" sz="105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sng" cap="none" strike="noStrike">
                <a:solidFill>
                  <a:schemeClr val="dk1"/>
                </a:solidFill>
                <a:latin typeface="Arial"/>
                <a:ea typeface="Arial"/>
                <a:cs typeface="Arial"/>
                <a:sym typeface="Arial"/>
              </a:rPr>
              <a:t>What you can do to help at home: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0" i="0" lang="en-GB" sz="1050" u="none" cap="none" strike="noStrike">
                <a:solidFill>
                  <a:schemeClr val="dk1"/>
                </a:solidFill>
                <a:latin typeface="Arial"/>
                <a:ea typeface="Arial"/>
                <a:cs typeface="Arial"/>
                <a:sym typeface="Arial"/>
              </a:rPr>
              <a:t>-Share stories together. Talk to your child about; Who is in the story?</a:t>
            </a:r>
            <a:endParaRPr/>
          </a:p>
          <a:p>
            <a:pPr indent="0" lvl="0" marL="0" marR="0" rtl="0" algn="l">
              <a:lnSpc>
                <a:spcPct val="100000"/>
              </a:lnSpc>
              <a:spcBef>
                <a:spcPts val="0"/>
              </a:spcBef>
              <a:spcAft>
                <a:spcPts val="0"/>
              </a:spcAft>
              <a:buNone/>
            </a:pPr>
            <a:r>
              <a:rPr b="0" i="0" lang="en-GB" sz="1050" u="none" cap="none" strike="noStrike">
                <a:solidFill>
                  <a:schemeClr val="dk1"/>
                </a:solidFill>
                <a:latin typeface="Arial"/>
                <a:ea typeface="Arial"/>
                <a:cs typeface="Arial"/>
                <a:sym typeface="Arial"/>
              </a:rPr>
              <a:t>-What happened in the story? What did you enjoy? Why?</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0" i="0" lang="en-GB" sz="1050" u="none" cap="none" strike="noStrike">
                <a:solidFill>
                  <a:schemeClr val="dk1"/>
                </a:solidFill>
                <a:latin typeface="Arial"/>
                <a:ea typeface="Arial"/>
                <a:cs typeface="Arial"/>
                <a:sym typeface="Arial"/>
              </a:rPr>
              <a:t>-Watch the recordings that we will send each week of our stories.</a:t>
            </a:r>
            <a:endParaRPr/>
          </a:p>
          <a:p>
            <a:pPr indent="0" lvl="0" marL="0" marR="0" rtl="0" algn="l">
              <a:lnSpc>
                <a:spcPct val="100000"/>
              </a:lnSpc>
              <a:spcBef>
                <a:spcPts val="0"/>
              </a:spcBef>
              <a:spcAft>
                <a:spcPts val="0"/>
              </a:spcAft>
              <a:buNone/>
            </a:pPr>
            <a:r>
              <a:rPr b="0" i="0" lang="en-GB" sz="1050" u="none" cap="none" strike="noStrike">
                <a:solidFill>
                  <a:schemeClr val="dk1"/>
                </a:solidFill>
                <a:latin typeface="Arial"/>
                <a:ea typeface="Arial"/>
                <a:cs typeface="Arial"/>
                <a:sym typeface="Arial"/>
              </a:rPr>
              <a:t>-Join the library so you can share a book everyday</a:t>
            </a:r>
            <a:endParaRPr b="0" i="0" sz="10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Arial"/>
              <a:ea typeface="Arial"/>
              <a:cs typeface="Arial"/>
              <a:sym typeface="Arial"/>
            </a:endParaRPr>
          </a:p>
        </p:txBody>
      </p:sp>
      <p:sp>
        <p:nvSpPr>
          <p:cNvPr id="92" name="Google Shape;92;p1"/>
          <p:cNvSpPr txBox="1"/>
          <p:nvPr/>
        </p:nvSpPr>
        <p:spPr>
          <a:xfrm>
            <a:off x="8098756" y="4504459"/>
            <a:ext cx="3597945" cy="188767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GB" sz="2400" u="none" cap="none" strike="noStrike">
                <a:solidFill>
                  <a:schemeClr val="dk1"/>
                </a:solidFill>
                <a:latin typeface="Arial"/>
                <a:ea typeface="Arial"/>
                <a:cs typeface="Arial"/>
                <a:sym typeface="Arial"/>
              </a:rPr>
              <a:t> </a:t>
            </a:r>
            <a:r>
              <a:rPr b="1" i="0" lang="en-GB" sz="1050" u="none" cap="none" strike="noStrike">
                <a:solidFill>
                  <a:schemeClr val="dk1"/>
                </a:solidFill>
                <a:latin typeface="Arial"/>
                <a:ea typeface="Arial"/>
                <a:cs typeface="Arial"/>
                <a:sym typeface="Arial"/>
              </a:rPr>
              <a:t>Expressive Arts and Design:</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t/>
            </a:r>
            <a:endParaRPr b="1"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EAD we will be using the medium of paint to create our own art and art inspired an artist. We will also be introduced to new techniques and will continue to develop our cutting, gluing and playdough skills.</a:t>
            </a:r>
            <a:endParaRPr b="0" i="0" sz="10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sng" cap="none" strike="noStrike">
                <a:solidFill>
                  <a:schemeClr val="dk1"/>
                </a:solidFill>
                <a:latin typeface="Arial"/>
                <a:ea typeface="Arial"/>
                <a:cs typeface="Arial"/>
                <a:sym typeface="Arial"/>
              </a:rPr>
              <a:t>What you can do to help at home: </a:t>
            </a:r>
            <a:endParaRPr/>
          </a:p>
          <a:p>
            <a:pPr indent="0" lvl="0" marL="0" marR="0" rtl="0" algn="l">
              <a:lnSpc>
                <a:spcPct val="100000"/>
              </a:lnSpc>
              <a:spcBef>
                <a:spcPts val="0"/>
              </a:spcBef>
              <a:spcAft>
                <a:spcPts val="0"/>
              </a:spcAft>
              <a:buClr>
                <a:srgbClr val="000000"/>
              </a:buClr>
              <a:buSzPts val="1050"/>
              <a:buFont typeface="Arial"/>
              <a:buNone/>
            </a:pPr>
            <a:r>
              <a:rPr b="0" i="0" lang="en-GB" sz="1050" u="sng" cap="none" strike="noStrike">
                <a:solidFill>
                  <a:schemeClr val="dk1"/>
                </a:solidFill>
                <a:latin typeface="Arial"/>
                <a:ea typeface="Arial"/>
                <a:cs typeface="Arial"/>
                <a:sym typeface="Arial"/>
              </a:rPr>
              <a:t>-</a:t>
            </a:r>
            <a:r>
              <a:rPr b="0" i="0" lang="en-GB" sz="1050" u="none" cap="none" strike="noStrike">
                <a:solidFill>
                  <a:schemeClr val="dk1"/>
                </a:solidFill>
                <a:latin typeface="Arial"/>
                <a:ea typeface="Arial"/>
                <a:cs typeface="Arial"/>
                <a:sym typeface="Arial"/>
              </a:rPr>
              <a:t>Give your child chances to make marks on paper with different mediums e.g. pencils,  chalks, paint, </a:t>
            </a:r>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 Practise holding and using scissors</a:t>
            </a:r>
            <a:endParaRPr b="0" i="0" sz="1400" u="none" cap="none" strike="noStrike">
              <a:solidFill>
                <a:schemeClr val="dk1"/>
              </a:solidFill>
              <a:latin typeface="Arial"/>
              <a:ea typeface="Arial"/>
              <a:cs typeface="Arial"/>
              <a:sym typeface="Arial"/>
            </a:endParaRPr>
          </a:p>
        </p:txBody>
      </p:sp>
      <p:sp>
        <p:nvSpPr>
          <p:cNvPr id="93" name="Google Shape;93;p1"/>
          <p:cNvSpPr txBox="1"/>
          <p:nvPr/>
        </p:nvSpPr>
        <p:spPr>
          <a:xfrm>
            <a:off x="4283580" y="4451067"/>
            <a:ext cx="3597945" cy="206112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GB" sz="2400" u="none" cap="none" strike="noStrike">
                <a:solidFill>
                  <a:schemeClr val="dk1"/>
                </a:solidFill>
                <a:latin typeface="Arial"/>
                <a:ea typeface="Arial"/>
                <a:cs typeface="Arial"/>
                <a:sym typeface="Arial"/>
              </a:rPr>
              <a:t> </a:t>
            </a:r>
            <a:r>
              <a:rPr b="1" i="0" lang="en-GB" sz="1050" u="none" cap="none" strike="noStrike">
                <a:solidFill>
                  <a:schemeClr val="dk1"/>
                </a:solidFill>
                <a:latin typeface="Arial"/>
                <a:ea typeface="Arial"/>
                <a:cs typeface="Arial"/>
                <a:sym typeface="Arial"/>
              </a:rPr>
              <a:t>Understanding the World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t/>
            </a:r>
            <a:endParaRPr b="1"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UW we will be thinking about different jobs that people do. We will learn about the skills people need to do different jobs. We will learn about floating and sinking and what happens when water freezes and melts.</a:t>
            </a:r>
            <a:endParaRPr b="0" i="0" sz="10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
              <a:buFont typeface="Arial"/>
              <a:buNone/>
            </a:pPr>
            <a:r>
              <a:t/>
            </a:r>
            <a:endParaRPr b="0" i="0" sz="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 </a:t>
            </a:r>
            <a:r>
              <a:rPr b="0" i="0" lang="en-GB" sz="1050" u="sng" cap="none" strike="noStrike">
                <a:solidFill>
                  <a:schemeClr val="dk1"/>
                </a:solidFill>
                <a:latin typeface="Arial"/>
                <a:ea typeface="Arial"/>
                <a:cs typeface="Arial"/>
                <a:sym typeface="Arial"/>
              </a:rPr>
              <a:t>What you can do to help at home: </a:t>
            </a:r>
            <a:endParaRPr b="0" i="0" sz="10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-Talk to your child about the jobs that you do.</a:t>
            </a:r>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-Explore floating and sinking at bath times</a:t>
            </a:r>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-Freeze some ice cubes and talk about what happens </a:t>
            </a:r>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when water melts and freezes</a:t>
            </a:r>
            <a:endParaRPr b="0" i="0" sz="10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chemeClr val="dk1"/>
              </a:solidFill>
              <a:latin typeface="Arial"/>
              <a:ea typeface="Arial"/>
              <a:cs typeface="Arial"/>
              <a:sym typeface="Arial"/>
            </a:endParaRPr>
          </a:p>
        </p:txBody>
      </p:sp>
      <p:pic>
        <p:nvPicPr>
          <p:cNvPr id="94" name="Google Shape;94;p1"/>
          <p:cNvPicPr preferRelativeResize="0"/>
          <p:nvPr/>
        </p:nvPicPr>
        <p:blipFill rotWithShape="1">
          <a:blip r:embed="rId5">
            <a:alphaModFix/>
          </a:blip>
          <a:srcRect b="0" l="0" r="0" t="0"/>
          <a:stretch/>
        </p:blipFill>
        <p:spPr>
          <a:xfrm>
            <a:off x="3473083" y="4585288"/>
            <a:ext cx="435147" cy="381218"/>
          </a:xfrm>
          <a:prstGeom prst="rect">
            <a:avLst/>
          </a:prstGeom>
          <a:noFill/>
          <a:ln>
            <a:noFill/>
          </a:ln>
        </p:spPr>
      </p:pic>
      <p:pic>
        <p:nvPicPr>
          <p:cNvPr id="95" name="Google Shape;95;p1"/>
          <p:cNvPicPr preferRelativeResize="0"/>
          <p:nvPr/>
        </p:nvPicPr>
        <p:blipFill rotWithShape="1">
          <a:blip r:embed="rId6">
            <a:alphaModFix/>
          </a:blip>
          <a:srcRect b="0" l="0" r="0" t="0"/>
          <a:stretch/>
        </p:blipFill>
        <p:spPr>
          <a:xfrm>
            <a:off x="4923496" y="4544968"/>
            <a:ext cx="333363" cy="392110"/>
          </a:xfrm>
          <a:prstGeom prst="rect">
            <a:avLst/>
          </a:prstGeom>
          <a:noFill/>
          <a:ln>
            <a:noFill/>
          </a:ln>
        </p:spPr>
      </p:pic>
      <p:pic>
        <p:nvPicPr>
          <p:cNvPr id="96" name="Google Shape;96;p1"/>
          <p:cNvPicPr preferRelativeResize="0"/>
          <p:nvPr/>
        </p:nvPicPr>
        <p:blipFill rotWithShape="1">
          <a:blip r:embed="rId7">
            <a:alphaModFix/>
          </a:blip>
          <a:srcRect b="0" l="0" r="0" t="0"/>
          <a:stretch/>
        </p:blipFill>
        <p:spPr>
          <a:xfrm>
            <a:off x="11241643" y="2520950"/>
            <a:ext cx="391557" cy="312019"/>
          </a:xfrm>
          <a:prstGeom prst="rect">
            <a:avLst/>
          </a:prstGeom>
          <a:noFill/>
          <a:ln>
            <a:noFill/>
          </a:ln>
        </p:spPr>
      </p:pic>
      <p:pic>
        <p:nvPicPr>
          <p:cNvPr id="97" name="Google Shape;97;p1"/>
          <p:cNvPicPr preferRelativeResize="0"/>
          <p:nvPr/>
        </p:nvPicPr>
        <p:blipFill rotWithShape="1">
          <a:blip r:embed="rId8">
            <a:alphaModFix/>
          </a:blip>
          <a:srcRect b="0" l="0" r="0" t="0"/>
          <a:stretch/>
        </p:blipFill>
        <p:spPr>
          <a:xfrm>
            <a:off x="11162638" y="4585288"/>
            <a:ext cx="438592" cy="345557"/>
          </a:xfrm>
          <a:prstGeom prst="rect">
            <a:avLst/>
          </a:prstGeom>
          <a:noFill/>
          <a:ln>
            <a:noFill/>
          </a:ln>
        </p:spPr>
      </p:pic>
      <p:pic>
        <p:nvPicPr>
          <p:cNvPr id="98" name="Google Shape;98;p1"/>
          <p:cNvPicPr preferRelativeResize="0"/>
          <p:nvPr/>
        </p:nvPicPr>
        <p:blipFill rotWithShape="1">
          <a:blip r:embed="rId9">
            <a:alphaModFix/>
          </a:blip>
          <a:srcRect b="0" l="0" r="0" t="0"/>
          <a:stretch/>
        </p:blipFill>
        <p:spPr>
          <a:xfrm>
            <a:off x="8209665" y="4585288"/>
            <a:ext cx="400750" cy="386438"/>
          </a:xfrm>
          <a:prstGeom prst="rect">
            <a:avLst/>
          </a:prstGeom>
          <a:noFill/>
          <a:ln>
            <a:noFill/>
          </a:ln>
        </p:spPr>
      </p:pic>
      <p:pic>
        <p:nvPicPr>
          <p:cNvPr id="99" name="Google Shape;99;p1"/>
          <p:cNvPicPr preferRelativeResize="0"/>
          <p:nvPr/>
        </p:nvPicPr>
        <p:blipFill rotWithShape="1">
          <a:blip r:embed="rId10">
            <a:alphaModFix/>
          </a:blip>
          <a:srcRect b="0" l="0" r="0" t="0"/>
          <a:stretch/>
        </p:blipFill>
        <p:spPr>
          <a:xfrm>
            <a:off x="7004026" y="4518335"/>
            <a:ext cx="466321" cy="417746"/>
          </a:xfrm>
          <a:prstGeom prst="rect">
            <a:avLst/>
          </a:prstGeom>
          <a:noFill/>
          <a:ln>
            <a:noFill/>
          </a:ln>
        </p:spPr>
      </p:pic>
      <p:pic>
        <p:nvPicPr>
          <p:cNvPr id="100" name="Google Shape;100;p1"/>
          <p:cNvPicPr preferRelativeResize="0"/>
          <p:nvPr/>
        </p:nvPicPr>
        <p:blipFill rotWithShape="1">
          <a:blip r:embed="rId11">
            <a:alphaModFix/>
          </a:blip>
          <a:srcRect b="0" l="0" r="0" t="0"/>
          <a:stretch/>
        </p:blipFill>
        <p:spPr>
          <a:xfrm>
            <a:off x="4132634" y="2434071"/>
            <a:ext cx="466008" cy="424514"/>
          </a:xfrm>
          <a:prstGeom prst="rect">
            <a:avLst/>
          </a:prstGeom>
          <a:noFill/>
          <a:ln>
            <a:noFill/>
          </a:ln>
        </p:spPr>
      </p:pic>
      <p:pic>
        <p:nvPicPr>
          <p:cNvPr id="101" name="Google Shape;101;p1"/>
          <p:cNvPicPr preferRelativeResize="0"/>
          <p:nvPr/>
        </p:nvPicPr>
        <p:blipFill rotWithShape="1">
          <a:blip r:embed="rId12">
            <a:alphaModFix/>
          </a:blip>
          <a:srcRect b="0" l="0" r="0" t="0"/>
          <a:stretch/>
        </p:blipFill>
        <p:spPr>
          <a:xfrm>
            <a:off x="7478936" y="4549918"/>
            <a:ext cx="368229" cy="380927"/>
          </a:xfrm>
          <a:prstGeom prst="rect">
            <a:avLst/>
          </a:prstGeom>
          <a:noFill/>
          <a:ln>
            <a:noFill/>
          </a:ln>
        </p:spPr>
      </p:pic>
      <p:pic>
        <p:nvPicPr>
          <p:cNvPr id="102" name="Google Shape;102;p1"/>
          <p:cNvPicPr preferRelativeResize="0"/>
          <p:nvPr/>
        </p:nvPicPr>
        <p:blipFill rotWithShape="1">
          <a:blip r:embed="rId13">
            <a:alphaModFix/>
          </a:blip>
          <a:srcRect b="34057" l="35051" r="56301" t="50413"/>
          <a:stretch/>
        </p:blipFill>
        <p:spPr>
          <a:xfrm>
            <a:off x="4063337" y="300463"/>
            <a:ext cx="535306" cy="374482"/>
          </a:xfrm>
          <a:prstGeom prst="rect">
            <a:avLst/>
          </a:prstGeom>
          <a:noFill/>
          <a:ln>
            <a:noFill/>
          </a:ln>
        </p:spPr>
      </p:pic>
      <p:pic>
        <p:nvPicPr>
          <p:cNvPr id="103" name="Google Shape;103;p1"/>
          <p:cNvPicPr preferRelativeResize="0"/>
          <p:nvPr/>
        </p:nvPicPr>
        <p:blipFill rotWithShape="1">
          <a:blip r:embed="rId14">
            <a:alphaModFix/>
          </a:blip>
          <a:srcRect b="26210" l="30728" r="47946" t="37912"/>
          <a:stretch/>
        </p:blipFill>
        <p:spPr>
          <a:xfrm>
            <a:off x="11162649" y="221024"/>
            <a:ext cx="368251" cy="291303"/>
          </a:xfrm>
          <a:prstGeom prst="rect">
            <a:avLst/>
          </a:prstGeom>
          <a:noFill/>
          <a:ln>
            <a:noFill/>
          </a:ln>
        </p:spPr>
      </p:pic>
      <p:pic>
        <p:nvPicPr>
          <p:cNvPr id="104" name="Google Shape;104;p1"/>
          <p:cNvPicPr preferRelativeResize="0"/>
          <p:nvPr/>
        </p:nvPicPr>
        <p:blipFill rotWithShape="1">
          <a:blip r:embed="rId15">
            <a:alphaModFix/>
          </a:blip>
          <a:srcRect b="0" l="0" r="0" t="0"/>
          <a:stretch/>
        </p:blipFill>
        <p:spPr>
          <a:xfrm>
            <a:off x="4406222" y="4540420"/>
            <a:ext cx="466725" cy="481575"/>
          </a:xfrm>
          <a:prstGeom prst="rect">
            <a:avLst/>
          </a:prstGeom>
          <a:noFill/>
          <a:ln>
            <a:noFill/>
          </a:ln>
        </p:spPr>
      </p:pic>
      <p:pic>
        <p:nvPicPr>
          <p:cNvPr id="105" name="Google Shape;105;p1"/>
          <p:cNvPicPr preferRelativeResize="0"/>
          <p:nvPr/>
        </p:nvPicPr>
        <p:blipFill rotWithShape="1">
          <a:blip r:embed="rId16">
            <a:alphaModFix/>
          </a:blip>
          <a:srcRect b="13299" l="10461" r="14871" t="9502"/>
          <a:stretch/>
        </p:blipFill>
        <p:spPr>
          <a:xfrm>
            <a:off x="5813629" y="1314146"/>
            <a:ext cx="537845" cy="55626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2024-08-28T13:26:43Z</dcterms:created>
  <dc:creator>E Creighton</dc:creator>
</cp:coreProperties>
</file>