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6" roundtripDataSignature="AMtx7mi1OmhiO8ou7SxRXdN0BK4d3JSSQ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5" Type="http://schemas.openxmlformats.org/officeDocument/2006/relationships/slide" Target="slides/slide1.xml"/><Relationship Id="rId6"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3"/>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3"/>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2"/>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3"/>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3"/>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5"/>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5"/>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6"/>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6"/>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7"/>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7"/>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7"/>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7"/>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7"/>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10"/>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10"/>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1"/>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1"/>
          <p:cNvSpPr/>
          <p:nvPr>
            <p:ph idx="2" type="pic"/>
          </p:nvPr>
        </p:nvSpPr>
        <p:spPr>
          <a:xfrm>
            <a:off x="5183188" y="987425"/>
            <a:ext cx="6172200" cy="4873625"/>
          </a:xfrm>
          <a:prstGeom prst="rect">
            <a:avLst/>
          </a:prstGeom>
          <a:noFill/>
          <a:ln>
            <a:noFill/>
          </a:ln>
        </p:spPr>
      </p:sp>
      <p:sp>
        <p:nvSpPr>
          <p:cNvPr id="64" name="Google Shape;64;p11"/>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png"/><Relationship Id="rId4" Type="http://schemas.openxmlformats.org/officeDocument/2006/relationships/image" Target="../media/image3.png"/><Relationship Id="rId11" Type="http://schemas.openxmlformats.org/officeDocument/2006/relationships/image" Target="../media/image8.png"/><Relationship Id="rId10" Type="http://schemas.openxmlformats.org/officeDocument/2006/relationships/image" Target="../media/image5.png"/><Relationship Id="rId12" Type="http://schemas.openxmlformats.org/officeDocument/2006/relationships/image" Target="../media/image7.png"/><Relationship Id="rId9" Type="http://schemas.openxmlformats.org/officeDocument/2006/relationships/image" Target="../media/image10.png"/><Relationship Id="rId5" Type="http://schemas.openxmlformats.org/officeDocument/2006/relationships/image" Target="../media/image2.png"/><Relationship Id="rId6" Type="http://schemas.openxmlformats.org/officeDocument/2006/relationships/image" Target="../media/image1.png"/><Relationship Id="rId7" Type="http://schemas.openxmlformats.org/officeDocument/2006/relationships/image" Target="../media/image9.png"/><Relationship Id="rId8"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nvSpPr>
        <p:spPr>
          <a:xfrm>
            <a:off x="220760" y="133764"/>
            <a:ext cx="11723590" cy="6507750"/>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GB" sz="1050" u="none" cap="none" strike="noStrike">
                <a:solidFill>
                  <a:schemeClr val="dk1"/>
                </a:solidFill>
                <a:latin typeface="Arial"/>
                <a:ea typeface="Arial"/>
                <a:cs typeface="Arial"/>
                <a:sym typeface="Arial"/>
              </a:rPr>
              <a:t> </a:t>
            </a:r>
            <a:endParaRPr b="0" i="0" sz="1050" u="none" cap="none" strike="noStrike">
              <a:solidFill>
                <a:schemeClr val="dk1"/>
              </a:solidFill>
              <a:latin typeface="Calibri"/>
              <a:ea typeface="Calibri"/>
              <a:cs typeface="Calibri"/>
              <a:sym typeface="Calibri"/>
            </a:endParaRPr>
          </a:p>
        </p:txBody>
      </p:sp>
      <p:pic>
        <p:nvPicPr>
          <p:cNvPr id="85" name="Google Shape;85;p1"/>
          <p:cNvPicPr preferRelativeResize="0"/>
          <p:nvPr/>
        </p:nvPicPr>
        <p:blipFill rotWithShape="1">
          <a:blip r:embed="rId3">
            <a:alphaModFix/>
          </a:blip>
          <a:srcRect b="0" l="0" r="0" t="0"/>
          <a:stretch/>
        </p:blipFill>
        <p:spPr>
          <a:xfrm>
            <a:off x="4808917" y="2243166"/>
            <a:ext cx="2547273" cy="2078584"/>
          </a:xfrm>
          <a:prstGeom prst="rect">
            <a:avLst/>
          </a:prstGeom>
          <a:noFill/>
          <a:ln>
            <a:noFill/>
          </a:ln>
        </p:spPr>
      </p:pic>
      <p:sp>
        <p:nvSpPr>
          <p:cNvPr id="86" name="Google Shape;86;p1"/>
          <p:cNvSpPr txBox="1"/>
          <p:nvPr/>
        </p:nvSpPr>
        <p:spPr>
          <a:xfrm>
            <a:off x="4872947" y="300472"/>
            <a:ext cx="2441860" cy="1785502"/>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GB" sz="2400" u="none" cap="none" strike="noStrike">
                <a:solidFill>
                  <a:schemeClr val="dk1"/>
                </a:solidFill>
                <a:latin typeface="Times New Roman"/>
                <a:ea typeface="Times New Roman"/>
                <a:cs typeface="Times New Roman"/>
                <a:sym typeface="Times New Roman"/>
              </a:rPr>
              <a:t> </a:t>
            </a:r>
            <a:r>
              <a:rPr b="1" i="0" lang="en-GB" sz="1100" u="none" cap="none" strike="noStrike">
                <a:solidFill>
                  <a:schemeClr val="dk1"/>
                </a:solidFill>
                <a:latin typeface="Arial"/>
                <a:ea typeface="Arial"/>
                <a:cs typeface="Arial"/>
                <a:sym typeface="Arial"/>
              </a:rPr>
              <a:t>Falconhurst School Spring 1 </a:t>
            </a:r>
            <a:endParaRPr/>
          </a:p>
          <a:p>
            <a:pPr indent="0" lvl="0" marL="0" marR="0" rtl="0" algn="ctr">
              <a:spcBef>
                <a:spcPts val="0"/>
              </a:spcBef>
              <a:spcAft>
                <a:spcPts val="0"/>
              </a:spcAft>
              <a:buNone/>
            </a:pPr>
            <a:r>
              <a:rPr b="1" i="0" lang="en-GB" sz="1100" u="none" cap="none" strike="noStrike">
                <a:solidFill>
                  <a:schemeClr val="dk1"/>
                </a:solidFill>
                <a:latin typeface="Arial"/>
                <a:ea typeface="Arial"/>
                <a:cs typeface="Arial"/>
                <a:sym typeface="Arial"/>
              </a:rPr>
              <a:t>2026</a:t>
            </a:r>
            <a:endParaRPr/>
          </a:p>
          <a:p>
            <a:pPr indent="0" lvl="0" marL="0" marR="0" rtl="0" algn="ctr">
              <a:spcBef>
                <a:spcPts val="0"/>
              </a:spcBef>
              <a:spcAft>
                <a:spcPts val="0"/>
              </a:spcAft>
              <a:buNone/>
            </a:pPr>
            <a:r>
              <a:t/>
            </a:r>
            <a:endParaRPr b="1" i="0" sz="1100" u="none" cap="none" strike="noStrike">
              <a:solidFill>
                <a:schemeClr val="dk1"/>
              </a:solidFill>
              <a:latin typeface="Times New Roman"/>
              <a:ea typeface="Times New Roman"/>
              <a:cs typeface="Times New Roman"/>
              <a:sym typeface="Times New Roman"/>
            </a:endParaRPr>
          </a:p>
          <a:p>
            <a:pPr indent="0" lvl="0" marL="0" marR="0" rtl="0" algn="ctr">
              <a:spcBef>
                <a:spcPts val="0"/>
              </a:spcBef>
              <a:spcAft>
                <a:spcPts val="0"/>
              </a:spcAft>
              <a:buNone/>
            </a:pPr>
            <a:r>
              <a:rPr b="1" i="0" lang="en-GB" sz="1100" u="none" cap="none" strike="noStrike">
                <a:solidFill>
                  <a:schemeClr val="dk1"/>
                </a:solidFill>
                <a:latin typeface="Arial"/>
                <a:ea typeface="Arial"/>
                <a:cs typeface="Arial"/>
                <a:sym typeface="Arial"/>
              </a:rPr>
              <a:t>Year Group: Reception </a:t>
            </a:r>
            <a:endParaRPr/>
          </a:p>
          <a:p>
            <a:pPr indent="0" lvl="0" marL="0" marR="0" rtl="0" algn="ctr">
              <a:spcBef>
                <a:spcPts val="0"/>
              </a:spcBef>
              <a:spcAft>
                <a:spcPts val="0"/>
              </a:spcAft>
              <a:buNone/>
            </a:pPr>
            <a:r>
              <a:t/>
            </a:r>
            <a:endParaRPr b="1" i="0" sz="1050" u="none" cap="none" strike="noStrike">
              <a:solidFill>
                <a:schemeClr val="dk1"/>
              </a:solidFill>
              <a:latin typeface="Arial"/>
              <a:ea typeface="Arial"/>
              <a:cs typeface="Arial"/>
              <a:sym typeface="Arial"/>
            </a:endParaRPr>
          </a:p>
          <a:p>
            <a:pPr indent="0" lvl="0" marL="0" marR="0" rtl="0" algn="ctr">
              <a:spcBef>
                <a:spcPts val="0"/>
              </a:spcBef>
              <a:spcAft>
                <a:spcPts val="0"/>
              </a:spcAft>
              <a:buNone/>
            </a:pPr>
            <a:r>
              <a:t/>
            </a:r>
            <a:endParaRPr b="0" i="0" sz="1050" u="none" cap="none" strike="noStrike">
              <a:solidFill>
                <a:schemeClr val="dk1"/>
              </a:solidFill>
              <a:latin typeface="Calibri"/>
              <a:ea typeface="Calibri"/>
              <a:cs typeface="Calibri"/>
              <a:sym typeface="Calibri"/>
            </a:endParaRPr>
          </a:p>
        </p:txBody>
      </p:sp>
      <p:sp>
        <p:nvSpPr>
          <p:cNvPr id="87" name="Google Shape;87;p1"/>
          <p:cNvSpPr txBox="1"/>
          <p:nvPr/>
        </p:nvSpPr>
        <p:spPr>
          <a:xfrm>
            <a:off x="404034" y="284946"/>
            <a:ext cx="4303787" cy="1887679"/>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b="1" i="0" sz="1050" u="none" cap="none" strike="noStrike">
              <a:solidFill>
                <a:schemeClr val="dk1"/>
              </a:solidFill>
              <a:latin typeface="Arial"/>
              <a:ea typeface="Arial"/>
              <a:cs typeface="Arial"/>
              <a:sym typeface="Arial"/>
            </a:endParaRPr>
          </a:p>
          <a:p>
            <a:pPr indent="0" lvl="0" marL="0" marR="0" rtl="0" algn="ctr">
              <a:spcBef>
                <a:spcPts val="0"/>
              </a:spcBef>
              <a:spcAft>
                <a:spcPts val="0"/>
              </a:spcAft>
              <a:buNone/>
            </a:pPr>
            <a:r>
              <a:rPr b="1" i="0" lang="en-GB" sz="1050" u="none" cap="none" strike="noStrike">
                <a:solidFill>
                  <a:schemeClr val="dk1"/>
                </a:solidFill>
                <a:latin typeface="Arial"/>
                <a:ea typeface="Arial"/>
                <a:cs typeface="Arial"/>
                <a:sym typeface="Arial"/>
              </a:rPr>
              <a:t>Personal Social Emotional Development:</a:t>
            </a:r>
            <a:endParaRPr/>
          </a:p>
          <a:p>
            <a:pPr indent="0" lvl="0" marL="0" marR="0" rtl="0" algn="l">
              <a:spcBef>
                <a:spcPts val="0"/>
              </a:spcBef>
              <a:spcAft>
                <a:spcPts val="0"/>
              </a:spcAft>
              <a:buNone/>
            </a:pPr>
            <a:r>
              <a:t/>
            </a:r>
            <a:endParaRPr b="0" i="0" sz="105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rPr b="0" i="0" lang="en-GB" sz="1050" u="none" cap="none" strike="noStrike">
                <a:solidFill>
                  <a:schemeClr val="dk1"/>
                </a:solidFill>
                <a:latin typeface="Arial"/>
                <a:ea typeface="Arial"/>
                <a:cs typeface="Arial"/>
                <a:sym typeface="Arial"/>
              </a:rPr>
              <a:t>In PSED, we will be exploring what makes each of us ‘super’ </a:t>
            </a:r>
            <a:endParaRPr/>
          </a:p>
          <a:p>
            <a:pPr indent="0" lvl="0" marL="0" marR="0" rtl="0" algn="l">
              <a:spcBef>
                <a:spcPts val="0"/>
              </a:spcBef>
              <a:spcAft>
                <a:spcPts val="0"/>
              </a:spcAft>
              <a:buNone/>
            </a:pPr>
            <a:r>
              <a:rPr b="0" i="0" lang="en-GB" sz="1050" u="none" cap="none" strike="noStrike">
                <a:solidFill>
                  <a:schemeClr val="dk1"/>
                </a:solidFill>
                <a:latin typeface="Arial"/>
                <a:ea typeface="Arial"/>
                <a:cs typeface="Arial"/>
                <a:sym typeface="Arial"/>
              </a:rPr>
              <a:t>and identifying our unique strengths. </a:t>
            </a:r>
            <a:endParaRPr/>
          </a:p>
          <a:p>
            <a:pPr indent="0" lvl="0" marL="0" marR="0" rtl="0" algn="l">
              <a:spcBef>
                <a:spcPts val="0"/>
              </a:spcBef>
              <a:spcAft>
                <a:spcPts val="0"/>
              </a:spcAft>
              <a:buNone/>
            </a:pPr>
            <a:r>
              <a:rPr b="0" i="0" lang="en-GB" sz="1050" u="none" cap="none" strike="noStrike">
                <a:solidFill>
                  <a:schemeClr val="dk1"/>
                </a:solidFill>
                <a:latin typeface="Arial"/>
                <a:ea typeface="Arial"/>
                <a:cs typeface="Arial"/>
                <a:sym typeface="Arial"/>
              </a:rPr>
              <a:t>We will also think about how we can grow and improve to be the best version of ourselves.</a:t>
            </a:r>
            <a:endParaRPr/>
          </a:p>
          <a:p>
            <a:pPr indent="0" lvl="0" marL="0" marR="0" rtl="0" algn="l">
              <a:spcBef>
                <a:spcPts val="0"/>
              </a:spcBef>
              <a:spcAft>
                <a:spcPts val="0"/>
              </a:spcAft>
              <a:buNone/>
            </a:pPr>
            <a:r>
              <a:rPr b="0" i="0" lang="en-GB" sz="1050" u="none" cap="none" strike="noStrike">
                <a:solidFill>
                  <a:schemeClr val="dk1"/>
                </a:solidFill>
                <a:latin typeface="Arial"/>
                <a:ea typeface="Arial"/>
                <a:cs typeface="Arial"/>
                <a:sym typeface="Arial"/>
              </a:rPr>
              <a:t>As part of this, we will introduce the ‘Zones of Regulation’ to help children understand their emotions and learn strategies to manage how they feel in different situations. </a:t>
            </a:r>
            <a:endParaRPr b="0" i="0" sz="105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t/>
            </a:r>
            <a:endParaRPr b="0" i="0" sz="1050" u="none" cap="none" strike="noStrike">
              <a:solidFill>
                <a:schemeClr val="dk1"/>
              </a:solidFill>
              <a:latin typeface="Arial"/>
              <a:ea typeface="Arial"/>
              <a:cs typeface="Arial"/>
              <a:sym typeface="Arial"/>
            </a:endParaRPr>
          </a:p>
          <a:p>
            <a:pPr indent="0" lvl="0" marL="0" marR="0" rtl="0" algn="ctr">
              <a:spcBef>
                <a:spcPts val="0"/>
              </a:spcBef>
              <a:spcAft>
                <a:spcPts val="0"/>
              </a:spcAft>
              <a:buNone/>
            </a:pPr>
            <a:r>
              <a:rPr b="1" i="0" lang="en-GB" sz="1050" u="none" cap="none" strike="noStrike">
                <a:solidFill>
                  <a:schemeClr val="dk1"/>
                </a:solidFill>
                <a:latin typeface="Arial"/>
                <a:ea typeface="Arial"/>
                <a:cs typeface="Arial"/>
                <a:sym typeface="Arial"/>
              </a:rPr>
              <a:t> </a:t>
            </a:r>
            <a:endParaRPr b="0" i="0" sz="1050" u="none" cap="none" strike="noStrike">
              <a:solidFill>
                <a:schemeClr val="dk1"/>
              </a:solidFill>
              <a:latin typeface="Calibri"/>
              <a:ea typeface="Calibri"/>
              <a:cs typeface="Calibri"/>
              <a:sym typeface="Calibri"/>
            </a:endParaRPr>
          </a:p>
        </p:txBody>
      </p:sp>
      <p:sp>
        <p:nvSpPr>
          <p:cNvPr id="88" name="Google Shape;88;p1"/>
          <p:cNvSpPr txBox="1"/>
          <p:nvPr/>
        </p:nvSpPr>
        <p:spPr>
          <a:xfrm>
            <a:off x="404025" y="2369650"/>
            <a:ext cx="4303800" cy="1994100"/>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b="0" i="0" sz="1050" u="none" cap="none" strike="noStrike">
              <a:solidFill>
                <a:schemeClr val="dk1"/>
              </a:solidFill>
              <a:latin typeface="Arial"/>
              <a:ea typeface="Arial"/>
              <a:cs typeface="Arial"/>
              <a:sym typeface="Arial"/>
            </a:endParaRPr>
          </a:p>
          <a:p>
            <a:pPr indent="0" lvl="0" marL="0" marR="0" rtl="0" algn="ctr">
              <a:spcBef>
                <a:spcPts val="0"/>
              </a:spcBef>
              <a:spcAft>
                <a:spcPts val="0"/>
              </a:spcAft>
              <a:buNone/>
            </a:pPr>
            <a:r>
              <a:rPr b="1" i="0" lang="en-GB" sz="1050" u="none" cap="none" strike="noStrike">
                <a:solidFill>
                  <a:schemeClr val="dk1"/>
                </a:solidFill>
                <a:latin typeface="Arial"/>
                <a:ea typeface="Arial"/>
                <a:cs typeface="Arial"/>
                <a:sym typeface="Arial"/>
              </a:rPr>
              <a:t>Physical Development </a:t>
            </a:r>
            <a:endParaRPr/>
          </a:p>
          <a:p>
            <a:pPr indent="0" lvl="0" marL="0" marR="0" rtl="0" algn="l">
              <a:spcBef>
                <a:spcPts val="0"/>
              </a:spcBef>
              <a:spcAft>
                <a:spcPts val="0"/>
              </a:spcAft>
              <a:buNone/>
            </a:pPr>
            <a:r>
              <a:t/>
            </a:r>
            <a:endParaRPr b="0" i="0" sz="105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rPr b="0" i="0" lang="en-GB" sz="1050" u="none" cap="none" strike="noStrike">
                <a:solidFill>
                  <a:schemeClr val="dk1"/>
                </a:solidFill>
                <a:latin typeface="Arial"/>
                <a:ea typeface="Arial"/>
                <a:cs typeface="Arial"/>
                <a:sym typeface="Arial"/>
              </a:rPr>
              <a:t>Children will develop basic gymnastic skills through the topic of 'traditional tales’, explore creating shapes and balances, jumps and rolls. They begin to develop an awareness of space and how to use it safely. We will also be taking part in dough gym and squiggle whilst you wiggle each day. This is to build are strength for writing. </a:t>
            </a:r>
            <a:endParaRPr b="0" i="0" sz="105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t/>
            </a:r>
            <a:endParaRPr b="0" i="0" sz="105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rPr b="0" i="0" lang="en-GB" sz="1050" u="sng" cap="none" strike="noStrike">
                <a:solidFill>
                  <a:schemeClr val="dk1"/>
                </a:solidFill>
                <a:latin typeface="Arial"/>
                <a:ea typeface="Arial"/>
                <a:cs typeface="Arial"/>
                <a:sym typeface="Arial"/>
              </a:rPr>
              <a:t>What you can do to help at home</a:t>
            </a:r>
            <a:r>
              <a:rPr b="0" i="0" lang="en-GB" sz="1050" u="none" cap="none" strike="noStrike">
                <a:solidFill>
                  <a:schemeClr val="dk1"/>
                </a:solidFill>
                <a:latin typeface="Arial"/>
                <a:ea typeface="Arial"/>
                <a:cs typeface="Arial"/>
                <a:sym typeface="Arial"/>
              </a:rPr>
              <a:t>: </a:t>
            </a:r>
            <a:endParaRPr/>
          </a:p>
          <a:p>
            <a:pPr indent="0" lvl="0" marL="0" marR="0" rtl="0" algn="l">
              <a:spcBef>
                <a:spcPts val="0"/>
              </a:spcBef>
              <a:spcAft>
                <a:spcPts val="0"/>
              </a:spcAft>
              <a:buNone/>
            </a:pPr>
            <a:r>
              <a:rPr b="0" i="0" lang="en-GB" sz="1050" u="none" cap="none" strike="noStrike">
                <a:solidFill>
                  <a:schemeClr val="dk1"/>
                </a:solidFill>
                <a:latin typeface="Arial"/>
                <a:ea typeface="Arial"/>
                <a:cs typeface="Arial"/>
                <a:sym typeface="Arial"/>
              </a:rPr>
              <a:t>-Stay active; go on walks, have a dance trying different ways of moving and balancing. </a:t>
            </a:r>
            <a:endParaRPr/>
          </a:p>
        </p:txBody>
      </p:sp>
      <p:sp>
        <p:nvSpPr>
          <p:cNvPr id="89" name="Google Shape;89;p1"/>
          <p:cNvSpPr txBox="1"/>
          <p:nvPr/>
        </p:nvSpPr>
        <p:spPr>
          <a:xfrm>
            <a:off x="404034" y="4496400"/>
            <a:ext cx="3597945" cy="1926182"/>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GB" sz="2400" u="none" cap="none" strike="noStrike">
                <a:solidFill>
                  <a:schemeClr val="dk1"/>
                </a:solidFill>
                <a:latin typeface="Times New Roman"/>
                <a:ea typeface="Times New Roman"/>
                <a:cs typeface="Times New Roman"/>
                <a:sym typeface="Times New Roman"/>
              </a:rPr>
              <a:t> </a:t>
            </a:r>
            <a:r>
              <a:rPr b="1" i="0" lang="en-GB" sz="1050" u="none" cap="none" strike="noStrike">
                <a:solidFill>
                  <a:schemeClr val="dk1"/>
                </a:solidFill>
                <a:latin typeface="Arial"/>
                <a:ea typeface="Arial"/>
                <a:cs typeface="Arial"/>
                <a:sym typeface="Arial"/>
              </a:rPr>
              <a:t>Maths </a:t>
            </a:r>
            <a:endParaRPr/>
          </a:p>
          <a:p>
            <a:pPr indent="0" lvl="0" marL="0" marR="0" rtl="0" algn="l">
              <a:spcBef>
                <a:spcPts val="0"/>
              </a:spcBef>
              <a:spcAft>
                <a:spcPts val="0"/>
              </a:spcAft>
              <a:buNone/>
            </a:pPr>
            <a:r>
              <a:rPr b="0" i="0" lang="en-GB" sz="1050" u="none" cap="none" strike="noStrike">
                <a:solidFill>
                  <a:schemeClr val="dk1"/>
                </a:solidFill>
                <a:latin typeface="Arial"/>
                <a:ea typeface="Arial"/>
                <a:cs typeface="Arial"/>
                <a:sym typeface="Arial"/>
              </a:rPr>
              <a:t>In Maths this term, we will continue our work on subitising. We will use nursery rhymes to help children learn the composition of numbers to 5, for example, understanding that 2 and 3 make 5, or that 1 and 4 make 5. We will finish off with exploring 2D shapes. </a:t>
            </a:r>
            <a:endParaRPr/>
          </a:p>
          <a:p>
            <a:pPr indent="0" lvl="0" marL="0" marR="0" rtl="0" algn="l">
              <a:spcBef>
                <a:spcPts val="0"/>
              </a:spcBef>
              <a:spcAft>
                <a:spcPts val="0"/>
              </a:spcAft>
              <a:buNone/>
            </a:pPr>
            <a:r>
              <a:rPr lang="en-GB" sz="1050">
                <a:solidFill>
                  <a:schemeClr val="dk1"/>
                </a:solidFill>
                <a:latin typeface="Arial"/>
                <a:ea typeface="Arial"/>
                <a:cs typeface="Arial"/>
                <a:sym typeface="Arial"/>
              </a:rPr>
              <a:t> </a:t>
            </a:r>
            <a:endParaRPr/>
          </a:p>
          <a:p>
            <a:pPr indent="0" lvl="0" marL="0" marR="0" rtl="0" algn="l">
              <a:spcBef>
                <a:spcPts val="0"/>
              </a:spcBef>
              <a:spcAft>
                <a:spcPts val="0"/>
              </a:spcAft>
              <a:buNone/>
            </a:pPr>
            <a:r>
              <a:rPr lang="en-GB" sz="1050" u="sng">
                <a:solidFill>
                  <a:schemeClr val="dk1"/>
                </a:solidFill>
                <a:latin typeface="Arial"/>
                <a:ea typeface="Arial"/>
                <a:cs typeface="Arial"/>
                <a:sym typeface="Arial"/>
              </a:rPr>
              <a:t>What you can do to help at home: </a:t>
            </a:r>
            <a:endParaRPr/>
          </a:p>
          <a:p>
            <a:pPr indent="-171450" lvl="0" marL="171450" marR="0" rtl="0" algn="l">
              <a:spcBef>
                <a:spcPts val="0"/>
              </a:spcBef>
              <a:spcAft>
                <a:spcPts val="0"/>
              </a:spcAft>
              <a:buClr>
                <a:schemeClr val="dk1"/>
              </a:buClr>
              <a:buSzPts val="1050"/>
              <a:buFont typeface="Arial"/>
              <a:buChar char="-"/>
            </a:pPr>
            <a:r>
              <a:rPr lang="en-GB" sz="1050">
                <a:solidFill>
                  <a:schemeClr val="dk1"/>
                </a:solidFill>
                <a:latin typeface="Arial"/>
                <a:ea typeface="Arial"/>
                <a:cs typeface="Arial"/>
                <a:sym typeface="Arial"/>
              </a:rPr>
              <a:t>Looking out for numbers on walks, in the shops or at home.</a:t>
            </a:r>
            <a:endParaRPr/>
          </a:p>
          <a:p>
            <a:pPr indent="-171450" lvl="0" marL="171450" marR="0" rtl="0" algn="l">
              <a:spcBef>
                <a:spcPts val="0"/>
              </a:spcBef>
              <a:spcAft>
                <a:spcPts val="0"/>
              </a:spcAft>
              <a:buClr>
                <a:schemeClr val="dk1"/>
              </a:buClr>
              <a:buSzPts val="1050"/>
              <a:buFont typeface="Arial"/>
              <a:buChar char="-"/>
            </a:pPr>
            <a:r>
              <a:rPr lang="en-GB" sz="1050">
                <a:solidFill>
                  <a:schemeClr val="dk1"/>
                </a:solidFill>
                <a:latin typeface="Arial"/>
                <a:ea typeface="Arial"/>
                <a:cs typeface="Arial"/>
                <a:sym typeface="Arial"/>
              </a:rPr>
              <a:t>Listen to 5 speckled frogs, 5 little men in a flying saucer.</a:t>
            </a:r>
            <a:endParaRPr sz="1050">
              <a:solidFill>
                <a:schemeClr val="dk1"/>
              </a:solidFill>
              <a:latin typeface="Arial"/>
              <a:ea typeface="Arial"/>
              <a:cs typeface="Arial"/>
              <a:sym typeface="Arial"/>
            </a:endParaRPr>
          </a:p>
          <a:p>
            <a:pPr indent="0" lvl="0" marL="0" marR="0" rtl="0" algn="ctr">
              <a:spcBef>
                <a:spcPts val="0"/>
              </a:spcBef>
              <a:spcAft>
                <a:spcPts val="0"/>
              </a:spcAft>
              <a:buNone/>
            </a:pPr>
            <a:r>
              <a:rPr b="1" lang="en-GB" sz="1050">
                <a:solidFill>
                  <a:schemeClr val="dk1"/>
                </a:solidFill>
                <a:latin typeface="Arial"/>
                <a:ea typeface="Arial"/>
                <a:cs typeface="Arial"/>
                <a:sym typeface="Arial"/>
              </a:rPr>
              <a:t> </a:t>
            </a:r>
            <a:endParaRPr sz="1050">
              <a:solidFill>
                <a:schemeClr val="dk1"/>
              </a:solidFill>
              <a:latin typeface="Calibri"/>
              <a:ea typeface="Calibri"/>
              <a:cs typeface="Calibri"/>
              <a:sym typeface="Calibri"/>
            </a:endParaRPr>
          </a:p>
        </p:txBody>
      </p:sp>
      <p:sp>
        <p:nvSpPr>
          <p:cNvPr id="90" name="Google Shape;90;p1"/>
          <p:cNvSpPr txBox="1"/>
          <p:nvPr/>
        </p:nvSpPr>
        <p:spPr>
          <a:xfrm>
            <a:off x="7521194" y="300472"/>
            <a:ext cx="4216768" cy="1887679"/>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sz="1050">
              <a:solidFill>
                <a:schemeClr val="dk1"/>
              </a:solidFill>
              <a:latin typeface="Arial"/>
              <a:ea typeface="Arial"/>
              <a:cs typeface="Arial"/>
              <a:sym typeface="Arial"/>
            </a:endParaRPr>
          </a:p>
          <a:p>
            <a:pPr indent="0" lvl="0" marL="0" marR="0" rtl="0" algn="ctr">
              <a:spcBef>
                <a:spcPts val="0"/>
              </a:spcBef>
              <a:spcAft>
                <a:spcPts val="0"/>
              </a:spcAft>
              <a:buNone/>
            </a:pPr>
            <a:r>
              <a:rPr b="1" lang="en-GB" sz="1050">
                <a:solidFill>
                  <a:schemeClr val="dk1"/>
                </a:solidFill>
                <a:latin typeface="Arial"/>
                <a:ea typeface="Arial"/>
                <a:cs typeface="Arial"/>
                <a:sym typeface="Arial"/>
              </a:rPr>
              <a:t>Communication and Language</a:t>
            </a:r>
            <a:endParaRPr/>
          </a:p>
          <a:p>
            <a:pPr indent="0" lvl="0" marL="0" marR="0" rtl="0" algn="l">
              <a:spcBef>
                <a:spcPts val="0"/>
              </a:spcBef>
              <a:spcAft>
                <a:spcPts val="0"/>
              </a:spcAft>
              <a:buNone/>
            </a:pPr>
            <a:r>
              <a:t/>
            </a:r>
            <a:endParaRPr sz="1050">
              <a:solidFill>
                <a:schemeClr val="dk1"/>
              </a:solidFill>
              <a:latin typeface="Arial"/>
              <a:ea typeface="Arial"/>
              <a:cs typeface="Arial"/>
              <a:sym typeface="Arial"/>
            </a:endParaRPr>
          </a:p>
          <a:p>
            <a:pPr indent="0" lvl="0" marL="0" marR="0" rtl="0" algn="l">
              <a:spcBef>
                <a:spcPts val="0"/>
              </a:spcBef>
              <a:spcAft>
                <a:spcPts val="0"/>
              </a:spcAft>
              <a:buNone/>
            </a:pPr>
            <a:r>
              <a:rPr lang="en-GB" sz="1050">
                <a:solidFill>
                  <a:schemeClr val="dk1"/>
                </a:solidFill>
                <a:latin typeface="Arial"/>
                <a:ea typeface="Arial"/>
                <a:cs typeface="Arial"/>
                <a:sym typeface="Arial"/>
              </a:rPr>
              <a:t>In C+L, we will be encouraging the children to talk in full </a:t>
            </a:r>
            <a:endParaRPr/>
          </a:p>
          <a:p>
            <a:pPr indent="0" lvl="0" marL="0" marR="0" rtl="0" algn="l">
              <a:spcBef>
                <a:spcPts val="0"/>
              </a:spcBef>
              <a:spcAft>
                <a:spcPts val="0"/>
              </a:spcAft>
              <a:buNone/>
            </a:pPr>
            <a:r>
              <a:rPr lang="en-GB" sz="1050">
                <a:solidFill>
                  <a:schemeClr val="dk1"/>
                </a:solidFill>
                <a:latin typeface="Arial"/>
                <a:ea typeface="Arial"/>
                <a:cs typeface="Arial"/>
                <a:sym typeface="Arial"/>
              </a:rPr>
              <a:t>sentences by scaffolding and modelling.</a:t>
            </a:r>
            <a:endParaRPr/>
          </a:p>
          <a:p>
            <a:pPr indent="0" lvl="0" marL="0" marR="0" rtl="0" algn="l">
              <a:spcBef>
                <a:spcPts val="0"/>
              </a:spcBef>
              <a:spcAft>
                <a:spcPts val="0"/>
              </a:spcAft>
              <a:buNone/>
            </a:pPr>
            <a:r>
              <a:rPr lang="en-GB" sz="1050">
                <a:solidFill>
                  <a:schemeClr val="dk1"/>
                </a:solidFill>
                <a:latin typeface="Arial"/>
                <a:ea typeface="Arial"/>
                <a:cs typeface="Arial"/>
                <a:sym typeface="Arial"/>
              </a:rPr>
              <a:t>We will be introducing new ambitious vocabulary linked to topic of superheroes and people who help us. </a:t>
            </a:r>
            <a:endParaRPr/>
          </a:p>
          <a:p>
            <a:pPr indent="0" lvl="0" marL="0" marR="0" rtl="0" algn="l">
              <a:spcBef>
                <a:spcPts val="0"/>
              </a:spcBef>
              <a:spcAft>
                <a:spcPts val="0"/>
              </a:spcAft>
              <a:buNone/>
            </a:pPr>
            <a:r>
              <a:t/>
            </a:r>
            <a:endParaRPr sz="1050" u="sng">
              <a:solidFill>
                <a:schemeClr val="dk1"/>
              </a:solidFill>
              <a:latin typeface="Arial"/>
              <a:ea typeface="Arial"/>
              <a:cs typeface="Arial"/>
              <a:sym typeface="Arial"/>
            </a:endParaRPr>
          </a:p>
          <a:p>
            <a:pPr indent="0" lvl="0" marL="0" marR="0" rtl="0" algn="l">
              <a:spcBef>
                <a:spcPts val="0"/>
              </a:spcBef>
              <a:spcAft>
                <a:spcPts val="0"/>
              </a:spcAft>
              <a:buNone/>
            </a:pPr>
            <a:r>
              <a:rPr lang="en-GB" sz="1050" u="sng">
                <a:solidFill>
                  <a:schemeClr val="dk1"/>
                </a:solidFill>
                <a:latin typeface="Arial"/>
                <a:ea typeface="Arial"/>
                <a:cs typeface="Arial"/>
                <a:sym typeface="Arial"/>
              </a:rPr>
              <a:t>What you can do to help at home:</a:t>
            </a:r>
            <a:endParaRPr/>
          </a:p>
          <a:p>
            <a:pPr indent="0" lvl="0" marL="0" marR="0" rtl="0" algn="l">
              <a:spcBef>
                <a:spcPts val="0"/>
              </a:spcBef>
              <a:spcAft>
                <a:spcPts val="0"/>
              </a:spcAft>
              <a:buNone/>
            </a:pPr>
            <a:r>
              <a:rPr lang="en-GB" sz="1050">
                <a:solidFill>
                  <a:schemeClr val="dk1"/>
                </a:solidFill>
                <a:latin typeface="Arial"/>
                <a:ea typeface="Arial"/>
                <a:cs typeface="Arial"/>
                <a:sym typeface="Arial"/>
              </a:rPr>
              <a:t>- Encourage your child to talk about things they like.</a:t>
            </a:r>
            <a:endParaRPr/>
          </a:p>
          <a:p>
            <a:pPr indent="0" lvl="0" marL="0" marR="0" rtl="0" algn="l">
              <a:spcBef>
                <a:spcPts val="0"/>
              </a:spcBef>
              <a:spcAft>
                <a:spcPts val="0"/>
              </a:spcAft>
              <a:buNone/>
            </a:pPr>
            <a:r>
              <a:rPr lang="en-GB" sz="1050">
                <a:solidFill>
                  <a:schemeClr val="dk1"/>
                </a:solidFill>
                <a:latin typeface="Arial"/>
                <a:ea typeface="Arial"/>
                <a:cs typeface="Arial"/>
                <a:sym typeface="Arial"/>
              </a:rPr>
              <a:t>- Support your child to reply in sentences </a:t>
            </a:r>
            <a:endParaRPr/>
          </a:p>
          <a:p>
            <a:pPr indent="0" lvl="0" marL="0" marR="0" rtl="0" algn="l">
              <a:spcBef>
                <a:spcPts val="0"/>
              </a:spcBef>
              <a:spcAft>
                <a:spcPts val="0"/>
              </a:spcAft>
              <a:buNone/>
            </a:pPr>
            <a:r>
              <a:rPr lang="en-GB" sz="1050" u="sng">
                <a:solidFill>
                  <a:schemeClr val="dk1"/>
                </a:solidFill>
                <a:latin typeface="Arial"/>
                <a:ea typeface="Arial"/>
                <a:cs typeface="Arial"/>
                <a:sym typeface="Arial"/>
              </a:rPr>
              <a:t> </a:t>
            </a:r>
            <a:endParaRPr/>
          </a:p>
          <a:p>
            <a:pPr indent="-120650" lvl="0" marL="171450" marR="0" rtl="0" algn="l">
              <a:spcBef>
                <a:spcPts val="0"/>
              </a:spcBef>
              <a:spcAft>
                <a:spcPts val="0"/>
              </a:spcAft>
              <a:buClr>
                <a:schemeClr val="dk1"/>
              </a:buClr>
              <a:buSzPts val="800"/>
              <a:buFont typeface="Calibri"/>
              <a:buNone/>
            </a:pPr>
            <a:r>
              <a:t/>
            </a:r>
            <a:endParaRPr sz="800">
              <a:solidFill>
                <a:schemeClr val="dk1"/>
              </a:solidFill>
              <a:latin typeface="Arial"/>
              <a:ea typeface="Arial"/>
              <a:cs typeface="Arial"/>
              <a:sym typeface="Arial"/>
            </a:endParaRPr>
          </a:p>
        </p:txBody>
      </p:sp>
      <p:sp>
        <p:nvSpPr>
          <p:cNvPr id="91" name="Google Shape;91;p1"/>
          <p:cNvSpPr txBox="1"/>
          <p:nvPr/>
        </p:nvSpPr>
        <p:spPr>
          <a:xfrm>
            <a:off x="7479925" y="2259425"/>
            <a:ext cx="4216800" cy="2150100"/>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b="1" lang="en-GB" sz="1050">
                <a:solidFill>
                  <a:schemeClr val="dk1"/>
                </a:solidFill>
                <a:latin typeface="Arial"/>
                <a:ea typeface="Arial"/>
                <a:cs typeface="Arial"/>
                <a:sym typeface="Arial"/>
              </a:rPr>
              <a:t>:</a:t>
            </a:r>
            <a:endParaRPr/>
          </a:p>
          <a:p>
            <a:pPr indent="0" lvl="0" marL="0" marR="0" rtl="0" algn="ctr">
              <a:spcBef>
                <a:spcPts val="0"/>
              </a:spcBef>
              <a:spcAft>
                <a:spcPts val="0"/>
              </a:spcAft>
              <a:buNone/>
            </a:pPr>
            <a:r>
              <a:rPr b="1" lang="en-GB" sz="1050">
                <a:solidFill>
                  <a:schemeClr val="dk1"/>
                </a:solidFill>
                <a:latin typeface="Arial"/>
                <a:ea typeface="Arial"/>
                <a:cs typeface="Arial"/>
                <a:sym typeface="Arial"/>
              </a:rPr>
              <a:t>Literacy</a:t>
            </a:r>
            <a:endParaRPr/>
          </a:p>
          <a:p>
            <a:pPr indent="0" lvl="0" marL="0" marR="0" rtl="0" algn="l">
              <a:spcBef>
                <a:spcPts val="0"/>
              </a:spcBef>
              <a:spcAft>
                <a:spcPts val="0"/>
              </a:spcAft>
              <a:buNone/>
            </a:pPr>
            <a:r>
              <a:rPr lang="en-GB" sz="1050">
                <a:solidFill>
                  <a:schemeClr val="dk1"/>
                </a:solidFill>
                <a:latin typeface="Arial"/>
                <a:ea typeface="Arial"/>
                <a:cs typeface="Arial"/>
                <a:sym typeface="Arial"/>
              </a:rPr>
              <a:t>In Literacy, we will be diving into the exciting world of superheroes through stories like Juniper Jupiter and Supertato. Using Juniper Jupiter, the children will practice planning and saying sentences accurately, and representing parts of the story with drawings or words. Later, we will enjoy Supertato and use it to inspire the creation of our own posters to help ‘find the Evil Pea’</a:t>
            </a:r>
            <a:endParaRPr/>
          </a:p>
          <a:p>
            <a:pPr indent="0" lvl="0" marL="0" marR="0" rtl="0" algn="l">
              <a:spcBef>
                <a:spcPts val="0"/>
              </a:spcBef>
              <a:spcAft>
                <a:spcPts val="0"/>
              </a:spcAft>
              <a:buNone/>
            </a:pPr>
            <a:r>
              <a:t/>
            </a:r>
            <a:endParaRPr sz="1050">
              <a:solidFill>
                <a:schemeClr val="dk1"/>
              </a:solidFill>
              <a:latin typeface="Arial"/>
              <a:ea typeface="Arial"/>
              <a:cs typeface="Arial"/>
              <a:sym typeface="Arial"/>
            </a:endParaRPr>
          </a:p>
          <a:p>
            <a:pPr indent="0" lvl="0" marL="0" marR="0" rtl="0" algn="l">
              <a:spcBef>
                <a:spcPts val="0"/>
              </a:spcBef>
              <a:spcAft>
                <a:spcPts val="0"/>
              </a:spcAft>
              <a:buNone/>
            </a:pPr>
            <a:r>
              <a:rPr lang="en-GB" sz="1050" u="sng">
                <a:solidFill>
                  <a:schemeClr val="dk1"/>
                </a:solidFill>
                <a:latin typeface="Arial"/>
                <a:ea typeface="Arial"/>
                <a:cs typeface="Arial"/>
                <a:sym typeface="Arial"/>
              </a:rPr>
              <a:t>What you can do to help at home: </a:t>
            </a:r>
            <a:endParaRPr/>
          </a:p>
          <a:p>
            <a:pPr indent="0" lvl="0" marL="0" marR="0" rtl="0" algn="l">
              <a:spcBef>
                <a:spcPts val="0"/>
              </a:spcBef>
              <a:spcAft>
                <a:spcPts val="0"/>
              </a:spcAft>
              <a:buNone/>
            </a:pPr>
            <a:r>
              <a:rPr lang="en-GB" sz="1050">
                <a:solidFill>
                  <a:schemeClr val="dk1"/>
                </a:solidFill>
                <a:latin typeface="Arial"/>
                <a:ea typeface="Arial"/>
                <a:cs typeface="Arial"/>
                <a:sym typeface="Arial"/>
              </a:rPr>
              <a:t>While you’re out and about, look for posters. Ask your child what they think the poster is looking for and discuss the key information included</a:t>
            </a:r>
            <a:endParaRPr sz="1050" u="sng">
              <a:solidFill>
                <a:schemeClr val="dk1"/>
              </a:solidFill>
              <a:latin typeface="Arial"/>
              <a:ea typeface="Arial"/>
              <a:cs typeface="Arial"/>
              <a:sym typeface="Arial"/>
            </a:endParaRPr>
          </a:p>
          <a:p>
            <a:pPr indent="0" lvl="0" marL="0" marR="0" rtl="0" algn="ctr">
              <a:spcBef>
                <a:spcPts val="0"/>
              </a:spcBef>
              <a:spcAft>
                <a:spcPts val="0"/>
              </a:spcAft>
              <a:buNone/>
            </a:pPr>
            <a:r>
              <a:rPr b="1" lang="en-GB" sz="1050">
                <a:solidFill>
                  <a:schemeClr val="dk1"/>
                </a:solidFill>
                <a:latin typeface="Arial"/>
                <a:ea typeface="Arial"/>
                <a:cs typeface="Arial"/>
                <a:sym typeface="Arial"/>
              </a:rPr>
              <a:t> </a:t>
            </a:r>
            <a:endParaRPr sz="1050">
              <a:solidFill>
                <a:schemeClr val="dk1"/>
              </a:solidFill>
              <a:latin typeface="Calibri"/>
              <a:ea typeface="Calibri"/>
              <a:cs typeface="Calibri"/>
              <a:sym typeface="Calibri"/>
            </a:endParaRPr>
          </a:p>
        </p:txBody>
      </p:sp>
      <p:sp>
        <p:nvSpPr>
          <p:cNvPr id="92" name="Google Shape;92;p1"/>
          <p:cNvSpPr txBox="1"/>
          <p:nvPr/>
        </p:nvSpPr>
        <p:spPr>
          <a:xfrm>
            <a:off x="8098756" y="4504459"/>
            <a:ext cx="3597945" cy="1887679"/>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lang="en-GB" sz="2400">
                <a:solidFill>
                  <a:schemeClr val="dk1"/>
                </a:solidFill>
                <a:latin typeface="Times New Roman"/>
                <a:ea typeface="Times New Roman"/>
                <a:cs typeface="Times New Roman"/>
                <a:sym typeface="Times New Roman"/>
              </a:rPr>
              <a:t> </a:t>
            </a:r>
            <a:r>
              <a:rPr b="1" lang="en-GB" sz="1050">
                <a:solidFill>
                  <a:schemeClr val="dk1"/>
                </a:solidFill>
                <a:latin typeface="Arial"/>
                <a:ea typeface="Arial"/>
                <a:cs typeface="Arial"/>
                <a:sym typeface="Arial"/>
              </a:rPr>
              <a:t>Expressive Arts and Design </a:t>
            </a:r>
            <a:endParaRPr/>
          </a:p>
          <a:p>
            <a:pPr indent="0" lvl="0" marL="0" marR="0" rtl="0" algn="l">
              <a:spcBef>
                <a:spcPts val="0"/>
              </a:spcBef>
              <a:spcAft>
                <a:spcPts val="0"/>
              </a:spcAft>
              <a:buNone/>
            </a:pPr>
            <a:r>
              <a:rPr lang="en-GB" sz="1050">
                <a:solidFill>
                  <a:schemeClr val="dk1"/>
                </a:solidFill>
                <a:latin typeface="Arial"/>
                <a:ea typeface="Arial"/>
                <a:cs typeface="Arial"/>
                <a:sym typeface="Arial"/>
              </a:rPr>
              <a:t>In EAD, the children will explore music and </a:t>
            </a:r>
            <a:endParaRPr/>
          </a:p>
          <a:p>
            <a:pPr indent="0" lvl="0" marL="0" marR="0" rtl="0" algn="l">
              <a:spcBef>
                <a:spcPts val="0"/>
              </a:spcBef>
              <a:spcAft>
                <a:spcPts val="0"/>
              </a:spcAft>
              <a:buNone/>
            </a:pPr>
            <a:r>
              <a:rPr lang="en-GB" sz="1050">
                <a:solidFill>
                  <a:schemeClr val="dk1"/>
                </a:solidFill>
                <a:latin typeface="Arial"/>
                <a:ea typeface="Arial"/>
                <a:cs typeface="Arial"/>
                <a:sym typeface="Arial"/>
              </a:rPr>
              <a:t>storytelling through percussion instruments. They </a:t>
            </a:r>
            <a:endParaRPr/>
          </a:p>
          <a:p>
            <a:pPr indent="0" lvl="0" marL="0" marR="0" rtl="0" algn="l">
              <a:spcBef>
                <a:spcPts val="0"/>
              </a:spcBef>
              <a:spcAft>
                <a:spcPts val="0"/>
              </a:spcAft>
              <a:buNone/>
            </a:pPr>
            <a:r>
              <a:rPr lang="en-GB" sz="1050">
                <a:solidFill>
                  <a:schemeClr val="dk1"/>
                </a:solidFill>
                <a:latin typeface="Arial"/>
                <a:ea typeface="Arial"/>
                <a:cs typeface="Arial"/>
                <a:sym typeface="Arial"/>
              </a:rPr>
              <a:t>will experiment with creating sounds to represent different animals' movements and noises, and work together to develop a sound story. </a:t>
            </a:r>
            <a:endParaRPr/>
          </a:p>
          <a:p>
            <a:pPr indent="0" lvl="0" marL="0" marR="0" rtl="0" algn="l">
              <a:spcBef>
                <a:spcPts val="0"/>
              </a:spcBef>
              <a:spcAft>
                <a:spcPts val="0"/>
              </a:spcAft>
              <a:buNone/>
            </a:pPr>
            <a:r>
              <a:rPr lang="en-GB" sz="1050">
                <a:solidFill>
                  <a:schemeClr val="dk1"/>
                </a:solidFill>
                <a:latin typeface="Arial"/>
                <a:ea typeface="Arial"/>
                <a:cs typeface="Arial"/>
                <a:sym typeface="Arial"/>
              </a:rPr>
              <a:t>The children will have the opportunity to taste a variety of fruits, share their thoughts about what they like and don’t like. At the end of this topic the children will create their own delicious fruit kebabs!</a:t>
            </a:r>
            <a:endParaRPr sz="1050">
              <a:solidFill>
                <a:schemeClr val="dk1"/>
              </a:solidFill>
              <a:latin typeface="Calibri"/>
              <a:ea typeface="Calibri"/>
              <a:cs typeface="Calibri"/>
              <a:sym typeface="Calibri"/>
            </a:endParaRPr>
          </a:p>
        </p:txBody>
      </p:sp>
      <p:sp>
        <p:nvSpPr>
          <p:cNvPr id="93" name="Google Shape;93;p1"/>
          <p:cNvSpPr txBox="1"/>
          <p:nvPr/>
        </p:nvSpPr>
        <p:spPr>
          <a:xfrm>
            <a:off x="4093250" y="4559726"/>
            <a:ext cx="3880200" cy="1887600"/>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lang="en-GB" sz="2400">
                <a:solidFill>
                  <a:schemeClr val="dk1"/>
                </a:solidFill>
                <a:latin typeface="Times New Roman"/>
                <a:ea typeface="Times New Roman"/>
                <a:cs typeface="Times New Roman"/>
                <a:sym typeface="Times New Roman"/>
              </a:rPr>
              <a:t> </a:t>
            </a:r>
            <a:r>
              <a:rPr b="1" lang="en-GB" sz="1050">
                <a:solidFill>
                  <a:schemeClr val="dk1"/>
                </a:solidFill>
                <a:latin typeface="Arial"/>
                <a:ea typeface="Arial"/>
                <a:cs typeface="Arial"/>
                <a:sym typeface="Arial"/>
              </a:rPr>
              <a:t>Understanding the World </a:t>
            </a:r>
            <a:endParaRPr/>
          </a:p>
          <a:p>
            <a:pPr indent="0" lvl="0" marL="0" marR="0" rtl="0" algn="l">
              <a:spcBef>
                <a:spcPts val="0"/>
              </a:spcBef>
              <a:spcAft>
                <a:spcPts val="0"/>
              </a:spcAft>
              <a:buNone/>
            </a:pPr>
            <a:r>
              <a:rPr lang="en-GB" sz="1050">
                <a:solidFill>
                  <a:schemeClr val="dk1"/>
                </a:solidFill>
                <a:latin typeface="Arial"/>
                <a:ea typeface="Arial"/>
                <a:cs typeface="Arial"/>
                <a:sym typeface="Arial"/>
              </a:rPr>
              <a:t>In UW we are going to be looking at the topic of special places.The children will think about places that are special to them and learn about important places in our community. We will also discuss why churches are special to many Christian people and why mosques are special to many Muslim people.</a:t>
            </a:r>
            <a:endParaRPr sz="1050">
              <a:solidFill>
                <a:schemeClr val="dk1"/>
              </a:solidFill>
              <a:latin typeface="Arial"/>
              <a:ea typeface="Arial"/>
              <a:cs typeface="Arial"/>
              <a:sym typeface="Arial"/>
            </a:endParaRPr>
          </a:p>
          <a:p>
            <a:pPr indent="0" lvl="0" marL="0" marR="0" rtl="0" algn="l">
              <a:spcBef>
                <a:spcPts val="0"/>
              </a:spcBef>
              <a:spcAft>
                <a:spcPts val="0"/>
              </a:spcAft>
              <a:buNone/>
            </a:pPr>
            <a:r>
              <a:rPr lang="en-GB" sz="1050">
                <a:solidFill>
                  <a:schemeClr val="dk1"/>
                </a:solidFill>
                <a:latin typeface="Arial"/>
                <a:ea typeface="Arial"/>
                <a:cs typeface="Arial"/>
                <a:sym typeface="Arial"/>
              </a:rPr>
              <a:t>We will be learning about how things work, especially forces. Children will also learn about animals, how they are the same and different, and the different ways they can be sorted.</a:t>
            </a:r>
            <a:endParaRPr/>
          </a:p>
        </p:txBody>
      </p:sp>
      <p:pic>
        <p:nvPicPr>
          <p:cNvPr id="94" name="Google Shape;94;p1"/>
          <p:cNvPicPr preferRelativeResize="0"/>
          <p:nvPr/>
        </p:nvPicPr>
        <p:blipFill rotWithShape="1">
          <a:blip r:embed="rId4">
            <a:alphaModFix/>
          </a:blip>
          <a:srcRect b="0" l="0" r="0" t="0"/>
          <a:stretch/>
        </p:blipFill>
        <p:spPr>
          <a:xfrm>
            <a:off x="3367366" y="4567670"/>
            <a:ext cx="579104" cy="507334"/>
          </a:xfrm>
          <a:prstGeom prst="rect">
            <a:avLst/>
          </a:prstGeom>
          <a:noFill/>
          <a:ln>
            <a:noFill/>
          </a:ln>
        </p:spPr>
      </p:pic>
      <p:pic>
        <p:nvPicPr>
          <p:cNvPr id="95" name="Google Shape;95;p1"/>
          <p:cNvPicPr preferRelativeResize="0"/>
          <p:nvPr/>
        </p:nvPicPr>
        <p:blipFill rotWithShape="1">
          <a:blip r:embed="rId5">
            <a:alphaModFix/>
          </a:blip>
          <a:srcRect b="0" l="0" r="0" t="0"/>
          <a:stretch/>
        </p:blipFill>
        <p:spPr>
          <a:xfrm>
            <a:off x="7509574" y="4496401"/>
            <a:ext cx="341533" cy="352400"/>
          </a:xfrm>
          <a:prstGeom prst="rect">
            <a:avLst/>
          </a:prstGeom>
          <a:noFill/>
          <a:ln>
            <a:noFill/>
          </a:ln>
        </p:spPr>
      </p:pic>
      <p:pic>
        <p:nvPicPr>
          <p:cNvPr id="96" name="Google Shape;96;p1"/>
          <p:cNvPicPr preferRelativeResize="0"/>
          <p:nvPr/>
        </p:nvPicPr>
        <p:blipFill rotWithShape="1">
          <a:blip r:embed="rId6">
            <a:alphaModFix/>
          </a:blip>
          <a:srcRect b="0" l="0" r="0" t="0"/>
          <a:stretch/>
        </p:blipFill>
        <p:spPr>
          <a:xfrm>
            <a:off x="4176427" y="4518784"/>
            <a:ext cx="291942" cy="272065"/>
          </a:xfrm>
          <a:prstGeom prst="rect">
            <a:avLst/>
          </a:prstGeom>
          <a:noFill/>
          <a:ln>
            <a:noFill/>
          </a:ln>
        </p:spPr>
      </p:pic>
      <p:pic>
        <p:nvPicPr>
          <p:cNvPr id="97" name="Google Shape;97;p1"/>
          <p:cNvPicPr preferRelativeResize="0"/>
          <p:nvPr/>
        </p:nvPicPr>
        <p:blipFill rotWithShape="1">
          <a:blip r:embed="rId7">
            <a:alphaModFix/>
          </a:blip>
          <a:srcRect b="0" l="0" r="0" t="0"/>
          <a:stretch/>
        </p:blipFill>
        <p:spPr>
          <a:xfrm>
            <a:off x="4016953" y="2437514"/>
            <a:ext cx="641172" cy="600833"/>
          </a:xfrm>
          <a:prstGeom prst="rect">
            <a:avLst/>
          </a:prstGeom>
          <a:noFill/>
          <a:ln>
            <a:noFill/>
          </a:ln>
        </p:spPr>
      </p:pic>
      <p:pic>
        <p:nvPicPr>
          <p:cNvPr id="98" name="Google Shape;98;p1"/>
          <p:cNvPicPr preferRelativeResize="0"/>
          <p:nvPr/>
        </p:nvPicPr>
        <p:blipFill rotWithShape="1">
          <a:blip r:embed="rId8">
            <a:alphaModFix/>
          </a:blip>
          <a:srcRect b="0" l="0" r="0" t="0"/>
          <a:stretch/>
        </p:blipFill>
        <p:spPr>
          <a:xfrm>
            <a:off x="11166643" y="3429000"/>
            <a:ext cx="430997" cy="396240"/>
          </a:xfrm>
          <a:prstGeom prst="rect">
            <a:avLst/>
          </a:prstGeom>
          <a:noFill/>
          <a:ln>
            <a:noFill/>
          </a:ln>
        </p:spPr>
      </p:pic>
      <p:pic>
        <p:nvPicPr>
          <p:cNvPr id="99" name="Google Shape;99;p1"/>
          <p:cNvPicPr preferRelativeResize="0"/>
          <p:nvPr/>
        </p:nvPicPr>
        <p:blipFill rotWithShape="1">
          <a:blip r:embed="rId9">
            <a:alphaModFix/>
          </a:blip>
          <a:srcRect b="0" l="0" r="0" t="0"/>
          <a:stretch/>
        </p:blipFill>
        <p:spPr>
          <a:xfrm>
            <a:off x="3956333" y="353808"/>
            <a:ext cx="654498" cy="688205"/>
          </a:xfrm>
          <a:prstGeom prst="rect">
            <a:avLst/>
          </a:prstGeom>
          <a:noFill/>
          <a:ln>
            <a:noFill/>
          </a:ln>
        </p:spPr>
      </p:pic>
      <p:pic>
        <p:nvPicPr>
          <p:cNvPr id="100" name="Google Shape;100;p1"/>
          <p:cNvPicPr preferRelativeResize="0"/>
          <p:nvPr/>
        </p:nvPicPr>
        <p:blipFill rotWithShape="1">
          <a:blip r:embed="rId10">
            <a:alphaModFix/>
          </a:blip>
          <a:srcRect b="0" l="0" r="0" t="0"/>
          <a:stretch/>
        </p:blipFill>
        <p:spPr>
          <a:xfrm>
            <a:off x="10965179" y="365977"/>
            <a:ext cx="632461" cy="629746"/>
          </a:xfrm>
          <a:prstGeom prst="rect">
            <a:avLst/>
          </a:prstGeom>
          <a:noFill/>
          <a:ln>
            <a:noFill/>
          </a:ln>
        </p:spPr>
      </p:pic>
      <p:pic>
        <p:nvPicPr>
          <p:cNvPr id="101" name="Google Shape;101;p1"/>
          <p:cNvPicPr preferRelativeResize="0"/>
          <p:nvPr/>
        </p:nvPicPr>
        <p:blipFill rotWithShape="1">
          <a:blip r:embed="rId11">
            <a:alphaModFix/>
          </a:blip>
          <a:srcRect b="0" l="0" r="0" t="0"/>
          <a:stretch/>
        </p:blipFill>
        <p:spPr>
          <a:xfrm>
            <a:off x="10965179" y="4567670"/>
            <a:ext cx="692583" cy="637981"/>
          </a:xfrm>
          <a:prstGeom prst="rect">
            <a:avLst/>
          </a:prstGeom>
          <a:noFill/>
          <a:ln>
            <a:noFill/>
          </a:ln>
        </p:spPr>
      </p:pic>
      <p:pic>
        <p:nvPicPr>
          <p:cNvPr id="102" name="Google Shape;102;p1"/>
          <p:cNvPicPr preferRelativeResize="0"/>
          <p:nvPr/>
        </p:nvPicPr>
        <p:blipFill rotWithShape="1">
          <a:blip r:embed="rId12">
            <a:alphaModFix/>
          </a:blip>
          <a:srcRect b="0" l="10834" r="3323" t="0"/>
          <a:stretch/>
        </p:blipFill>
        <p:spPr>
          <a:xfrm>
            <a:off x="5846652" y="1244311"/>
            <a:ext cx="494450" cy="77692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2024-08-28T13:26:43Z</dcterms:created>
  <dc:creator>E Creighton</dc:creator>
</cp:coreProperties>
</file>