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UM3e/oG01mNsje0Gw4j0c/5iL4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png"/><Relationship Id="rId10" Type="http://schemas.openxmlformats.org/officeDocument/2006/relationships/image" Target="../media/image11.png"/><Relationship Id="rId13" Type="http://schemas.openxmlformats.org/officeDocument/2006/relationships/image" Target="../media/image6.png"/><Relationship Id="rId12"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9.png"/><Relationship Id="rId9" Type="http://schemas.openxmlformats.org/officeDocument/2006/relationships/image" Target="../media/image8.png"/><Relationship Id="rId5" Type="http://schemas.openxmlformats.org/officeDocument/2006/relationships/image" Target="../media/image7.png"/><Relationship Id="rId6" Type="http://schemas.openxmlformats.org/officeDocument/2006/relationships/image" Target="../media/image5.png"/><Relationship Id="rId7" Type="http://schemas.openxmlformats.org/officeDocument/2006/relationships/image" Target="../media/image10.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69275"/>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85" name="Google Shape;85;p1"/>
          <p:cNvSpPr txBox="1"/>
          <p:nvPr/>
        </p:nvSpPr>
        <p:spPr>
          <a:xfrm>
            <a:off x="5077525" y="400622"/>
            <a:ext cx="2552100" cy="2894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600" u="none" cap="none" strike="noStrike">
                <a:solidFill>
                  <a:schemeClr val="dk1"/>
                </a:solidFill>
                <a:latin typeface="Arial"/>
                <a:ea typeface="Arial"/>
                <a:cs typeface="Arial"/>
                <a:sym typeface="Arial"/>
              </a:rPr>
              <a:t>Spring 1 2026</a:t>
            </a:r>
            <a:endParaRPr b="1" i="0" sz="16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600" u="none" cap="none" strike="noStrike">
                <a:solidFill>
                  <a:schemeClr val="dk1"/>
                </a:solidFill>
                <a:latin typeface="Arial"/>
                <a:ea typeface="Arial"/>
                <a:cs typeface="Arial"/>
                <a:sym typeface="Arial"/>
              </a:rPr>
              <a:t>Year One and Two</a:t>
            </a:r>
            <a:endParaRPr b="0" i="0" sz="1600" u="none" cap="none" strike="noStrike">
              <a:solidFill>
                <a:schemeClr val="dk1"/>
              </a:solidFill>
              <a:latin typeface="Arial"/>
              <a:ea typeface="Arial"/>
              <a:cs typeface="Arial"/>
              <a:sym typeface="Arial"/>
            </a:endParaRPr>
          </a:p>
        </p:txBody>
      </p:sp>
      <p:sp>
        <p:nvSpPr>
          <p:cNvPr id="86" name="Google Shape;86;p1"/>
          <p:cNvSpPr txBox="1"/>
          <p:nvPr/>
        </p:nvSpPr>
        <p:spPr>
          <a:xfrm>
            <a:off x="404034" y="402648"/>
            <a:ext cx="4563943" cy="1618583"/>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en-GB" sz="1050" u="sng" cap="none" strike="noStrike">
                <a:solidFill>
                  <a:schemeClr val="dk1"/>
                </a:solidFill>
                <a:latin typeface="Arial"/>
                <a:ea typeface="Arial"/>
                <a:cs typeface="Arial"/>
                <a:sym typeface="Arial"/>
              </a:rPr>
              <a:t>English</a:t>
            </a:r>
            <a:endParaRPr/>
          </a:p>
          <a:p>
            <a:pPr indent="0" lvl="0" marL="0" marR="0" rtl="0" algn="l">
              <a:spcBef>
                <a:spcPts val="0"/>
              </a:spcBef>
              <a:spcAft>
                <a:spcPts val="0"/>
              </a:spcAft>
              <a:buNone/>
            </a:pPr>
            <a:r>
              <a:rPr b="0" i="0" lang="en-GB" sz="900" u="none" cap="none" strike="noStrike">
                <a:solidFill>
                  <a:schemeClr val="dk1"/>
                </a:solidFill>
                <a:latin typeface="Arial"/>
                <a:ea typeface="Arial"/>
                <a:cs typeface="Arial"/>
                <a:sym typeface="Arial"/>
              </a:rPr>
              <a:t>In our English lessons, </a:t>
            </a:r>
            <a:r>
              <a:rPr b="0" i="0" lang="en-GB" sz="900" u="none" cap="none" strike="noStrike">
                <a:solidFill>
                  <a:srgbClr val="FF0000"/>
                </a:solidFill>
                <a:latin typeface="Arial"/>
                <a:ea typeface="Arial"/>
                <a:cs typeface="Arial"/>
                <a:sym typeface="Arial"/>
              </a:rPr>
              <a:t>Year One </a:t>
            </a:r>
            <a:r>
              <a:rPr b="0" i="0" lang="en-GB" sz="900" u="none" cap="none" strike="noStrike">
                <a:solidFill>
                  <a:schemeClr val="dk1"/>
                </a:solidFill>
                <a:latin typeface="Arial"/>
                <a:ea typeface="Arial"/>
                <a:cs typeface="Arial"/>
                <a:sym typeface="Arial"/>
              </a:rPr>
              <a:t>children will be continuing  to apply their understanding of what makes a sentence by writing descriptions about Traction Man. They will then write connected sentences around the theme of dragons to help them write a report. </a:t>
            </a:r>
            <a:r>
              <a:rPr b="0" i="0" lang="en-GB" sz="900" u="none" cap="none" strike="noStrike">
                <a:solidFill>
                  <a:srgbClr val="FF0000"/>
                </a:solidFill>
                <a:latin typeface="Arial"/>
                <a:ea typeface="Arial"/>
                <a:cs typeface="Arial"/>
                <a:sym typeface="Arial"/>
              </a:rPr>
              <a:t>Year Two </a:t>
            </a:r>
            <a:r>
              <a:rPr b="0" i="0" lang="en-GB" sz="900" u="none" cap="none" strike="noStrike">
                <a:solidFill>
                  <a:schemeClr val="dk1"/>
                </a:solidFill>
                <a:latin typeface="Arial"/>
                <a:ea typeface="Arial"/>
                <a:cs typeface="Arial"/>
                <a:sym typeface="Arial"/>
              </a:rPr>
              <a:t>will continue their work on writing a recount letter from Little Red Riding Hood and then create a wanted poster for the Big Bad Wolf. Children will then begin a narrative unit based on a twisted tale of the Three Little Pigs. </a:t>
            </a:r>
            <a:endParaRPr/>
          </a:p>
          <a:p>
            <a:pPr indent="0" lvl="0" marL="0" marR="0" rtl="0" algn="l">
              <a:spcBef>
                <a:spcPts val="600"/>
              </a:spcBef>
              <a:spcAft>
                <a:spcPts val="0"/>
              </a:spcAft>
              <a:buNone/>
            </a:pPr>
            <a:r>
              <a:rPr b="0" i="0" lang="en-GB" sz="900" u="sng" cap="none" strike="noStrike">
                <a:solidFill>
                  <a:schemeClr val="dk1"/>
                </a:solidFill>
                <a:latin typeface="Arial"/>
                <a:ea typeface="Arial"/>
                <a:cs typeface="Arial"/>
                <a:sym typeface="Arial"/>
              </a:rPr>
              <a:t>What you can do to help at home:</a:t>
            </a:r>
            <a:endParaRPr/>
          </a:p>
          <a:p>
            <a:pPr indent="-171450" lvl="0" marL="171450" marR="0" rtl="0" algn="l">
              <a:spcBef>
                <a:spcPts val="0"/>
              </a:spcBef>
              <a:spcAft>
                <a:spcPts val="0"/>
              </a:spcAft>
              <a:buClr>
                <a:schemeClr val="dk1"/>
              </a:buClr>
              <a:buSzPts val="900"/>
              <a:buFont typeface="Arial"/>
              <a:buChar char="-"/>
            </a:pPr>
            <a:r>
              <a:rPr lang="en-GB" sz="900">
                <a:solidFill>
                  <a:schemeClr val="dk1"/>
                </a:solidFill>
                <a:latin typeface="Arial"/>
                <a:ea typeface="Arial"/>
                <a:cs typeface="Arial"/>
                <a:sym typeface="Arial"/>
              </a:rPr>
              <a:t>Listen to your child reading their school book as often as possible</a:t>
            </a:r>
            <a:endParaRPr/>
          </a:p>
          <a:p>
            <a:pPr indent="-171450" lvl="0" marL="171450" marR="0" rtl="0" algn="l">
              <a:spcBef>
                <a:spcPts val="0"/>
              </a:spcBef>
              <a:spcAft>
                <a:spcPts val="0"/>
              </a:spcAft>
              <a:buClr>
                <a:schemeClr val="dk1"/>
              </a:buClr>
              <a:buSzPts val="900"/>
              <a:buFont typeface="Arial"/>
              <a:buChar char="-"/>
            </a:pPr>
            <a:r>
              <a:rPr lang="en-GB" sz="900">
                <a:solidFill>
                  <a:schemeClr val="dk1"/>
                </a:solidFill>
                <a:latin typeface="Arial"/>
                <a:ea typeface="Arial"/>
                <a:cs typeface="Arial"/>
                <a:sym typeface="Arial"/>
              </a:rPr>
              <a:t>Read to your child a book they may not be able to read independently for pleasure. </a:t>
            </a:r>
            <a:endParaRPr/>
          </a:p>
        </p:txBody>
      </p:sp>
      <p:sp>
        <p:nvSpPr>
          <p:cNvPr id="87" name="Google Shape;87;p1"/>
          <p:cNvSpPr txBox="1"/>
          <p:nvPr/>
        </p:nvSpPr>
        <p:spPr>
          <a:xfrm>
            <a:off x="398438" y="2106048"/>
            <a:ext cx="4569539" cy="256108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en-GB" sz="1050" u="sng">
                <a:solidFill>
                  <a:schemeClr val="dk1"/>
                </a:solidFill>
                <a:latin typeface="Arial"/>
                <a:ea typeface="Arial"/>
                <a:cs typeface="Arial"/>
                <a:sym typeface="Arial"/>
              </a:rPr>
              <a:t>Maths</a:t>
            </a:r>
            <a:endParaRPr sz="1050">
              <a:solidFill>
                <a:schemeClr val="dk1"/>
              </a:solidFill>
              <a:latin typeface="Arial"/>
              <a:ea typeface="Arial"/>
              <a:cs typeface="Arial"/>
              <a:sym typeface="Arial"/>
            </a:endParaRPr>
          </a:p>
          <a:p>
            <a:pPr indent="0" lvl="0" marL="0" marR="0" rtl="0" algn="l">
              <a:spcBef>
                <a:spcPts val="0"/>
              </a:spcBef>
              <a:spcAft>
                <a:spcPts val="0"/>
              </a:spcAft>
              <a:buNone/>
            </a:pPr>
            <a:r>
              <a:t/>
            </a:r>
            <a:endParaRPr sz="900">
              <a:solidFill>
                <a:schemeClr val="dk1"/>
              </a:solidFill>
              <a:latin typeface="Arial"/>
              <a:ea typeface="Arial"/>
              <a:cs typeface="Arial"/>
              <a:sym typeface="Arial"/>
            </a:endParaRPr>
          </a:p>
          <a:p>
            <a:pPr indent="0" lvl="0" marL="0" marR="0" rtl="0" algn="l">
              <a:spcBef>
                <a:spcPts val="0"/>
              </a:spcBef>
              <a:spcAft>
                <a:spcPts val="0"/>
              </a:spcAft>
              <a:buNone/>
            </a:pPr>
            <a:r>
              <a:rPr lang="en-GB" sz="900">
                <a:solidFill>
                  <a:srgbClr val="FF0000"/>
                </a:solidFill>
                <a:latin typeface="Arial"/>
                <a:ea typeface="Arial"/>
                <a:cs typeface="Arial"/>
                <a:sym typeface="Arial"/>
              </a:rPr>
              <a:t>Year One </a:t>
            </a:r>
            <a:r>
              <a:rPr lang="en-GB" sz="900">
                <a:solidFill>
                  <a:schemeClr val="dk1"/>
                </a:solidFill>
                <a:latin typeface="Arial"/>
                <a:ea typeface="Arial"/>
                <a:cs typeface="Arial"/>
                <a:sym typeface="Arial"/>
              </a:rPr>
              <a:t>children we will be learning about place value to 20. We shall be understanding the teen numbers, finding one more and one less, using number lines and comparing numbers to 20. We shall also be adding and subtracting numbers to 20, learning about doubles and missing number problems.</a:t>
            </a:r>
            <a:endParaRPr/>
          </a:p>
          <a:p>
            <a:pPr indent="0" lvl="0" marL="0" marR="0" rtl="0" algn="l">
              <a:spcBef>
                <a:spcPts val="0"/>
              </a:spcBef>
              <a:spcAft>
                <a:spcPts val="0"/>
              </a:spcAft>
              <a:buNone/>
            </a:pPr>
            <a:r>
              <a:rPr lang="en-GB" sz="900">
                <a:solidFill>
                  <a:schemeClr val="dk1"/>
                </a:solidFill>
                <a:latin typeface="Arial"/>
                <a:ea typeface="Arial"/>
                <a:cs typeface="Arial"/>
                <a:sym typeface="Arial"/>
              </a:rPr>
              <a:t> </a:t>
            </a:r>
            <a:r>
              <a:rPr b="1" lang="en-GB" sz="900" u="sng">
                <a:solidFill>
                  <a:schemeClr val="dk1"/>
                </a:solidFill>
                <a:latin typeface="Arial"/>
                <a:ea typeface="Arial"/>
                <a:cs typeface="Arial"/>
                <a:sym typeface="Arial"/>
              </a:rPr>
              <a:t>What you can do to help at home:</a:t>
            </a:r>
            <a:endParaRPr/>
          </a:p>
          <a:p>
            <a:pPr indent="0" lvl="0" marL="0" marR="0" rtl="0" algn="l">
              <a:spcBef>
                <a:spcPts val="0"/>
              </a:spcBef>
              <a:spcAft>
                <a:spcPts val="0"/>
              </a:spcAft>
              <a:buNone/>
            </a:pPr>
            <a:r>
              <a:rPr lang="en-GB" sz="900">
                <a:solidFill>
                  <a:schemeClr val="dk1"/>
                </a:solidFill>
                <a:latin typeface="Arial"/>
                <a:ea typeface="Arial"/>
                <a:cs typeface="Arial"/>
                <a:sym typeface="Arial"/>
              </a:rPr>
              <a:t>Count forwards and backwards up to 20 together. Give numbers that are 1 more or 1 less than a number below 20. Practice doubles to 20 and number bonds to 20 too.</a:t>
            </a:r>
            <a:endParaRPr/>
          </a:p>
          <a:p>
            <a:pPr indent="0" lvl="0" marL="0" marR="0" rtl="0" algn="l">
              <a:spcBef>
                <a:spcPts val="0"/>
              </a:spcBef>
              <a:spcAft>
                <a:spcPts val="0"/>
              </a:spcAft>
              <a:buNone/>
            </a:pPr>
            <a:r>
              <a:t/>
            </a:r>
            <a:endParaRPr sz="900">
              <a:solidFill>
                <a:schemeClr val="dk1"/>
              </a:solidFill>
              <a:latin typeface="Arial"/>
              <a:ea typeface="Arial"/>
              <a:cs typeface="Arial"/>
              <a:sym typeface="Arial"/>
            </a:endParaRPr>
          </a:p>
          <a:p>
            <a:pPr indent="0" lvl="0" marL="0" marR="0" rtl="0" algn="l">
              <a:spcBef>
                <a:spcPts val="0"/>
              </a:spcBef>
              <a:spcAft>
                <a:spcPts val="0"/>
              </a:spcAft>
              <a:buNone/>
            </a:pPr>
            <a:r>
              <a:rPr lang="en-GB" sz="900">
                <a:solidFill>
                  <a:srgbClr val="FF0000"/>
                </a:solidFill>
                <a:latin typeface="Arial"/>
                <a:ea typeface="Arial"/>
                <a:cs typeface="Arial"/>
                <a:sym typeface="Arial"/>
              </a:rPr>
              <a:t>Year Two </a:t>
            </a:r>
            <a:r>
              <a:rPr lang="en-GB" sz="900">
                <a:solidFill>
                  <a:schemeClr val="dk1"/>
                </a:solidFill>
                <a:latin typeface="Arial"/>
                <a:ea typeface="Arial"/>
                <a:cs typeface="Arial"/>
                <a:sym typeface="Arial"/>
              </a:rPr>
              <a:t>children we will be finishing learning about different 2d and 3d shapes. They will then move on to problems involving money and recognising coins to help them work out totals and change needed. Children will then begin to learn multiplication and division. </a:t>
            </a:r>
            <a:endParaRPr/>
          </a:p>
          <a:p>
            <a:pPr indent="0" lvl="0" marL="0" marR="0" rtl="0" algn="l">
              <a:spcBef>
                <a:spcPts val="600"/>
              </a:spcBef>
              <a:spcAft>
                <a:spcPts val="0"/>
              </a:spcAft>
              <a:buNone/>
            </a:pPr>
            <a:r>
              <a:rPr lang="en-GB" sz="900" u="sng">
                <a:solidFill>
                  <a:schemeClr val="dk1"/>
                </a:solidFill>
                <a:latin typeface="Arial"/>
                <a:ea typeface="Arial"/>
                <a:cs typeface="Arial"/>
                <a:sym typeface="Arial"/>
              </a:rPr>
              <a:t>What you can do to help at home: </a:t>
            </a:r>
            <a:endParaRPr/>
          </a:p>
          <a:p>
            <a:pPr indent="0" lvl="0" marL="0" marR="0" rtl="0" algn="l">
              <a:spcBef>
                <a:spcPts val="600"/>
              </a:spcBef>
              <a:spcAft>
                <a:spcPts val="0"/>
              </a:spcAft>
              <a:buNone/>
            </a:pPr>
            <a:r>
              <a:rPr lang="en-GB" sz="900">
                <a:solidFill>
                  <a:schemeClr val="dk1"/>
                </a:solidFill>
                <a:latin typeface="Arial"/>
                <a:ea typeface="Arial"/>
                <a:cs typeface="Arial"/>
                <a:sym typeface="Arial"/>
              </a:rPr>
              <a:t>- Please login to numbots and times tables rock stars. </a:t>
            </a:r>
            <a:endParaRPr/>
          </a:p>
        </p:txBody>
      </p:sp>
      <p:sp>
        <p:nvSpPr>
          <p:cNvPr id="88" name="Google Shape;88;p1"/>
          <p:cNvSpPr txBox="1"/>
          <p:nvPr/>
        </p:nvSpPr>
        <p:spPr>
          <a:xfrm>
            <a:off x="404034" y="4751952"/>
            <a:ext cx="2800351" cy="176538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en-GB" sz="1050" u="sng">
                <a:solidFill>
                  <a:schemeClr val="dk1"/>
                </a:solidFill>
                <a:latin typeface="Arial"/>
                <a:ea typeface="Arial"/>
                <a:cs typeface="Arial"/>
                <a:sym typeface="Arial"/>
              </a:rPr>
              <a:t>Art</a:t>
            </a:r>
            <a:endParaRPr/>
          </a:p>
          <a:p>
            <a:pPr indent="0" lvl="0" marL="0" marR="0" rtl="0" algn="ctr">
              <a:lnSpc>
                <a:spcPct val="150000"/>
              </a:lnSpc>
              <a:spcBef>
                <a:spcPts val="0"/>
              </a:spcBef>
              <a:spcAft>
                <a:spcPts val="0"/>
              </a:spcAft>
              <a:buNone/>
            </a:pPr>
            <a:r>
              <a:t/>
            </a:r>
            <a:endParaRPr b="1" sz="1050" u="sng">
              <a:solidFill>
                <a:schemeClr val="dk1"/>
              </a:solidFill>
              <a:latin typeface="Arial"/>
              <a:ea typeface="Arial"/>
              <a:cs typeface="Arial"/>
              <a:sym typeface="Arial"/>
            </a:endParaRPr>
          </a:p>
          <a:p>
            <a:pPr indent="0" lvl="0" marL="0" marR="0" rtl="0" algn="ctr">
              <a:spcBef>
                <a:spcPts val="0"/>
              </a:spcBef>
              <a:spcAft>
                <a:spcPts val="0"/>
              </a:spcAft>
              <a:buNone/>
            </a:pPr>
            <a:r>
              <a:rPr lang="en-GB" sz="900">
                <a:solidFill>
                  <a:schemeClr val="dk1"/>
                </a:solidFill>
                <a:latin typeface="Arial"/>
                <a:ea typeface="Arial"/>
                <a:cs typeface="Arial"/>
                <a:sym typeface="Arial"/>
              </a:rPr>
              <a:t>In this drawing unit, children will learn about using a pencil to create lines, shapes, and values. They will develop some drawing skills that will start their primary school journey to becoming proficient as drawers. They will learn about the work of various artists and consider the different purposes that drawing can have. </a:t>
            </a:r>
            <a:endParaRPr/>
          </a:p>
        </p:txBody>
      </p:sp>
      <p:sp>
        <p:nvSpPr>
          <p:cNvPr id="89" name="Google Shape;89;p1"/>
          <p:cNvSpPr txBox="1"/>
          <p:nvPr/>
        </p:nvSpPr>
        <p:spPr>
          <a:xfrm>
            <a:off x="7753350" y="402650"/>
            <a:ext cx="3943200" cy="21285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900" u="sng">
                <a:solidFill>
                  <a:schemeClr val="dk1"/>
                </a:solidFill>
                <a:latin typeface="Arial"/>
                <a:ea typeface="Arial"/>
                <a:cs typeface="Arial"/>
                <a:sym typeface="Arial"/>
              </a:rPr>
              <a:t>History</a:t>
            </a:r>
            <a:endParaRPr/>
          </a:p>
          <a:p>
            <a:pPr indent="0" lvl="0" marL="0" marR="0" rtl="0" algn="l">
              <a:spcBef>
                <a:spcPts val="0"/>
              </a:spcBef>
              <a:spcAft>
                <a:spcPts val="0"/>
              </a:spcAft>
              <a:buNone/>
            </a:pPr>
            <a:r>
              <a:t/>
            </a:r>
            <a:endParaRPr sz="800">
              <a:solidFill>
                <a:schemeClr val="dk1"/>
              </a:solidFill>
              <a:latin typeface="Arial"/>
              <a:ea typeface="Arial"/>
              <a:cs typeface="Arial"/>
              <a:sym typeface="Arial"/>
            </a:endParaRPr>
          </a:p>
          <a:p>
            <a:pPr indent="0" lvl="0" marL="0" marR="0" rtl="0" algn="l">
              <a:spcBef>
                <a:spcPts val="0"/>
              </a:spcBef>
              <a:spcAft>
                <a:spcPts val="0"/>
              </a:spcAft>
              <a:buNone/>
            </a:pPr>
            <a:r>
              <a:rPr b="0" i="0" lang="en-GB" sz="900" u="none" strike="noStrike">
                <a:solidFill>
                  <a:schemeClr val="dk1"/>
                </a:solidFill>
                <a:latin typeface="Arial"/>
                <a:ea typeface="Arial"/>
                <a:cs typeface="Arial"/>
                <a:sym typeface="Arial"/>
              </a:rPr>
              <a:t>In this unit, the c</a:t>
            </a:r>
            <a:r>
              <a:rPr lang="en-GB" sz="900">
                <a:solidFill>
                  <a:schemeClr val="dk1"/>
                </a:solidFill>
                <a:latin typeface="Arial"/>
                <a:ea typeface="Arial"/>
                <a:cs typeface="Arial"/>
                <a:sym typeface="Arial"/>
              </a:rPr>
              <a:t>hildren will be introduced to some of the most famous and significant kings and queens of England, from King William I in 1066 to King Charles III in the present day. They will then think about castles and why they were built. The children will identify some of the features of a castle and what they are used for. We will look at each significant king or queen in turn, going back in time chronologically. The children will learn a little about their lives and which palaces and castles were significant to them and compare monarchs of different times that lived in the same castle and point out the differences</a:t>
            </a:r>
            <a:endParaRPr b="0" i="0" sz="900" u="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900" u="none" strike="noStrike">
              <a:solidFill>
                <a:schemeClr val="dk1"/>
              </a:solidFill>
              <a:latin typeface="Arial"/>
              <a:ea typeface="Arial"/>
              <a:cs typeface="Arial"/>
              <a:sym typeface="Arial"/>
            </a:endParaRPr>
          </a:p>
          <a:p>
            <a:pPr indent="0" lvl="0" marL="0" marR="0" rtl="0" algn="l">
              <a:spcBef>
                <a:spcPts val="0"/>
              </a:spcBef>
              <a:spcAft>
                <a:spcPts val="0"/>
              </a:spcAft>
              <a:buNone/>
            </a:pPr>
            <a:r>
              <a:rPr lang="en-GB" sz="900" u="sng">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lang="en-GB" sz="900">
                <a:solidFill>
                  <a:schemeClr val="dk1"/>
                </a:solidFill>
                <a:latin typeface="Arial"/>
                <a:ea typeface="Arial"/>
                <a:cs typeface="Arial"/>
                <a:sym typeface="Arial"/>
              </a:rPr>
              <a:t>Do some research about castles, The Battle of Hastings and different monarchs. If possible visit a local castle such as Warwick Castle.</a:t>
            </a:r>
            <a:endParaRPr/>
          </a:p>
        </p:txBody>
      </p:sp>
      <p:sp>
        <p:nvSpPr>
          <p:cNvPr id="90" name="Google Shape;90;p1"/>
          <p:cNvSpPr txBox="1"/>
          <p:nvPr/>
        </p:nvSpPr>
        <p:spPr>
          <a:xfrm>
            <a:off x="7753350" y="2531150"/>
            <a:ext cx="3943200" cy="22701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050" u="sng">
                <a:solidFill>
                  <a:schemeClr val="dk1"/>
                </a:solidFill>
                <a:latin typeface="Arial"/>
                <a:ea typeface="Arial"/>
                <a:cs typeface="Arial"/>
                <a:sym typeface="Arial"/>
              </a:rPr>
              <a:t>Science</a:t>
            </a:r>
            <a:endParaRPr/>
          </a:p>
          <a:p>
            <a:pPr indent="0" lvl="0" marL="0" marR="0" rtl="0" algn="ctr">
              <a:spcBef>
                <a:spcPts val="0"/>
              </a:spcBef>
              <a:spcAft>
                <a:spcPts val="0"/>
              </a:spcAft>
              <a:buNone/>
            </a:pPr>
            <a:r>
              <a:t/>
            </a:r>
            <a:endParaRPr b="1" sz="1050" u="sng">
              <a:solidFill>
                <a:schemeClr val="dk1"/>
              </a:solidFill>
              <a:latin typeface="Arial"/>
              <a:ea typeface="Arial"/>
              <a:cs typeface="Arial"/>
              <a:sym typeface="Arial"/>
            </a:endParaRPr>
          </a:p>
          <a:p>
            <a:pPr indent="0" lvl="0" marL="0" marR="0" rtl="0" algn="l">
              <a:spcBef>
                <a:spcPts val="0"/>
              </a:spcBef>
              <a:spcAft>
                <a:spcPts val="0"/>
              </a:spcAft>
              <a:buNone/>
            </a:pPr>
            <a:r>
              <a:rPr lang="en-GB" sz="900">
                <a:solidFill>
                  <a:schemeClr val="dk1"/>
                </a:solidFill>
                <a:latin typeface="Arial"/>
                <a:ea typeface="Arial"/>
                <a:cs typeface="Arial"/>
                <a:sym typeface="Arial"/>
              </a:rPr>
              <a:t>In science we will be learning animals including humans. In this unit, children will learn about different common animals and be able to discuss their features using scientific language such as feathers, beak, scales, fins etc. They will begin to identify similarities and differences between different animals. Children will also look at the diets of different animals and compare these. Finally, children will focus on humans, identifying body parts and linking these to senses as well as discussing the similarities and differences between humans.</a:t>
            </a:r>
            <a:endParaRPr sz="1000" u="sng">
              <a:solidFill>
                <a:schemeClr val="dk1"/>
              </a:solidFill>
              <a:latin typeface="Arial"/>
              <a:ea typeface="Arial"/>
              <a:cs typeface="Arial"/>
              <a:sym typeface="Arial"/>
            </a:endParaRPr>
          </a:p>
          <a:p>
            <a:pPr indent="0" lvl="0" marL="0" marR="0" rtl="0" algn="l">
              <a:spcBef>
                <a:spcPts val="600"/>
              </a:spcBef>
              <a:spcAft>
                <a:spcPts val="0"/>
              </a:spcAft>
              <a:buNone/>
            </a:pPr>
            <a:r>
              <a:rPr lang="en-GB" sz="900" u="sng">
                <a:solidFill>
                  <a:schemeClr val="dk1"/>
                </a:solidFill>
                <a:latin typeface="Arial"/>
                <a:ea typeface="Arial"/>
                <a:cs typeface="Arial"/>
                <a:sym typeface="Arial"/>
              </a:rPr>
              <a:t>What you can do to help at home: </a:t>
            </a:r>
            <a:endParaRPr/>
          </a:p>
          <a:p>
            <a:pPr indent="0" lvl="0" marL="0" marR="0" rtl="0" algn="l">
              <a:spcBef>
                <a:spcPts val="600"/>
              </a:spcBef>
              <a:spcAft>
                <a:spcPts val="0"/>
              </a:spcAft>
              <a:buNone/>
            </a:pPr>
            <a:r>
              <a:rPr lang="en-GB" sz="900">
                <a:solidFill>
                  <a:schemeClr val="dk1"/>
                </a:solidFill>
                <a:latin typeface="Arial"/>
                <a:ea typeface="Arial"/>
                <a:cs typeface="Arial"/>
                <a:sym typeface="Arial"/>
              </a:rPr>
              <a:t>Do some research about different animal groups and identify their different features. Learn about the different human senses and what we use them for and investigate the different diets of animals.</a:t>
            </a:r>
            <a:endParaRPr/>
          </a:p>
        </p:txBody>
      </p:sp>
      <p:sp>
        <p:nvSpPr>
          <p:cNvPr id="91" name="Google Shape;91;p1"/>
          <p:cNvSpPr txBox="1"/>
          <p:nvPr/>
        </p:nvSpPr>
        <p:spPr>
          <a:xfrm>
            <a:off x="6329360" y="4763191"/>
            <a:ext cx="2700341" cy="17541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en-GB" sz="1050" u="sng">
                <a:solidFill>
                  <a:schemeClr val="dk1"/>
                </a:solidFill>
                <a:latin typeface="Arial"/>
                <a:ea typeface="Arial"/>
                <a:cs typeface="Arial"/>
                <a:sym typeface="Arial"/>
              </a:rPr>
              <a:t>Physical Education</a:t>
            </a:r>
            <a:endParaRPr/>
          </a:p>
          <a:p>
            <a:pPr indent="0" lvl="0" marL="0" marR="0" rtl="0" algn="ctr">
              <a:lnSpc>
                <a:spcPct val="150000"/>
              </a:lnSpc>
              <a:spcBef>
                <a:spcPts val="0"/>
              </a:spcBef>
              <a:spcAft>
                <a:spcPts val="0"/>
              </a:spcAft>
              <a:buNone/>
            </a:pPr>
            <a:r>
              <a:t/>
            </a:r>
            <a:endParaRPr b="1" sz="1050" u="sng">
              <a:solidFill>
                <a:schemeClr val="dk1"/>
              </a:solidFill>
              <a:latin typeface="Arial"/>
              <a:ea typeface="Arial"/>
              <a:cs typeface="Arial"/>
              <a:sym typeface="Arial"/>
            </a:endParaRPr>
          </a:p>
          <a:p>
            <a:pPr indent="0" lvl="0" marL="0" marR="0" rtl="0" algn="l">
              <a:spcBef>
                <a:spcPts val="0"/>
              </a:spcBef>
              <a:spcAft>
                <a:spcPts val="0"/>
              </a:spcAft>
              <a:buNone/>
            </a:pPr>
            <a:r>
              <a:rPr lang="en-GB" sz="1000">
                <a:solidFill>
                  <a:schemeClr val="dk1"/>
                </a:solidFill>
                <a:latin typeface="Arial"/>
                <a:ea typeface="Arial"/>
                <a:cs typeface="Arial"/>
                <a:sym typeface="Arial"/>
              </a:rPr>
              <a:t>In PE we will be learning about dance on the theme of weather. </a:t>
            </a:r>
            <a:endParaRPr/>
          </a:p>
          <a:p>
            <a:pPr indent="0" lvl="0" marL="0" marR="0" rtl="0" algn="l">
              <a:spcBef>
                <a:spcPts val="0"/>
              </a:spcBef>
              <a:spcAft>
                <a:spcPts val="0"/>
              </a:spcAft>
              <a:buNone/>
            </a:pPr>
            <a:r>
              <a:t/>
            </a:r>
            <a:endParaRPr b="1" sz="1000" u="sng">
              <a:solidFill>
                <a:schemeClr val="dk1"/>
              </a:solidFill>
              <a:latin typeface="Arial"/>
              <a:ea typeface="Arial"/>
              <a:cs typeface="Arial"/>
              <a:sym typeface="Arial"/>
            </a:endParaRPr>
          </a:p>
          <a:p>
            <a:pPr indent="0" lvl="0" marL="0" marR="0" rtl="0" algn="ctr">
              <a:spcBef>
                <a:spcPts val="0"/>
              </a:spcBef>
              <a:spcAft>
                <a:spcPts val="0"/>
              </a:spcAft>
              <a:buNone/>
            </a:pPr>
            <a:r>
              <a:rPr b="1" lang="en-GB" sz="1050" u="sng">
                <a:solidFill>
                  <a:schemeClr val="dk1"/>
                </a:solidFill>
                <a:latin typeface="Arial"/>
                <a:ea typeface="Arial"/>
                <a:cs typeface="Arial"/>
                <a:sym typeface="Arial"/>
              </a:rPr>
              <a:t>Music</a:t>
            </a:r>
            <a:endParaRPr b="1" sz="1050" u="sng">
              <a:solidFill>
                <a:schemeClr val="dk1"/>
              </a:solidFill>
              <a:latin typeface="Arial"/>
              <a:ea typeface="Arial"/>
              <a:cs typeface="Arial"/>
              <a:sym typeface="Arial"/>
            </a:endParaRPr>
          </a:p>
          <a:p>
            <a:pPr indent="0" lvl="0" marL="0" marR="0" rtl="0" algn="ctr">
              <a:spcBef>
                <a:spcPts val="0"/>
              </a:spcBef>
              <a:spcAft>
                <a:spcPts val="0"/>
              </a:spcAft>
              <a:buNone/>
            </a:pPr>
            <a:r>
              <a:rPr lang="en-GB" sz="1000">
                <a:solidFill>
                  <a:schemeClr val="dk1"/>
                </a:solidFill>
                <a:latin typeface="Arial"/>
                <a:ea typeface="Arial"/>
                <a:cs typeface="Arial"/>
                <a:sym typeface="Arial"/>
              </a:rPr>
              <a:t>In music we will be learning the song ‘Grandma’s Rap’ and be creating our own four beat patterns.</a:t>
            </a:r>
            <a:endParaRPr/>
          </a:p>
        </p:txBody>
      </p:sp>
      <p:sp>
        <p:nvSpPr>
          <p:cNvPr id="92" name="Google Shape;92;p1"/>
          <p:cNvSpPr txBox="1"/>
          <p:nvPr/>
        </p:nvSpPr>
        <p:spPr>
          <a:xfrm>
            <a:off x="3362326" y="4763193"/>
            <a:ext cx="2809874" cy="1772078"/>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en-GB" sz="1050" u="sng">
                <a:solidFill>
                  <a:schemeClr val="dk1"/>
                </a:solidFill>
                <a:latin typeface="Arial"/>
                <a:ea typeface="Arial"/>
                <a:cs typeface="Arial"/>
                <a:sym typeface="Arial"/>
              </a:rPr>
              <a:t>PHSE</a:t>
            </a:r>
            <a:endParaRPr/>
          </a:p>
          <a:p>
            <a:pPr indent="0" lvl="0" marL="0" marR="0" rtl="0" algn="ctr">
              <a:spcBef>
                <a:spcPts val="0"/>
              </a:spcBef>
              <a:spcAft>
                <a:spcPts val="0"/>
              </a:spcAft>
              <a:buNone/>
            </a:pPr>
            <a:r>
              <a:rPr lang="en-GB" sz="1000">
                <a:solidFill>
                  <a:schemeClr val="dk1"/>
                </a:solidFill>
                <a:latin typeface="Arial"/>
                <a:ea typeface="Arial"/>
                <a:cs typeface="Arial"/>
                <a:sym typeface="Arial"/>
              </a:rPr>
              <a:t>       In PSHE we will be looking at keeping safe. Learning about medicines, hurtful touches and understanding safe and unsafe secrets.</a:t>
            </a:r>
            <a:endParaRPr/>
          </a:p>
          <a:p>
            <a:pPr indent="0" lvl="0" marL="0" marR="0" rtl="0" algn="ctr">
              <a:spcBef>
                <a:spcPts val="0"/>
              </a:spcBef>
              <a:spcAft>
                <a:spcPts val="0"/>
              </a:spcAft>
              <a:buNone/>
            </a:pPr>
            <a:r>
              <a:t/>
            </a:r>
            <a:endParaRPr b="1" sz="1050" u="sng">
              <a:solidFill>
                <a:schemeClr val="dk1"/>
              </a:solidFill>
              <a:latin typeface="Arial"/>
              <a:ea typeface="Arial"/>
              <a:cs typeface="Arial"/>
              <a:sym typeface="Arial"/>
            </a:endParaRPr>
          </a:p>
          <a:p>
            <a:pPr indent="0" lvl="0" marL="0" marR="0" rtl="0" algn="ctr">
              <a:spcBef>
                <a:spcPts val="0"/>
              </a:spcBef>
              <a:spcAft>
                <a:spcPts val="0"/>
              </a:spcAft>
              <a:buNone/>
            </a:pPr>
            <a:r>
              <a:rPr b="1" lang="en-GB" sz="1050" u="sng">
                <a:solidFill>
                  <a:schemeClr val="dk1"/>
                </a:solidFill>
                <a:latin typeface="Arial"/>
                <a:ea typeface="Arial"/>
                <a:cs typeface="Arial"/>
                <a:sym typeface="Arial"/>
              </a:rPr>
              <a:t>Religious Studies</a:t>
            </a:r>
            <a:endParaRPr/>
          </a:p>
          <a:p>
            <a:pPr indent="0" lvl="0" marL="0" marR="0" rtl="0" algn="l">
              <a:spcBef>
                <a:spcPts val="0"/>
              </a:spcBef>
              <a:spcAft>
                <a:spcPts val="0"/>
              </a:spcAft>
              <a:buNone/>
            </a:pPr>
            <a:r>
              <a:rPr lang="en-GB" sz="900">
                <a:solidFill>
                  <a:schemeClr val="dk1"/>
                </a:solidFill>
                <a:latin typeface="Arial"/>
                <a:ea typeface="Arial"/>
                <a:cs typeface="Arial"/>
                <a:sym typeface="Arial"/>
              </a:rPr>
              <a:t>In RE we will be learning about ‘How we know that new babies are special?’ We will be finding out about different ceremonies to welcome a new baby and identifying similarities across different worldviews.</a:t>
            </a:r>
            <a:endParaRPr/>
          </a:p>
          <a:p>
            <a:pPr indent="0" lvl="0" marL="0" marR="0" rtl="0" algn="ctr">
              <a:spcBef>
                <a:spcPts val="0"/>
              </a:spcBef>
              <a:spcAft>
                <a:spcPts val="0"/>
              </a:spcAft>
              <a:buNone/>
            </a:pPr>
            <a:r>
              <a:t/>
            </a:r>
            <a:endParaRPr sz="1000">
              <a:solidFill>
                <a:schemeClr val="dk1"/>
              </a:solidFill>
              <a:latin typeface="Arial"/>
              <a:ea typeface="Arial"/>
              <a:cs typeface="Arial"/>
              <a:sym typeface="Arial"/>
            </a:endParaRPr>
          </a:p>
          <a:p>
            <a:pPr indent="0" lvl="0" marL="0" marR="0" rtl="0" algn="ctr">
              <a:spcBef>
                <a:spcPts val="600"/>
              </a:spcBef>
              <a:spcAft>
                <a:spcPts val="0"/>
              </a:spcAft>
              <a:buNone/>
            </a:pPr>
            <a:r>
              <a:t/>
            </a:r>
            <a:endParaRPr sz="1050">
              <a:solidFill>
                <a:schemeClr val="dk1"/>
              </a:solidFill>
              <a:latin typeface="Arial"/>
              <a:ea typeface="Arial"/>
              <a:cs typeface="Arial"/>
              <a:sym typeface="Arial"/>
            </a:endParaRPr>
          </a:p>
        </p:txBody>
      </p:sp>
      <p:sp>
        <p:nvSpPr>
          <p:cNvPr id="93" name="Google Shape;93;p1"/>
          <p:cNvSpPr txBox="1"/>
          <p:nvPr/>
        </p:nvSpPr>
        <p:spPr>
          <a:xfrm>
            <a:off x="9186861" y="4763191"/>
            <a:ext cx="2509840" cy="17541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Arial"/>
                <a:ea typeface="Arial"/>
                <a:cs typeface="Arial"/>
                <a:sym typeface="Arial"/>
              </a:rPr>
              <a:t> </a:t>
            </a:r>
            <a:r>
              <a:rPr b="1" lang="en-GB" sz="1050" u="sng">
                <a:solidFill>
                  <a:schemeClr val="dk1"/>
                </a:solidFill>
                <a:latin typeface="Arial"/>
                <a:ea typeface="Arial"/>
                <a:cs typeface="Arial"/>
                <a:sym typeface="Arial"/>
              </a:rPr>
              <a:t>Computing</a:t>
            </a:r>
            <a:endParaRPr b="1" sz="1050" u="sng">
              <a:solidFill>
                <a:schemeClr val="dk1"/>
              </a:solidFill>
              <a:latin typeface="Arial"/>
              <a:ea typeface="Arial"/>
              <a:cs typeface="Arial"/>
              <a:sym typeface="Arial"/>
            </a:endParaRPr>
          </a:p>
          <a:p>
            <a:pPr indent="0" lvl="0" marL="0" marR="0" rtl="0" algn="ctr">
              <a:spcBef>
                <a:spcPts val="0"/>
              </a:spcBef>
              <a:spcAft>
                <a:spcPts val="0"/>
              </a:spcAft>
              <a:buNone/>
            </a:pPr>
            <a:r>
              <a:t/>
            </a:r>
            <a:endParaRPr b="1" sz="1050">
              <a:solidFill>
                <a:schemeClr val="dk1"/>
              </a:solidFill>
              <a:latin typeface="Arial"/>
              <a:ea typeface="Arial"/>
              <a:cs typeface="Arial"/>
              <a:sym typeface="Arial"/>
            </a:endParaRPr>
          </a:p>
          <a:p>
            <a:pPr indent="0" lvl="0" marL="0" marR="0" rtl="0" algn="ctr">
              <a:spcBef>
                <a:spcPts val="0"/>
              </a:spcBef>
              <a:spcAft>
                <a:spcPts val="0"/>
              </a:spcAft>
              <a:buNone/>
            </a:pPr>
            <a:r>
              <a:rPr lang="en-GB" sz="1000">
                <a:solidFill>
                  <a:schemeClr val="dk1"/>
                </a:solidFill>
                <a:latin typeface="Arial"/>
                <a:ea typeface="Arial"/>
                <a:cs typeface="Arial"/>
                <a:sym typeface="Arial"/>
              </a:rPr>
              <a:t>In computing we will be learning about text and images. The children will use different websites to combine images and text preparing children for later digital publishing skills.</a:t>
            </a:r>
            <a:endParaRPr sz="1000">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 </a:t>
            </a:r>
            <a:endParaRPr sz="1050">
              <a:solidFill>
                <a:schemeClr val="dk1"/>
              </a:solidFill>
              <a:latin typeface="Arial"/>
              <a:ea typeface="Arial"/>
              <a:cs typeface="Arial"/>
              <a:sym typeface="Arial"/>
            </a:endParaRPr>
          </a:p>
        </p:txBody>
      </p:sp>
      <p:pic>
        <p:nvPicPr>
          <p:cNvPr id="94" name="Google Shape;94;p1"/>
          <p:cNvPicPr preferRelativeResize="0"/>
          <p:nvPr/>
        </p:nvPicPr>
        <p:blipFill rotWithShape="1">
          <a:blip r:embed="rId3">
            <a:alphaModFix/>
          </a:blip>
          <a:srcRect b="0" l="0" r="0" t="0"/>
          <a:stretch/>
        </p:blipFill>
        <p:spPr>
          <a:xfrm>
            <a:off x="495122" y="478093"/>
            <a:ext cx="195160" cy="209100"/>
          </a:xfrm>
          <a:prstGeom prst="rect">
            <a:avLst/>
          </a:prstGeom>
          <a:noFill/>
          <a:ln>
            <a:noFill/>
          </a:ln>
        </p:spPr>
      </p:pic>
      <p:pic>
        <p:nvPicPr>
          <p:cNvPr id="95" name="Google Shape;95;p1"/>
          <p:cNvPicPr preferRelativeResize="0"/>
          <p:nvPr/>
        </p:nvPicPr>
        <p:blipFill rotWithShape="1">
          <a:blip r:embed="rId4">
            <a:alphaModFix/>
          </a:blip>
          <a:srcRect b="0" l="0" r="0" t="0"/>
          <a:stretch/>
        </p:blipFill>
        <p:spPr>
          <a:xfrm>
            <a:off x="495299" y="2176901"/>
            <a:ext cx="267391" cy="234253"/>
          </a:xfrm>
          <a:prstGeom prst="rect">
            <a:avLst/>
          </a:prstGeom>
          <a:noFill/>
          <a:ln>
            <a:noFill/>
          </a:ln>
        </p:spPr>
      </p:pic>
      <p:pic>
        <p:nvPicPr>
          <p:cNvPr id="96" name="Google Shape;96;p1"/>
          <p:cNvPicPr preferRelativeResize="0"/>
          <p:nvPr/>
        </p:nvPicPr>
        <p:blipFill rotWithShape="1">
          <a:blip r:embed="rId5">
            <a:alphaModFix/>
          </a:blip>
          <a:srcRect b="0" l="0" r="0" t="0"/>
          <a:stretch/>
        </p:blipFill>
        <p:spPr>
          <a:xfrm>
            <a:off x="3462910" y="5523503"/>
            <a:ext cx="248556" cy="222286"/>
          </a:xfrm>
          <a:prstGeom prst="rect">
            <a:avLst/>
          </a:prstGeom>
          <a:noFill/>
          <a:ln>
            <a:noFill/>
          </a:ln>
        </p:spPr>
      </p:pic>
      <p:pic>
        <p:nvPicPr>
          <p:cNvPr id="97" name="Google Shape;97;p1"/>
          <p:cNvPicPr preferRelativeResize="0"/>
          <p:nvPr/>
        </p:nvPicPr>
        <p:blipFill rotWithShape="1">
          <a:blip r:embed="rId6">
            <a:alphaModFix/>
          </a:blip>
          <a:srcRect b="0" l="0" r="0" t="0"/>
          <a:stretch/>
        </p:blipFill>
        <p:spPr>
          <a:xfrm>
            <a:off x="6495307" y="4893120"/>
            <a:ext cx="321347" cy="328041"/>
          </a:xfrm>
          <a:prstGeom prst="rect">
            <a:avLst/>
          </a:prstGeom>
          <a:noFill/>
          <a:ln>
            <a:noFill/>
          </a:ln>
        </p:spPr>
      </p:pic>
      <p:pic>
        <p:nvPicPr>
          <p:cNvPr id="98" name="Google Shape;98;p1"/>
          <p:cNvPicPr preferRelativeResize="0"/>
          <p:nvPr/>
        </p:nvPicPr>
        <p:blipFill rotWithShape="1">
          <a:blip r:embed="rId7">
            <a:alphaModFix/>
          </a:blip>
          <a:srcRect b="0" l="0" r="0" t="0"/>
          <a:stretch/>
        </p:blipFill>
        <p:spPr>
          <a:xfrm>
            <a:off x="9296395" y="4809546"/>
            <a:ext cx="513749" cy="526755"/>
          </a:xfrm>
          <a:prstGeom prst="rect">
            <a:avLst/>
          </a:prstGeom>
          <a:noFill/>
          <a:ln>
            <a:noFill/>
          </a:ln>
        </p:spPr>
      </p:pic>
      <p:pic>
        <p:nvPicPr>
          <p:cNvPr id="99" name="Google Shape;99;p1"/>
          <p:cNvPicPr preferRelativeResize="0"/>
          <p:nvPr/>
        </p:nvPicPr>
        <p:blipFill rotWithShape="1">
          <a:blip r:embed="rId8">
            <a:alphaModFix/>
          </a:blip>
          <a:srcRect b="0" l="0" r="0" t="0"/>
          <a:stretch/>
        </p:blipFill>
        <p:spPr>
          <a:xfrm>
            <a:off x="11155206" y="3793971"/>
            <a:ext cx="336457" cy="347162"/>
          </a:xfrm>
          <a:prstGeom prst="rect">
            <a:avLst/>
          </a:prstGeom>
          <a:noFill/>
          <a:ln>
            <a:noFill/>
          </a:ln>
        </p:spPr>
      </p:pic>
      <p:pic>
        <p:nvPicPr>
          <p:cNvPr id="100" name="Google Shape;100;p1"/>
          <p:cNvPicPr preferRelativeResize="0"/>
          <p:nvPr/>
        </p:nvPicPr>
        <p:blipFill rotWithShape="1">
          <a:blip r:embed="rId9">
            <a:alphaModFix/>
          </a:blip>
          <a:srcRect b="0" l="0" r="0" t="0"/>
          <a:stretch/>
        </p:blipFill>
        <p:spPr>
          <a:xfrm>
            <a:off x="11302345" y="478093"/>
            <a:ext cx="336457" cy="313549"/>
          </a:xfrm>
          <a:prstGeom prst="rect">
            <a:avLst/>
          </a:prstGeom>
          <a:noFill/>
          <a:ln>
            <a:noFill/>
          </a:ln>
        </p:spPr>
      </p:pic>
      <p:pic>
        <p:nvPicPr>
          <p:cNvPr id="101" name="Google Shape;101;p1"/>
          <p:cNvPicPr preferRelativeResize="0"/>
          <p:nvPr/>
        </p:nvPicPr>
        <p:blipFill rotWithShape="1">
          <a:blip r:embed="rId10">
            <a:alphaModFix/>
          </a:blip>
          <a:srcRect b="0" l="0" r="0" t="0"/>
          <a:stretch/>
        </p:blipFill>
        <p:spPr>
          <a:xfrm>
            <a:off x="3462910" y="4834855"/>
            <a:ext cx="228769" cy="222286"/>
          </a:xfrm>
          <a:prstGeom prst="rect">
            <a:avLst/>
          </a:prstGeom>
          <a:noFill/>
          <a:ln>
            <a:noFill/>
          </a:ln>
        </p:spPr>
      </p:pic>
      <p:pic>
        <p:nvPicPr>
          <p:cNvPr id="102" name="Google Shape;102;p1"/>
          <p:cNvPicPr preferRelativeResize="0"/>
          <p:nvPr/>
        </p:nvPicPr>
        <p:blipFill rotWithShape="1">
          <a:blip r:embed="rId11">
            <a:alphaModFix/>
          </a:blip>
          <a:srcRect b="0" l="0" r="0" t="0"/>
          <a:stretch/>
        </p:blipFill>
        <p:spPr>
          <a:xfrm>
            <a:off x="5135850" y="1242651"/>
            <a:ext cx="2449626" cy="1944800"/>
          </a:xfrm>
          <a:prstGeom prst="rect">
            <a:avLst/>
          </a:prstGeom>
          <a:noFill/>
          <a:ln>
            <a:noFill/>
          </a:ln>
        </p:spPr>
      </p:pic>
      <p:pic>
        <p:nvPicPr>
          <p:cNvPr id="103" name="Google Shape;103;p1"/>
          <p:cNvPicPr preferRelativeResize="0"/>
          <p:nvPr/>
        </p:nvPicPr>
        <p:blipFill rotWithShape="1">
          <a:blip r:embed="rId12">
            <a:alphaModFix/>
          </a:blip>
          <a:srcRect b="0" l="0" r="0" t="0"/>
          <a:stretch/>
        </p:blipFill>
        <p:spPr>
          <a:xfrm>
            <a:off x="8576253" y="5649255"/>
            <a:ext cx="321348" cy="193068"/>
          </a:xfrm>
          <a:prstGeom prst="rect">
            <a:avLst/>
          </a:prstGeom>
          <a:noFill/>
          <a:ln>
            <a:noFill/>
          </a:ln>
        </p:spPr>
      </p:pic>
      <p:pic>
        <p:nvPicPr>
          <p:cNvPr id="104" name="Google Shape;104;p1"/>
          <p:cNvPicPr preferRelativeResize="0"/>
          <p:nvPr/>
        </p:nvPicPr>
        <p:blipFill rotWithShape="1">
          <a:blip r:embed="rId13">
            <a:alphaModFix/>
          </a:blip>
          <a:srcRect b="0" l="0" r="0" t="0"/>
          <a:stretch/>
        </p:blipFill>
        <p:spPr>
          <a:xfrm>
            <a:off x="495300" y="4801324"/>
            <a:ext cx="275852" cy="25581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