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6" roundtripDataSignature="AMtx7mjDyqWDAsJ/O8GyWXC0djVRHh+a4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p:nvPr>
            <p:ph idx="2" type="pic"/>
          </p:nvPr>
        </p:nvSpPr>
        <p:spPr>
          <a:xfrm>
            <a:off x="5183188" y="987425"/>
            <a:ext cx="6172200" cy="4873625"/>
          </a:xfrm>
          <a:prstGeom prst="rect">
            <a:avLst/>
          </a:prstGeom>
          <a:noFill/>
          <a:ln>
            <a:noFill/>
          </a:ln>
        </p:spPr>
      </p:sp>
      <p:sp>
        <p:nvSpPr>
          <p:cNvPr id="64" name="Google Shape;64;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8.png"/><Relationship Id="rId10" Type="http://schemas.openxmlformats.org/officeDocument/2006/relationships/image" Target="../media/image1.png"/><Relationship Id="rId13" Type="http://schemas.openxmlformats.org/officeDocument/2006/relationships/image" Target="../media/image5.png"/><Relationship Id="rId12"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7.png"/><Relationship Id="rId4" Type="http://schemas.openxmlformats.org/officeDocument/2006/relationships/hyperlink" Target="https://ttrockstars.com/" TargetMode="External"/><Relationship Id="rId9" Type="http://schemas.openxmlformats.org/officeDocument/2006/relationships/image" Target="../media/image3.png"/><Relationship Id="rId15" Type="http://schemas.openxmlformats.org/officeDocument/2006/relationships/image" Target="../media/image2.png"/><Relationship Id="rId14" Type="http://schemas.openxmlformats.org/officeDocument/2006/relationships/image" Target="../media/image9.png"/><Relationship Id="rId5" Type="http://schemas.openxmlformats.org/officeDocument/2006/relationships/hyperlink" Target="https://www.topmarks.co.uk/maths-games/hit-the-button" TargetMode="External"/><Relationship Id="rId6" Type="http://schemas.openxmlformats.org/officeDocument/2006/relationships/hyperlink" Target="https://www.bbc.co.uk/bitesize/topics/z8w3n9q" TargetMode="External"/><Relationship Id="rId7" Type="http://schemas.openxmlformats.org/officeDocument/2006/relationships/hyperlink" Target="about:blank" TargetMode="External"/><Relationship Id="rId8"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nvSpPr>
        <p:spPr>
          <a:xfrm>
            <a:off x="220760" y="169275"/>
            <a:ext cx="11723590" cy="650775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GB" sz="1050" u="none" cap="none" strike="noStrike">
                <a:solidFill>
                  <a:schemeClr val="dk1"/>
                </a:solidFill>
                <a:latin typeface="Arial"/>
                <a:ea typeface="Arial"/>
                <a:cs typeface="Arial"/>
                <a:sym typeface="Arial"/>
              </a:rPr>
              <a:t> </a:t>
            </a:r>
            <a:endParaRPr b="0" i="0" sz="1050" u="none" cap="none" strike="noStrike">
              <a:solidFill>
                <a:schemeClr val="dk1"/>
              </a:solidFill>
              <a:latin typeface="Calibri"/>
              <a:ea typeface="Calibri"/>
              <a:cs typeface="Calibri"/>
              <a:sym typeface="Calibri"/>
            </a:endParaRPr>
          </a:p>
        </p:txBody>
      </p:sp>
      <p:pic>
        <p:nvPicPr>
          <p:cNvPr id="85" name="Google Shape;85;p1"/>
          <p:cNvPicPr preferRelativeResize="0"/>
          <p:nvPr/>
        </p:nvPicPr>
        <p:blipFill rotWithShape="1">
          <a:blip r:embed="rId3">
            <a:alphaModFix/>
          </a:blip>
          <a:srcRect b="0" l="0" r="0" t="0"/>
          <a:stretch/>
        </p:blipFill>
        <p:spPr>
          <a:xfrm>
            <a:off x="4972049" y="2417320"/>
            <a:ext cx="2657476" cy="1836686"/>
          </a:xfrm>
          <a:prstGeom prst="rect">
            <a:avLst/>
          </a:prstGeom>
          <a:noFill/>
          <a:ln>
            <a:noFill/>
          </a:ln>
        </p:spPr>
      </p:pic>
      <p:sp>
        <p:nvSpPr>
          <p:cNvPr id="86" name="Google Shape;86;p1"/>
          <p:cNvSpPr txBox="1"/>
          <p:nvPr/>
        </p:nvSpPr>
        <p:spPr>
          <a:xfrm>
            <a:off x="4972050" y="400619"/>
            <a:ext cx="2657475"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2400" u="none" cap="none" strike="noStrike">
                <a:solidFill>
                  <a:schemeClr val="dk1"/>
                </a:solidFill>
                <a:latin typeface="Times New Roman"/>
                <a:ea typeface="Times New Roman"/>
                <a:cs typeface="Times New Roman"/>
                <a:sym typeface="Times New Roman"/>
              </a:rPr>
              <a:t> </a:t>
            </a:r>
            <a:r>
              <a:rPr b="1" i="0" lang="en-GB" sz="1050" u="none" cap="none" strike="noStrike">
                <a:solidFill>
                  <a:schemeClr val="dk1"/>
                </a:solidFill>
                <a:latin typeface="Arial"/>
                <a:ea typeface="Arial"/>
                <a:cs typeface="Arial"/>
                <a:sym typeface="Arial"/>
              </a:rPr>
              <a:t>Falconhurst School Spring 1 2026</a:t>
            </a:r>
            <a:endParaRPr/>
          </a:p>
          <a:p>
            <a:pPr indent="0" lvl="0" marL="0" marR="0" rtl="0" algn="ctr">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t/>
            </a:r>
            <a:endParaRPr b="1" i="0" sz="1050" u="none" cap="none" strike="noStrike">
              <a:solidFill>
                <a:schemeClr val="dk1"/>
              </a:solidFill>
              <a:latin typeface="Times New Roman"/>
              <a:ea typeface="Times New Roman"/>
              <a:cs typeface="Times New Roman"/>
              <a:sym typeface="Times New Roman"/>
            </a:endParaRPr>
          </a:p>
          <a:p>
            <a:pPr indent="0" lvl="0" marL="0" marR="0" rtl="0" algn="ctr">
              <a:spcBef>
                <a:spcPts val="0"/>
              </a:spcBef>
              <a:spcAft>
                <a:spcPts val="0"/>
              </a:spcAft>
              <a:buNone/>
            </a:pPr>
            <a:r>
              <a:rPr b="1" i="0" lang="en-GB" sz="1050" u="none" cap="none" strike="noStrike">
                <a:solidFill>
                  <a:schemeClr val="dk1"/>
                </a:solidFill>
                <a:latin typeface="Arial"/>
                <a:ea typeface="Arial"/>
                <a:cs typeface="Arial"/>
                <a:sym typeface="Arial"/>
              </a:rPr>
              <a:t>Year Group: 5/6</a:t>
            </a:r>
            <a:endParaRPr b="0" i="0" sz="1050" u="none" cap="none" strike="noStrike">
              <a:solidFill>
                <a:schemeClr val="dk1"/>
              </a:solidFill>
              <a:latin typeface="Calibri"/>
              <a:ea typeface="Calibri"/>
              <a:cs typeface="Calibri"/>
              <a:sym typeface="Calibri"/>
            </a:endParaRPr>
          </a:p>
        </p:txBody>
      </p:sp>
      <p:sp>
        <p:nvSpPr>
          <p:cNvPr id="87" name="Google Shape;87;p1"/>
          <p:cNvSpPr txBox="1"/>
          <p:nvPr/>
        </p:nvSpPr>
        <p:spPr>
          <a:xfrm>
            <a:off x="404025" y="402650"/>
            <a:ext cx="4444200" cy="201480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1" i="0" lang="en-GB" sz="1050" u="none" cap="none" strike="noStrike">
                <a:solidFill>
                  <a:schemeClr val="dk1"/>
                </a:solidFill>
                <a:latin typeface="Arial"/>
                <a:ea typeface="Arial"/>
                <a:cs typeface="Arial"/>
                <a:sym typeface="Arial"/>
              </a:rPr>
              <a:t>English:</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In English this term, children will be focussing on writing narratives, including setting and character descriptions. We will be using a classic story called ‘The Selfish Giant’ to support our ideas. We will sustain our focus on that a sentence has a subject , but also introduce relative clauses, embedded clauses and a range of sentence structures to support their own writing. </a:t>
            </a:r>
            <a:endParaRPr/>
          </a:p>
          <a:p>
            <a:pPr indent="0" lvl="0" marL="0" marR="0" rtl="0" algn="l">
              <a:spcBef>
                <a:spcPts val="0"/>
              </a:spcBef>
              <a:spcAft>
                <a:spcPts val="0"/>
              </a:spcAft>
              <a:buNone/>
            </a:pPr>
            <a:r>
              <a:rPr b="0" i="0" lang="en-GB" sz="1050" u="sng" cap="none" strike="noStrike">
                <a:solidFill>
                  <a:schemeClr val="dk1"/>
                </a:solidFill>
                <a:latin typeface="Arial"/>
                <a:ea typeface="Arial"/>
                <a:cs typeface="Arial"/>
                <a:sym typeface="Arial"/>
              </a:rPr>
              <a:t>What you can do to help at home: </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Promote reading- 5 minutes a day really helps! </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Discuss any classic stories you read as a child or that you remember- </a:t>
            </a:r>
            <a:r>
              <a:rPr lang="en-GB" sz="1050">
                <a:solidFill>
                  <a:schemeClr val="dk1"/>
                </a:solidFill>
              </a:rPr>
              <a:t>maybe</a:t>
            </a:r>
            <a:r>
              <a:rPr b="0" i="0" lang="en-GB" sz="1050" u="none" cap="none" strike="noStrike">
                <a:solidFill>
                  <a:schemeClr val="dk1"/>
                </a:solidFill>
                <a:latin typeface="Arial"/>
                <a:ea typeface="Arial"/>
                <a:cs typeface="Arial"/>
                <a:sym typeface="Arial"/>
              </a:rPr>
              <a:t> you could share this book together. </a:t>
            </a:r>
            <a:endParaRPr b="0" i="0" sz="105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1" i="0" lang="en-GB" sz="1050" u="none" cap="none" strike="noStrike">
                <a:solidFill>
                  <a:schemeClr val="dk1"/>
                </a:solidFill>
                <a:latin typeface="Arial"/>
                <a:ea typeface="Arial"/>
                <a:cs typeface="Arial"/>
                <a:sym typeface="Arial"/>
              </a:rPr>
              <a:t> </a:t>
            </a:r>
            <a:endParaRPr b="0" i="0" sz="1050" u="none" cap="none" strike="noStrike">
              <a:solidFill>
                <a:schemeClr val="dk1"/>
              </a:solidFill>
              <a:latin typeface="Calibri"/>
              <a:ea typeface="Calibri"/>
              <a:cs typeface="Calibri"/>
              <a:sym typeface="Calibri"/>
            </a:endParaRPr>
          </a:p>
        </p:txBody>
      </p:sp>
      <p:sp>
        <p:nvSpPr>
          <p:cNvPr id="88" name="Google Shape;88;p1"/>
          <p:cNvSpPr txBox="1"/>
          <p:nvPr/>
        </p:nvSpPr>
        <p:spPr>
          <a:xfrm>
            <a:off x="449661" y="2466124"/>
            <a:ext cx="4353000" cy="214440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1050" u="none" cap="none" strike="noStrike">
                <a:solidFill>
                  <a:schemeClr val="dk1"/>
                </a:solidFill>
                <a:latin typeface="Arial"/>
                <a:ea typeface="Arial"/>
                <a:cs typeface="Arial"/>
                <a:sym typeface="Arial"/>
              </a:rPr>
              <a:t>Maths</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In maths in year 5 we will be learning the formal written method for long multiplication and short division. We will also learn how to multiply a fraction by a whole number and how to find a fraction of an amount. In year six, children will be introduced to algebra, work with decimals and comparing fractions, decimals and percentages. We will build on our prior learning of multiplying and dividing a number by 10,100 and 1,000. </a:t>
            </a:r>
            <a:endParaRPr/>
          </a:p>
          <a:p>
            <a:pPr indent="0" lvl="0" marL="0" marR="0" rtl="0" algn="l">
              <a:spcBef>
                <a:spcPts val="0"/>
              </a:spcBef>
              <a:spcAft>
                <a:spcPts val="0"/>
              </a:spcAft>
              <a:buNone/>
            </a:pPr>
            <a:r>
              <a:t/>
            </a:r>
            <a:endParaRPr b="0"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1050" u="sng" cap="none" strike="noStrike">
                <a:solidFill>
                  <a:schemeClr val="dk1"/>
                </a:solidFill>
                <a:latin typeface="Arial"/>
                <a:ea typeface="Arial"/>
                <a:cs typeface="Arial"/>
                <a:sym typeface="Arial"/>
              </a:rPr>
              <a:t>What you can do to help at home</a:t>
            </a:r>
            <a:r>
              <a:rPr b="0" i="0" lang="en-GB" sz="1050" u="none" cap="none" strike="noStrike">
                <a:solidFill>
                  <a:schemeClr val="dk1"/>
                </a:solidFill>
                <a:latin typeface="Arial"/>
                <a:ea typeface="Arial"/>
                <a:cs typeface="Arial"/>
                <a:sym typeface="Arial"/>
              </a:rPr>
              <a:t>: </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Login in to </a:t>
            </a:r>
            <a:r>
              <a:rPr b="0" i="0" lang="en-GB" sz="1050" u="sng" cap="none" strike="noStrike">
                <a:solidFill>
                  <a:schemeClr val="dk1"/>
                </a:solidFill>
                <a:latin typeface="Arial"/>
                <a:ea typeface="Arial"/>
                <a:cs typeface="Arial"/>
                <a:sym typeface="Arial"/>
                <a:hlinkClick r:id="rId4">
                  <a:extLst>
                    <a:ext uri="{A12FA001-AC4F-418D-AE19-62706E023703}">
                      <ahyp:hlinkClr val="tx"/>
                    </a:ext>
                  </a:extLst>
                </a:hlinkClick>
              </a:rPr>
              <a:t>https://ttrockstars.com/</a:t>
            </a:r>
            <a:r>
              <a:rPr b="0" i="0" lang="en-GB" sz="1050" u="none" cap="none" strike="noStrike">
                <a:solidFill>
                  <a:schemeClr val="dk1"/>
                </a:solidFill>
                <a:latin typeface="Arial"/>
                <a:ea typeface="Arial"/>
                <a:cs typeface="Arial"/>
                <a:sym typeface="Arial"/>
              </a:rPr>
              <a:t> 5 minutes practice a day. </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Use </a:t>
            </a:r>
            <a:r>
              <a:rPr b="0" i="0" lang="en-GB" sz="1050" u="sng" cap="none" strike="noStrike">
                <a:solidFill>
                  <a:schemeClr val="dk1"/>
                </a:solidFill>
                <a:latin typeface="Arial"/>
                <a:ea typeface="Arial"/>
                <a:cs typeface="Arial"/>
                <a:sym typeface="Arial"/>
                <a:hlinkClick r:id="rId5">
                  <a:extLst>
                    <a:ext uri="{A12FA001-AC4F-418D-AE19-62706E023703}">
                      <ahyp:hlinkClr val="tx"/>
                    </a:ext>
                  </a:extLst>
                </a:hlinkClick>
              </a:rPr>
              <a:t>https://www.topmarks.co.uk/maths-games/hit-the-button</a:t>
            </a:r>
            <a:r>
              <a:rPr b="0" i="0" lang="en-GB" sz="1050" u="none" cap="none" strike="noStrike">
                <a:solidFill>
                  <a:schemeClr val="dk1"/>
                </a:solidFill>
                <a:latin typeface="Arial"/>
                <a:ea typeface="Arial"/>
                <a:cs typeface="Arial"/>
                <a:sym typeface="Arial"/>
              </a:rPr>
              <a:t> for mental maths practice and quick number fact recall</a:t>
            </a:r>
            <a:endParaRPr/>
          </a:p>
        </p:txBody>
      </p:sp>
      <p:sp>
        <p:nvSpPr>
          <p:cNvPr id="89" name="Google Shape;89;p1"/>
          <p:cNvSpPr txBox="1"/>
          <p:nvPr/>
        </p:nvSpPr>
        <p:spPr>
          <a:xfrm>
            <a:off x="428624" y="4669849"/>
            <a:ext cx="2800351"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2400" u="none" cap="none" strike="noStrike">
                <a:solidFill>
                  <a:schemeClr val="dk1"/>
                </a:solidFill>
                <a:latin typeface="Times New Roman"/>
                <a:ea typeface="Times New Roman"/>
                <a:cs typeface="Times New Roman"/>
                <a:sym typeface="Times New Roman"/>
              </a:rPr>
              <a:t> </a:t>
            </a:r>
            <a:r>
              <a:rPr b="1" i="0" lang="en-GB" sz="1050" u="none" cap="none" strike="noStrike">
                <a:solidFill>
                  <a:schemeClr val="dk1"/>
                </a:solidFill>
                <a:latin typeface="Arial"/>
                <a:ea typeface="Arial"/>
                <a:cs typeface="Arial"/>
                <a:sym typeface="Arial"/>
              </a:rPr>
              <a:t>Religious Studies:</a:t>
            </a:r>
            <a:endParaRPr/>
          </a:p>
          <a:p>
            <a:pPr indent="0" lvl="0" marL="0" marR="0" rtl="0" algn="l">
              <a:spcBef>
                <a:spcPts val="0"/>
              </a:spcBef>
              <a:spcAft>
                <a:spcPts val="0"/>
              </a:spcAft>
              <a:buNone/>
            </a:pPr>
            <a:r>
              <a:rPr b="1" i="0" lang="en-GB" sz="1050" u="none" cap="none" strike="noStrike">
                <a:solidFill>
                  <a:schemeClr val="dk1"/>
                </a:solidFill>
                <a:latin typeface="Arial"/>
                <a:ea typeface="Arial"/>
                <a:cs typeface="Arial"/>
                <a:sym typeface="Arial"/>
              </a:rPr>
              <a:t>In R.E. we will be learning how there can be differences and similarities within the same religion through the study of Abrahamic religions. We will learn how religious practices can change over time, how they can vary within a religion and identify similarities and differences between Christianity and Abrahamic relgions. </a:t>
            </a:r>
            <a:endParaRPr b="0" i="0" sz="1050" u="none" cap="none" strike="noStrike">
              <a:solidFill>
                <a:schemeClr val="dk1"/>
              </a:solidFill>
              <a:latin typeface="Calibri"/>
              <a:ea typeface="Calibri"/>
              <a:cs typeface="Calibri"/>
              <a:sym typeface="Calibri"/>
            </a:endParaRPr>
          </a:p>
        </p:txBody>
      </p:sp>
      <p:sp>
        <p:nvSpPr>
          <p:cNvPr id="90" name="Google Shape;90;p1"/>
          <p:cNvSpPr txBox="1"/>
          <p:nvPr/>
        </p:nvSpPr>
        <p:spPr>
          <a:xfrm>
            <a:off x="7753358" y="402649"/>
            <a:ext cx="3943343"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1050" u="none" cap="none" strike="noStrike">
                <a:solidFill>
                  <a:schemeClr val="dk1"/>
                </a:solidFill>
                <a:latin typeface="Arial"/>
                <a:ea typeface="Arial"/>
                <a:cs typeface="Arial"/>
                <a:sym typeface="Arial"/>
              </a:rPr>
              <a:t>History</a:t>
            </a:r>
            <a:endParaRPr/>
          </a:p>
          <a:p>
            <a:pPr indent="0" lvl="0" marL="0" marR="0" rtl="0" algn="l">
              <a:spcBef>
                <a:spcPts val="0"/>
              </a:spcBef>
              <a:spcAft>
                <a:spcPts val="0"/>
              </a:spcAft>
              <a:buNone/>
            </a:pPr>
            <a:r>
              <a:t/>
            </a:r>
            <a:endParaRPr b="0"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In history we will learn about what crime and punishment looked like throughout British history. We will learn about Roman </a:t>
            </a:r>
            <a:r>
              <a:rPr lang="en-GB" sz="1050">
                <a:solidFill>
                  <a:schemeClr val="dk1"/>
                </a:solidFill>
              </a:rPr>
              <a:t>Britain</a:t>
            </a:r>
            <a:r>
              <a:rPr b="0" i="0" lang="en-GB" sz="1050" u="none" cap="none" strike="noStrike">
                <a:solidFill>
                  <a:schemeClr val="dk1"/>
                </a:solidFill>
                <a:latin typeface="Arial"/>
                <a:ea typeface="Arial"/>
                <a:cs typeface="Arial"/>
                <a:sym typeface="Arial"/>
              </a:rPr>
              <a:t>, Anglo-Saxon Britain and Tudor </a:t>
            </a:r>
            <a:r>
              <a:rPr lang="en-GB" sz="1050">
                <a:solidFill>
                  <a:schemeClr val="dk1"/>
                </a:solidFill>
              </a:rPr>
              <a:t>Britain's</a:t>
            </a:r>
            <a:r>
              <a:rPr b="0" i="0" lang="en-GB" sz="1050" u="none" cap="none" strike="noStrike">
                <a:solidFill>
                  <a:schemeClr val="dk1"/>
                </a:solidFill>
                <a:latin typeface="Arial"/>
                <a:ea typeface="Arial"/>
                <a:cs typeface="Arial"/>
                <a:sym typeface="Arial"/>
              </a:rPr>
              <a:t> approaches to crime and punishment. We will study how wealth and social status </a:t>
            </a:r>
            <a:r>
              <a:rPr lang="en-GB" sz="1050">
                <a:solidFill>
                  <a:schemeClr val="dk1"/>
                </a:solidFill>
              </a:rPr>
              <a:t>affected</a:t>
            </a:r>
            <a:r>
              <a:rPr b="0" i="0" lang="en-GB" sz="1050" u="none" cap="none" strike="noStrike">
                <a:solidFill>
                  <a:schemeClr val="dk1"/>
                </a:solidFill>
                <a:latin typeface="Arial"/>
                <a:ea typeface="Arial"/>
                <a:cs typeface="Arial"/>
                <a:sym typeface="Arial"/>
              </a:rPr>
              <a:t> the severity of punishments and the type of punishments that existed in Tudor Britain.</a:t>
            </a:r>
            <a:endParaRPr b="0" i="0" sz="1050" u="sng"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1050" u="sng" cap="none" strike="noStrike">
                <a:solidFill>
                  <a:schemeClr val="dk1"/>
                </a:solidFill>
                <a:latin typeface="Arial"/>
                <a:ea typeface="Arial"/>
                <a:cs typeface="Arial"/>
                <a:sym typeface="Arial"/>
              </a:rPr>
              <a:t>What you can do to help at home: </a:t>
            </a:r>
            <a:endParaRPr/>
          </a:p>
          <a:p>
            <a:pPr indent="0" lvl="0" marL="0" marR="0" rtl="0" algn="l">
              <a:spcBef>
                <a:spcPts val="0"/>
              </a:spcBef>
              <a:spcAft>
                <a:spcPts val="0"/>
              </a:spcAft>
              <a:buNone/>
            </a:pPr>
            <a:r>
              <a:rPr b="0" i="0" lang="en-GB" sz="1050" u="sng" cap="none" strike="noStrike">
                <a:solidFill>
                  <a:schemeClr val="dk1"/>
                </a:solidFill>
                <a:latin typeface="Arial"/>
                <a:ea typeface="Arial"/>
                <a:cs typeface="Arial"/>
                <a:sym typeface="Arial"/>
                <a:hlinkClick r:id="rId6">
                  <a:extLst>
                    <a:ext uri="{A12FA001-AC4F-418D-AE19-62706E023703}">
                      <ahyp:hlinkClr val="tx"/>
                    </a:ext>
                  </a:extLst>
                </a:hlinkClick>
              </a:rPr>
              <a:t>https://www.bbc.co.uk/bitesize/topics/z8w3n9q</a:t>
            </a:r>
            <a:r>
              <a:rPr b="0" i="0" lang="en-GB" sz="1050" u="sng" cap="none" strike="noStrike">
                <a:solidFill>
                  <a:schemeClr val="dk1"/>
                </a:solidFill>
                <a:latin typeface="Arial"/>
                <a:ea typeface="Arial"/>
                <a:cs typeface="Arial"/>
                <a:sym typeface="Arial"/>
              </a:rPr>
              <a:t> </a:t>
            </a:r>
            <a:endParaRPr/>
          </a:p>
          <a:p>
            <a:pPr indent="-120650" lvl="0" marL="171450" marR="0" rtl="0" algn="l">
              <a:spcBef>
                <a:spcPts val="0"/>
              </a:spcBef>
              <a:spcAft>
                <a:spcPts val="0"/>
              </a:spcAft>
              <a:buClr>
                <a:schemeClr val="dk1"/>
              </a:buClr>
              <a:buSzPts val="800"/>
              <a:buFont typeface="Calibri"/>
              <a:buNone/>
            </a:pPr>
            <a:r>
              <a:t/>
            </a:r>
            <a:endParaRPr b="0" i="0" sz="800" u="none" cap="none" strike="noStrike">
              <a:solidFill>
                <a:schemeClr val="dk1"/>
              </a:solidFill>
              <a:latin typeface="Arial"/>
              <a:ea typeface="Arial"/>
              <a:cs typeface="Arial"/>
              <a:sym typeface="Arial"/>
            </a:endParaRPr>
          </a:p>
        </p:txBody>
      </p:sp>
      <p:sp>
        <p:nvSpPr>
          <p:cNvPr id="91" name="Google Shape;91;p1"/>
          <p:cNvSpPr txBox="1"/>
          <p:nvPr/>
        </p:nvSpPr>
        <p:spPr>
          <a:xfrm>
            <a:off x="7753358" y="2258873"/>
            <a:ext cx="3943343" cy="2292808"/>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900" u="none" cap="none" strike="noStrike">
                <a:solidFill>
                  <a:schemeClr val="dk1"/>
                </a:solidFill>
                <a:latin typeface="Arial"/>
                <a:ea typeface="Arial"/>
                <a:cs typeface="Arial"/>
                <a:sym typeface="Arial"/>
              </a:rPr>
              <a:t> </a:t>
            </a:r>
            <a:r>
              <a:rPr b="1" i="0" lang="en-GB" sz="900" u="none" cap="none" strike="noStrike">
                <a:solidFill>
                  <a:schemeClr val="dk1"/>
                </a:solidFill>
                <a:latin typeface="Arial"/>
                <a:ea typeface="Arial"/>
                <a:cs typeface="Arial"/>
                <a:sym typeface="Arial"/>
              </a:rPr>
              <a:t>Science:</a:t>
            </a:r>
            <a:endParaRPr/>
          </a:p>
          <a:p>
            <a:pPr indent="0" lvl="0" marL="0" marR="0" rtl="0" algn="ctr">
              <a:spcBef>
                <a:spcPts val="0"/>
              </a:spcBef>
              <a:spcAft>
                <a:spcPts val="0"/>
              </a:spcAft>
              <a:buNone/>
            </a:pPr>
            <a:r>
              <a:t/>
            </a:r>
            <a:endParaRPr b="1" i="0" sz="9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900" u="none" cap="none" strike="noStrike">
                <a:solidFill>
                  <a:schemeClr val="dk1"/>
                </a:solidFill>
                <a:latin typeface="Arial"/>
                <a:ea typeface="Arial"/>
                <a:cs typeface="Arial"/>
                <a:sym typeface="Arial"/>
              </a:rPr>
              <a:t>In science, we will be learning about Earth and space. </a:t>
            </a:r>
            <a:r>
              <a:rPr b="0" i="0" lang="en-GB" sz="900" u="none" cap="none" strike="noStrike">
                <a:solidFill>
                  <a:srgbClr val="223445"/>
                </a:solidFill>
                <a:latin typeface="Arial"/>
                <a:ea typeface="Arial"/>
                <a:cs typeface="Arial"/>
                <a:sym typeface="Arial"/>
              </a:rPr>
              <a:t>that the Earth is part of the solar system and that the Sun is at its centre. They will learn the names of the planets (based on their distance from the Sun) and be able to describe the movement of Earth (and other planets) in relation to the Sun. Children will discover why there is day and night on Earth and relate this to the concept of time. They will plan an investigation to answer the question ‘what happens to the Sun during the daytime?’ Children will also gain an understanding of the phases of the Moon and be able to describe the Moon’s movement in relation to the Earth.</a:t>
            </a:r>
            <a:endParaRPr b="0" i="0" sz="900" u="sng"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900" u="sng" cap="none" strike="noStrike">
                <a:solidFill>
                  <a:schemeClr val="dk1"/>
                </a:solidFill>
                <a:latin typeface="Arial"/>
                <a:ea typeface="Arial"/>
                <a:cs typeface="Arial"/>
                <a:sym typeface="Arial"/>
              </a:rPr>
              <a:t>What you can do to help at home:</a:t>
            </a:r>
            <a:endParaRPr/>
          </a:p>
          <a:p>
            <a:pPr indent="-342900" lvl="0" marL="342900" marR="0" rtl="0" algn="l">
              <a:spcBef>
                <a:spcPts val="270"/>
              </a:spcBef>
              <a:spcAft>
                <a:spcPts val="0"/>
              </a:spcAft>
              <a:buClr>
                <a:srgbClr val="007EBB"/>
              </a:buClr>
              <a:buSzPts val="900"/>
              <a:buFont typeface="Calibri"/>
              <a:buAutoNum type="arabicPeriod"/>
            </a:pPr>
            <a:r>
              <a:rPr b="1" i="0" lang="en-GB" sz="900" u="none" cap="none" strike="noStrike">
                <a:solidFill>
                  <a:srgbClr val="007EBB"/>
                </a:solidFill>
                <a:latin typeface="Arial"/>
                <a:ea typeface="Arial"/>
                <a:cs typeface="Arial"/>
                <a:sym typeface="Arial"/>
              </a:rPr>
              <a:t>https://www.youtube.com/playlist?list=PLbwwnj-Aki0Mjn52Y6WKAEdra6c1p8OSk</a:t>
            </a:r>
            <a:endParaRPr b="0" i="0" sz="900" u="none" cap="none" strike="noStrike">
              <a:solidFill>
                <a:schemeClr val="dk1"/>
              </a:solidFill>
              <a:latin typeface="Arial"/>
              <a:ea typeface="Arial"/>
              <a:cs typeface="Arial"/>
              <a:sym typeface="Arial"/>
            </a:endParaRPr>
          </a:p>
          <a:p>
            <a:pPr indent="-342900" lvl="0" marL="342900" marR="0" rtl="0" algn="l">
              <a:spcBef>
                <a:spcPts val="270"/>
              </a:spcBef>
              <a:spcAft>
                <a:spcPts val="0"/>
              </a:spcAft>
              <a:buClr>
                <a:srgbClr val="0000FF"/>
              </a:buClr>
              <a:buSzPts val="900"/>
              <a:buFont typeface="Calibri"/>
              <a:buAutoNum type="arabicPeriod"/>
            </a:pPr>
            <a:r>
              <a:rPr b="1" i="0" lang="en-GB" sz="900" u="sng" cap="none" strike="noStrike">
                <a:solidFill>
                  <a:srgbClr val="0000FF"/>
                </a:solidFill>
                <a:latin typeface="Arial"/>
                <a:ea typeface="Arial"/>
                <a:cs typeface="Arial"/>
                <a:sym typeface="Arial"/>
                <a:hlinkClick r:id="rId7">
                  <a:extLst>
                    <a:ext uri="{A12FA001-AC4F-418D-AE19-62706E023703}">
                      <ahyp:hlinkClr val="tx"/>
                    </a:ext>
                  </a:extLst>
                </a:hlinkClick>
              </a:rPr>
              <a:t>https://grammarsaurus.co.uk/portal/category/videos/science-with-grammarsaurus/</a:t>
            </a:r>
            <a:endParaRPr b="0" i="0" sz="9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1" i="0" lang="en-GB" sz="900" u="none" cap="none" strike="noStrike">
                <a:solidFill>
                  <a:schemeClr val="dk1"/>
                </a:solidFill>
                <a:latin typeface="Arial"/>
                <a:ea typeface="Arial"/>
                <a:cs typeface="Arial"/>
                <a:sym typeface="Arial"/>
              </a:rPr>
              <a:t> </a:t>
            </a:r>
            <a:endParaRPr b="0" i="0" sz="900" u="none" cap="none" strike="noStrike">
              <a:solidFill>
                <a:schemeClr val="dk1"/>
              </a:solidFill>
              <a:latin typeface="Arial"/>
              <a:ea typeface="Arial"/>
              <a:cs typeface="Arial"/>
              <a:sym typeface="Arial"/>
            </a:endParaRPr>
          </a:p>
        </p:txBody>
      </p:sp>
      <p:sp>
        <p:nvSpPr>
          <p:cNvPr id="92" name="Google Shape;92;p1"/>
          <p:cNvSpPr txBox="1"/>
          <p:nvPr/>
        </p:nvSpPr>
        <p:spPr>
          <a:xfrm>
            <a:off x="6329360" y="4669849"/>
            <a:ext cx="2700341"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2400" u="none" cap="none" strike="noStrike">
                <a:solidFill>
                  <a:schemeClr val="dk1"/>
                </a:solidFill>
                <a:latin typeface="Times New Roman"/>
                <a:ea typeface="Times New Roman"/>
                <a:cs typeface="Times New Roman"/>
                <a:sym typeface="Times New Roman"/>
              </a:rPr>
              <a:t> </a:t>
            </a:r>
            <a:r>
              <a:rPr b="1" i="0" lang="en-GB" sz="1050" u="none" cap="none" strike="noStrike">
                <a:solidFill>
                  <a:schemeClr val="dk1"/>
                </a:solidFill>
                <a:latin typeface="Arial"/>
                <a:ea typeface="Arial"/>
                <a:cs typeface="Arial"/>
                <a:sym typeface="Arial"/>
              </a:rPr>
              <a:t>Physical Education:</a:t>
            </a:r>
            <a:endParaRPr/>
          </a:p>
          <a:p>
            <a:pPr indent="0" lvl="0" marL="0" marR="0" rtl="0" algn="ctr">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1" i="0" lang="en-GB" sz="1050" u="none" cap="none" strike="noStrike">
                <a:solidFill>
                  <a:schemeClr val="dk1"/>
                </a:solidFill>
                <a:latin typeface="Arial"/>
                <a:ea typeface="Arial"/>
                <a:cs typeface="Arial"/>
                <a:sym typeface="Arial"/>
              </a:rPr>
              <a:t>In gymnastics, we will be learning about asymmetrical and symmetrical balances and performing them using apparatus. We will learn how to put forward, backward, straddle rolls and straight rolls into a sequence.  </a:t>
            </a:r>
            <a:endParaRPr b="0" i="0" sz="1050" u="none" cap="none" strike="noStrike">
              <a:solidFill>
                <a:schemeClr val="dk1"/>
              </a:solidFill>
              <a:latin typeface="Calibri"/>
              <a:ea typeface="Calibri"/>
              <a:cs typeface="Calibri"/>
              <a:sym typeface="Calibri"/>
            </a:endParaRPr>
          </a:p>
        </p:txBody>
      </p:sp>
      <p:sp>
        <p:nvSpPr>
          <p:cNvPr id="93" name="Google Shape;93;p1"/>
          <p:cNvSpPr txBox="1"/>
          <p:nvPr/>
        </p:nvSpPr>
        <p:spPr>
          <a:xfrm>
            <a:off x="3362326" y="4669849"/>
            <a:ext cx="2700340"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2400" u="none" cap="none" strike="noStrike">
                <a:solidFill>
                  <a:schemeClr val="dk1"/>
                </a:solidFill>
                <a:latin typeface="Times New Roman"/>
                <a:ea typeface="Times New Roman"/>
                <a:cs typeface="Times New Roman"/>
                <a:sym typeface="Times New Roman"/>
              </a:rPr>
              <a:t> </a:t>
            </a:r>
            <a:r>
              <a:rPr b="1" i="0" lang="en-GB" sz="1050" u="none" cap="none" strike="noStrike">
                <a:solidFill>
                  <a:schemeClr val="dk1"/>
                </a:solidFill>
                <a:latin typeface="Arial"/>
                <a:ea typeface="Arial"/>
                <a:cs typeface="Arial"/>
                <a:sym typeface="Arial"/>
              </a:rPr>
              <a:t>PHSE:</a:t>
            </a:r>
            <a:endParaRPr/>
          </a:p>
          <a:p>
            <a:pPr indent="0" lvl="0" marL="0" marR="0" rtl="0" algn="ctr">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1" i="0" lang="en-GB" sz="1050" u="none" cap="none" strike="noStrike">
                <a:solidFill>
                  <a:schemeClr val="dk1"/>
                </a:solidFill>
                <a:latin typeface="Arial"/>
                <a:ea typeface="Arial"/>
                <a:cs typeface="Arial"/>
                <a:sym typeface="Arial"/>
              </a:rPr>
              <a:t>We will be learning about Keeping Safe. We will learn about online safety through how to know if a website is safe. We will also learn about when to share or not share information online. We will discuss alcohol and drug use linked to our science learning last half term.  </a:t>
            </a:r>
            <a:endParaRPr b="0" i="0" sz="1050" u="none" cap="none" strike="noStrike">
              <a:solidFill>
                <a:schemeClr val="dk1"/>
              </a:solidFill>
              <a:latin typeface="Calibri"/>
              <a:ea typeface="Calibri"/>
              <a:cs typeface="Calibri"/>
              <a:sym typeface="Calibri"/>
            </a:endParaRPr>
          </a:p>
        </p:txBody>
      </p:sp>
      <p:sp>
        <p:nvSpPr>
          <p:cNvPr id="94" name="Google Shape;94;p1"/>
          <p:cNvSpPr txBox="1"/>
          <p:nvPr/>
        </p:nvSpPr>
        <p:spPr>
          <a:xfrm>
            <a:off x="9181320" y="4721602"/>
            <a:ext cx="2509840"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2400" u="none" cap="none" strike="noStrike">
                <a:solidFill>
                  <a:schemeClr val="dk1"/>
                </a:solidFill>
                <a:latin typeface="Times New Roman"/>
                <a:ea typeface="Times New Roman"/>
                <a:cs typeface="Times New Roman"/>
                <a:sym typeface="Times New Roman"/>
              </a:rPr>
              <a:t> </a:t>
            </a:r>
            <a:r>
              <a:rPr b="1" i="0" lang="en-GB" sz="1050" u="none" cap="none" strike="noStrike">
                <a:solidFill>
                  <a:schemeClr val="dk1"/>
                </a:solidFill>
                <a:latin typeface="Arial"/>
                <a:ea typeface="Arial"/>
                <a:cs typeface="Arial"/>
                <a:sym typeface="Arial"/>
              </a:rPr>
              <a:t>Computing: </a:t>
            </a:r>
            <a:endParaRPr/>
          </a:p>
          <a:p>
            <a:pPr indent="0" lvl="0" marL="0" marR="0" rtl="0" algn="ctr">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1" i="0" lang="en-GB" sz="1050" u="none" cap="none" strike="noStrike">
                <a:solidFill>
                  <a:schemeClr val="dk1"/>
                </a:solidFill>
                <a:latin typeface="Arial"/>
                <a:ea typeface="Arial"/>
                <a:cs typeface="Arial"/>
                <a:sym typeface="Arial"/>
              </a:rPr>
              <a:t>In computing, we will be                               learning text-based programming. We will be changing variables, writing text commands and using repetition. </a:t>
            </a:r>
            <a:endParaRPr b="1" i="0" sz="1050" u="none" cap="none" strike="sngStrike">
              <a:solidFill>
                <a:schemeClr val="dk1"/>
              </a:solidFill>
              <a:latin typeface="Arial"/>
              <a:ea typeface="Arial"/>
              <a:cs typeface="Arial"/>
              <a:sym typeface="Arial"/>
            </a:endParaRPr>
          </a:p>
        </p:txBody>
      </p:sp>
      <p:pic>
        <p:nvPicPr>
          <p:cNvPr id="95" name="Google Shape;95;p1"/>
          <p:cNvPicPr preferRelativeResize="0"/>
          <p:nvPr/>
        </p:nvPicPr>
        <p:blipFill rotWithShape="1">
          <a:blip r:embed="rId8">
            <a:alphaModFix/>
          </a:blip>
          <a:srcRect b="0" l="0" r="0" t="0"/>
          <a:stretch/>
        </p:blipFill>
        <p:spPr>
          <a:xfrm>
            <a:off x="4400540" y="478093"/>
            <a:ext cx="381001" cy="408215"/>
          </a:xfrm>
          <a:prstGeom prst="rect">
            <a:avLst/>
          </a:prstGeom>
          <a:noFill/>
          <a:ln>
            <a:noFill/>
          </a:ln>
        </p:spPr>
      </p:pic>
      <p:pic>
        <p:nvPicPr>
          <p:cNvPr id="96" name="Google Shape;96;p1"/>
          <p:cNvPicPr preferRelativeResize="0"/>
          <p:nvPr/>
        </p:nvPicPr>
        <p:blipFill rotWithShape="1">
          <a:blip r:embed="rId9">
            <a:alphaModFix/>
          </a:blip>
          <a:srcRect b="0" l="0" r="0" t="0"/>
          <a:stretch/>
        </p:blipFill>
        <p:spPr>
          <a:xfrm>
            <a:off x="4291715" y="3479291"/>
            <a:ext cx="435147" cy="381218"/>
          </a:xfrm>
          <a:prstGeom prst="rect">
            <a:avLst/>
          </a:prstGeom>
          <a:noFill/>
          <a:ln>
            <a:noFill/>
          </a:ln>
        </p:spPr>
      </p:pic>
      <p:pic>
        <p:nvPicPr>
          <p:cNvPr id="97" name="Google Shape;97;p1"/>
          <p:cNvPicPr preferRelativeResize="0"/>
          <p:nvPr/>
        </p:nvPicPr>
        <p:blipFill rotWithShape="1">
          <a:blip r:embed="rId10">
            <a:alphaModFix/>
          </a:blip>
          <a:srcRect b="0" l="0" r="0" t="0"/>
          <a:stretch/>
        </p:blipFill>
        <p:spPr>
          <a:xfrm>
            <a:off x="2793831" y="4669849"/>
            <a:ext cx="435148" cy="389157"/>
          </a:xfrm>
          <a:prstGeom prst="rect">
            <a:avLst/>
          </a:prstGeom>
          <a:noFill/>
          <a:ln>
            <a:noFill/>
          </a:ln>
        </p:spPr>
      </p:pic>
      <p:pic>
        <p:nvPicPr>
          <p:cNvPr id="98" name="Google Shape;98;p1"/>
          <p:cNvPicPr preferRelativeResize="0"/>
          <p:nvPr/>
        </p:nvPicPr>
        <p:blipFill rotWithShape="1">
          <a:blip r:embed="rId11">
            <a:alphaModFix/>
          </a:blip>
          <a:srcRect b="0" l="0" r="0" t="0"/>
          <a:stretch/>
        </p:blipFill>
        <p:spPr>
          <a:xfrm>
            <a:off x="6415085" y="4775897"/>
            <a:ext cx="611156" cy="623888"/>
          </a:xfrm>
          <a:prstGeom prst="rect">
            <a:avLst/>
          </a:prstGeom>
          <a:noFill/>
          <a:ln>
            <a:noFill/>
          </a:ln>
        </p:spPr>
      </p:pic>
      <p:pic>
        <p:nvPicPr>
          <p:cNvPr id="99" name="Google Shape;99;p1"/>
          <p:cNvPicPr preferRelativeResize="0"/>
          <p:nvPr/>
        </p:nvPicPr>
        <p:blipFill rotWithShape="1">
          <a:blip r:embed="rId12">
            <a:alphaModFix/>
          </a:blip>
          <a:srcRect b="0" l="0" r="0" t="0"/>
          <a:stretch/>
        </p:blipFill>
        <p:spPr>
          <a:xfrm>
            <a:off x="9272588" y="4740570"/>
            <a:ext cx="513749" cy="526755"/>
          </a:xfrm>
          <a:prstGeom prst="rect">
            <a:avLst/>
          </a:prstGeom>
          <a:noFill/>
          <a:ln>
            <a:noFill/>
          </a:ln>
        </p:spPr>
      </p:pic>
      <p:pic>
        <p:nvPicPr>
          <p:cNvPr id="100" name="Google Shape;100;p1"/>
          <p:cNvPicPr preferRelativeResize="0"/>
          <p:nvPr/>
        </p:nvPicPr>
        <p:blipFill rotWithShape="1">
          <a:blip r:embed="rId13">
            <a:alphaModFix/>
          </a:blip>
          <a:srcRect b="0" l="0" r="0" t="0"/>
          <a:stretch/>
        </p:blipFill>
        <p:spPr>
          <a:xfrm>
            <a:off x="11120437" y="3619722"/>
            <a:ext cx="466725" cy="481575"/>
          </a:xfrm>
          <a:prstGeom prst="rect">
            <a:avLst/>
          </a:prstGeom>
          <a:noFill/>
          <a:ln>
            <a:noFill/>
          </a:ln>
        </p:spPr>
      </p:pic>
      <p:pic>
        <p:nvPicPr>
          <p:cNvPr id="101" name="Google Shape;101;p1"/>
          <p:cNvPicPr preferRelativeResize="0"/>
          <p:nvPr/>
        </p:nvPicPr>
        <p:blipFill rotWithShape="1">
          <a:blip r:embed="rId14">
            <a:alphaModFix/>
          </a:blip>
          <a:srcRect b="0" l="0" r="0" t="0"/>
          <a:stretch/>
        </p:blipFill>
        <p:spPr>
          <a:xfrm>
            <a:off x="11120438" y="478093"/>
            <a:ext cx="466725" cy="434948"/>
          </a:xfrm>
          <a:prstGeom prst="rect">
            <a:avLst/>
          </a:prstGeom>
          <a:noFill/>
          <a:ln>
            <a:noFill/>
          </a:ln>
        </p:spPr>
      </p:pic>
      <p:pic>
        <p:nvPicPr>
          <p:cNvPr id="102" name="Google Shape;102;p1"/>
          <p:cNvPicPr preferRelativeResize="0"/>
          <p:nvPr/>
        </p:nvPicPr>
        <p:blipFill rotWithShape="1">
          <a:blip r:embed="rId15">
            <a:alphaModFix/>
          </a:blip>
          <a:srcRect b="0" l="0" r="0" t="0"/>
          <a:stretch/>
        </p:blipFill>
        <p:spPr>
          <a:xfrm>
            <a:off x="3523473" y="4751953"/>
            <a:ext cx="471488" cy="458126"/>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2024-08-28T13:26:43Z</dcterms:created>
  <dc:creator>E Creighton</dc:creator>
</cp:coreProperties>
</file>