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3"/>
  </p:notesMasterIdLst>
  <p:sldIdLst>
    <p:sldId id="256" r:id="rId2"/>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6" roundtripDataSignature="AMtx7mjCNFdq4m1K6Go/6xtQESNpmfzglw=="/>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notesMaster" Target="notesMasters/notesMaster1.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customschemas.google.com/relationships/presentationmetadata" Target="metadata"/><Relationship Id="rId10" Type="http://schemas.openxmlformats.org/officeDocument/2006/relationships/tableStyles" Target="tableStyles.xml"/><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82" name="Google Shape;82;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1"/>
        <p:cNvGrpSpPr/>
        <p:nvPr/>
      </p:nvGrpSpPr>
      <p:grpSpPr>
        <a:xfrm>
          <a:off x="0" y="0"/>
          <a:ext cx="0" cy="0"/>
          <a:chOff x="0" y="0"/>
          <a:chExt cx="0" cy="0"/>
        </a:xfrm>
      </p:grpSpPr>
      <p:sp>
        <p:nvSpPr>
          <p:cNvPr id="12" name="Google Shape;12;p3"/>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 name="Google Shape;13;p3"/>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4" name="Google Shape;14;p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 name="Google Shape;15;p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6" name="Google Shape;16;p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17"/>
        <p:cNvGrpSpPr/>
        <p:nvPr/>
      </p:nvGrpSpPr>
      <p:grpSpPr>
        <a:xfrm>
          <a:off x="0" y="0"/>
          <a:ext cx="0" cy="0"/>
          <a:chOff x="0" y="0"/>
          <a:chExt cx="0" cy="0"/>
        </a:xfrm>
      </p:grpSpPr>
      <p:sp>
        <p:nvSpPr>
          <p:cNvPr id="18" name="Google Shape;18;p4"/>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9" name="Google Shape;19;p4"/>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0" name="Google Shape;20;p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1" name="Google Shape;21;p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2" name="Google Shape;22;p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3"/>
        <p:cNvGrpSpPr/>
        <p:nvPr/>
      </p:nvGrpSpPr>
      <p:grpSpPr>
        <a:xfrm>
          <a:off x="0" y="0"/>
          <a:ext cx="0" cy="0"/>
          <a:chOff x="0" y="0"/>
          <a:chExt cx="0" cy="0"/>
        </a:xfrm>
      </p:grpSpPr>
      <p:sp>
        <p:nvSpPr>
          <p:cNvPr id="24" name="Google Shape;24;p5"/>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5" name="Google Shape;25;p5"/>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26" name="Google Shape;26;p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7" name="Google Shape;27;p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8" name="Google Shape;28;p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29"/>
        <p:cNvGrpSpPr/>
        <p:nvPr/>
      </p:nvGrpSpPr>
      <p:grpSpPr>
        <a:xfrm>
          <a:off x="0" y="0"/>
          <a:ext cx="0" cy="0"/>
          <a:chOff x="0" y="0"/>
          <a:chExt cx="0" cy="0"/>
        </a:xfrm>
      </p:grpSpPr>
      <p:sp>
        <p:nvSpPr>
          <p:cNvPr id="30" name="Google Shape;30;p6"/>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1" name="Google Shape;31;p6"/>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2" name="Google Shape;32;p6"/>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3" name="Google Shape;33;p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4" name="Google Shape;34;p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5" name="Google Shape;35;p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36"/>
        <p:cNvGrpSpPr/>
        <p:nvPr/>
      </p:nvGrpSpPr>
      <p:grpSpPr>
        <a:xfrm>
          <a:off x="0" y="0"/>
          <a:ext cx="0" cy="0"/>
          <a:chOff x="0" y="0"/>
          <a:chExt cx="0" cy="0"/>
        </a:xfrm>
      </p:grpSpPr>
      <p:sp>
        <p:nvSpPr>
          <p:cNvPr id="37" name="Google Shape;37;p7"/>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8" name="Google Shape;38;p7"/>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39" name="Google Shape;39;p7"/>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0" name="Google Shape;40;p7"/>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1" name="Google Shape;41;p7"/>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2" name="Google Shape;42;p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3" name="Google Shape;43;p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4" name="Google Shape;44;p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5"/>
        <p:cNvGrpSpPr/>
        <p:nvPr/>
      </p:nvGrpSpPr>
      <p:grpSpPr>
        <a:xfrm>
          <a:off x="0" y="0"/>
          <a:ext cx="0" cy="0"/>
          <a:chOff x="0" y="0"/>
          <a:chExt cx="0" cy="0"/>
        </a:xfrm>
      </p:grpSpPr>
      <p:sp>
        <p:nvSpPr>
          <p:cNvPr id="46" name="Google Shape;46;p8"/>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7" name="Google Shape;47;p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9" name="Google Shape;49;p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0"/>
        <p:cNvGrpSpPr/>
        <p:nvPr/>
      </p:nvGrpSpPr>
      <p:grpSpPr>
        <a:xfrm>
          <a:off x="0" y="0"/>
          <a:ext cx="0" cy="0"/>
          <a:chOff x="0" y="0"/>
          <a:chExt cx="0" cy="0"/>
        </a:xfrm>
      </p:grpSpPr>
      <p:sp>
        <p:nvSpPr>
          <p:cNvPr id="51" name="Google Shape;51;p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4"/>
        <p:cNvGrpSpPr/>
        <p:nvPr/>
      </p:nvGrpSpPr>
      <p:grpSpPr>
        <a:xfrm>
          <a:off x="0" y="0"/>
          <a:ext cx="0" cy="0"/>
          <a:chOff x="0" y="0"/>
          <a:chExt cx="0" cy="0"/>
        </a:xfrm>
      </p:grpSpPr>
      <p:sp>
        <p:nvSpPr>
          <p:cNvPr id="55" name="Google Shape;55;p10"/>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6" name="Google Shape;56;p10"/>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57" name="Google Shape;57;p10"/>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58" name="Google Shape;58;p1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1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1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1"/>
        <p:cNvGrpSpPr/>
        <p:nvPr/>
      </p:nvGrpSpPr>
      <p:grpSpPr>
        <a:xfrm>
          <a:off x="0" y="0"/>
          <a:ext cx="0" cy="0"/>
          <a:chOff x="0" y="0"/>
          <a:chExt cx="0" cy="0"/>
        </a:xfrm>
      </p:grpSpPr>
      <p:sp>
        <p:nvSpPr>
          <p:cNvPr id="62" name="Google Shape;62;p11"/>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3" name="Google Shape;63;p11"/>
          <p:cNvSpPr>
            <a:spLocks noGrp="1"/>
          </p:cNvSpPr>
          <p:nvPr>
            <p:ph type="pic" idx="2"/>
          </p:nvPr>
        </p:nvSpPr>
        <p:spPr>
          <a:xfrm>
            <a:off x="5183188" y="987425"/>
            <a:ext cx="6172200" cy="4873625"/>
          </a:xfrm>
          <a:prstGeom prst="rect">
            <a:avLst/>
          </a:prstGeom>
          <a:noFill/>
          <a:ln>
            <a:noFill/>
          </a:ln>
        </p:spPr>
      </p:sp>
      <p:sp>
        <p:nvSpPr>
          <p:cNvPr id="64" name="Google Shape;64;p11"/>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5" name="Google Shape;65;p1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1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1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68"/>
        <p:cNvGrpSpPr/>
        <p:nvPr/>
      </p:nvGrpSpPr>
      <p:grpSpPr>
        <a:xfrm>
          <a:off x="0" y="0"/>
          <a:ext cx="0" cy="0"/>
          <a:chOff x="0" y="0"/>
          <a:chExt cx="0" cy="0"/>
        </a:xfrm>
      </p:grpSpPr>
      <p:sp>
        <p:nvSpPr>
          <p:cNvPr id="69" name="Google Shape;69;p12"/>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0" name="Google Shape;70;p12"/>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1" name="Google Shape;71;p1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2" name="Google Shape;72;p1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1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4"/>
        <p:cNvGrpSpPr/>
        <p:nvPr/>
      </p:nvGrpSpPr>
      <p:grpSpPr>
        <a:xfrm>
          <a:off x="0" y="0"/>
          <a:ext cx="0" cy="0"/>
          <a:chOff x="0" y="0"/>
          <a:chExt cx="0" cy="0"/>
        </a:xfrm>
      </p:grpSpPr>
      <p:sp>
        <p:nvSpPr>
          <p:cNvPr id="75" name="Google Shape;75;p13"/>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6" name="Google Shape;76;p13"/>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7" name="Google Shape;77;p1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1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1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2"/>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7" name="Google Shape;7;p2"/>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8" name="Google Shape;8;p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9" name="Google Shape;9;p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0" name="Google Shape;10;p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image" Target="../media/image4.png"/><Relationship Id="rId12"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3.png"/><Relationship Id="rId11" Type="http://schemas.openxmlformats.org/officeDocument/2006/relationships/image" Target="../media/image8.png"/><Relationship Id="rId5" Type="http://schemas.openxmlformats.org/officeDocument/2006/relationships/image" Target="../media/image2.png"/><Relationship Id="rId10" Type="http://schemas.openxmlformats.org/officeDocument/2006/relationships/image" Target="../media/image7.png"/><Relationship Id="rId4" Type="http://schemas.openxmlformats.org/officeDocument/2006/relationships/hyperlink" Target="https://www.timestables.co.uk/" TargetMode="External"/><Relationship Id="rId9" Type="http://schemas.openxmlformats.org/officeDocument/2006/relationships/image" Target="../media/image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3"/>
        <p:cNvGrpSpPr/>
        <p:nvPr/>
      </p:nvGrpSpPr>
      <p:grpSpPr>
        <a:xfrm>
          <a:off x="0" y="0"/>
          <a:ext cx="0" cy="0"/>
          <a:chOff x="0" y="0"/>
          <a:chExt cx="0" cy="0"/>
        </a:xfrm>
      </p:grpSpPr>
      <p:sp>
        <p:nvSpPr>
          <p:cNvPr id="84" name="Google Shape;84;p1"/>
          <p:cNvSpPr txBox="1"/>
          <p:nvPr/>
        </p:nvSpPr>
        <p:spPr>
          <a:xfrm>
            <a:off x="220760" y="169275"/>
            <a:ext cx="11723590" cy="6507750"/>
          </a:xfrm>
          <a:prstGeom prst="rect">
            <a:avLst/>
          </a:prstGeom>
          <a:solidFill>
            <a:schemeClr val="lt1"/>
          </a:solidFill>
          <a:ln w="63500" cap="flat" cmpd="thickThin">
            <a:solidFill>
              <a:srgbClr val="4372C3"/>
            </a:solidFill>
            <a:prstDash val="solid"/>
            <a:miter lim="800000"/>
            <a:headEnd type="none" w="sm" len="sm"/>
            <a:tailEnd type="none" w="sm" len="sm"/>
          </a:ln>
        </p:spPr>
        <p:txBody>
          <a:bodyPr spcFirstLastPara="1" wrap="square" lIns="91425" tIns="45700" rIns="91425" bIns="45700" anchor="t" anchorCtr="0">
            <a:noAutofit/>
          </a:bodyPr>
          <a:lstStyle/>
          <a:p>
            <a:pPr marL="0" marR="0" lvl="0" indent="0" algn="ctr" rtl="0">
              <a:spcBef>
                <a:spcPts val="0"/>
              </a:spcBef>
              <a:spcAft>
                <a:spcPts val="0"/>
              </a:spcAft>
              <a:buNone/>
            </a:pPr>
            <a:r>
              <a:rPr lang="en-GB" sz="1050" b="1" i="0" u="none" strike="noStrike" cap="none">
                <a:solidFill>
                  <a:schemeClr val="dk1"/>
                </a:solidFill>
                <a:latin typeface="Arial"/>
                <a:ea typeface="Arial"/>
                <a:cs typeface="Arial"/>
                <a:sym typeface="Arial"/>
              </a:rPr>
              <a:t> </a:t>
            </a:r>
            <a:endParaRPr sz="1050" b="0" i="0" u="none" strike="noStrike" cap="none">
              <a:solidFill>
                <a:schemeClr val="dk1"/>
              </a:solidFill>
              <a:latin typeface="Calibri"/>
              <a:ea typeface="Calibri"/>
              <a:cs typeface="Calibri"/>
              <a:sym typeface="Calibri"/>
            </a:endParaRPr>
          </a:p>
        </p:txBody>
      </p:sp>
      <p:pic>
        <p:nvPicPr>
          <p:cNvPr id="85" name="Google Shape;85;p1"/>
          <p:cNvPicPr preferRelativeResize="0"/>
          <p:nvPr/>
        </p:nvPicPr>
        <p:blipFill rotWithShape="1">
          <a:blip r:embed="rId3">
            <a:alphaModFix/>
          </a:blip>
          <a:srcRect/>
          <a:stretch/>
        </p:blipFill>
        <p:spPr>
          <a:xfrm>
            <a:off x="4945426" y="2602979"/>
            <a:ext cx="2767868" cy="1652042"/>
          </a:xfrm>
          <a:prstGeom prst="rect">
            <a:avLst/>
          </a:prstGeom>
          <a:noFill/>
          <a:ln>
            <a:noFill/>
          </a:ln>
        </p:spPr>
      </p:pic>
      <p:sp>
        <p:nvSpPr>
          <p:cNvPr id="86" name="Google Shape;86;p1"/>
          <p:cNvSpPr txBox="1"/>
          <p:nvPr/>
        </p:nvSpPr>
        <p:spPr>
          <a:xfrm>
            <a:off x="4972050" y="400619"/>
            <a:ext cx="2657475" cy="1785502"/>
          </a:xfrm>
          <a:prstGeom prst="rect">
            <a:avLst/>
          </a:prstGeom>
          <a:solidFill>
            <a:schemeClr val="lt1"/>
          </a:solidFill>
          <a:ln w="63500" cap="flat" cmpd="thickThin">
            <a:solidFill>
              <a:srgbClr val="4372C3"/>
            </a:solidFill>
            <a:prstDash val="solid"/>
            <a:miter lim="800000"/>
            <a:headEnd type="none" w="sm" len="sm"/>
            <a:tailEnd type="none" w="sm" len="sm"/>
          </a:ln>
        </p:spPr>
        <p:txBody>
          <a:bodyPr spcFirstLastPara="1" wrap="square" lIns="91425" tIns="45700" rIns="91425" bIns="45700" anchor="t" anchorCtr="0">
            <a:noAutofit/>
          </a:bodyPr>
          <a:lstStyle/>
          <a:p>
            <a:pPr marL="0" marR="0" lvl="0" indent="0" algn="ctr" rtl="0">
              <a:spcBef>
                <a:spcPts val="0"/>
              </a:spcBef>
              <a:spcAft>
                <a:spcPts val="0"/>
              </a:spcAft>
              <a:buNone/>
            </a:pPr>
            <a:r>
              <a:rPr lang="en-GB" sz="2400" b="0" i="0" u="none" strike="noStrike" cap="none" dirty="0">
                <a:solidFill>
                  <a:schemeClr val="dk1"/>
                </a:solidFill>
                <a:latin typeface="Times New Roman"/>
                <a:ea typeface="Times New Roman"/>
                <a:cs typeface="Times New Roman"/>
                <a:sym typeface="Times New Roman"/>
              </a:rPr>
              <a:t> </a:t>
            </a:r>
            <a:r>
              <a:rPr lang="en-GB" sz="1600" b="1" i="0" u="none" strike="noStrike" cap="none" dirty="0">
                <a:solidFill>
                  <a:schemeClr val="dk1"/>
                </a:solidFill>
                <a:latin typeface="Arial"/>
                <a:ea typeface="Arial"/>
                <a:cs typeface="Arial"/>
                <a:sym typeface="Arial"/>
              </a:rPr>
              <a:t>Falconhurst School Summer 1 2026</a:t>
            </a:r>
            <a:endParaRPr dirty="0"/>
          </a:p>
          <a:p>
            <a:pPr marL="0" marR="0" lvl="0" indent="0" algn="ctr" rtl="0">
              <a:spcBef>
                <a:spcPts val="0"/>
              </a:spcBef>
              <a:spcAft>
                <a:spcPts val="0"/>
              </a:spcAft>
              <a:buNone/>
            </a:pPr>
            <a:endParaRPr sz="1600" b="1" i="0" u="none" strike="noStrike" cap="none" dirty="0">
              <a:solidFill>
                <a:schemeClr val="dk1"/>
              </a:solidFill>
              <a:latin typeface="Arial"/>
              <a:ea typeface="Arial"/>
              <a:cs typeface="Arial"/>
              <a:sym typeface="Arial"/>
            </a:endParaRPr>
          </a:p>
          <a:p>
            <a:pPr marL="0" marR="0" lvl="0" indent="0" algn="ctr" rtl="0">
              <a:spcBef>
                <a:spcPts val="0"/>
              </a:spcBef>
              <a:spcAft>
                <a:spcPts val="0"/>
              </a:spcAft>
              <a:buNone/>
            </a:pPr>
            <a:endParaRPr sz="1600" b="1" i="0" u="none" strike="noStrike" cap="none" dirty="0">
              <a:solidFill>
                <a:schemeClr val="dk1"/>
              </a:solidFill>
              <a:latin typeface="Times New Roman"/>
              <a:ea typeface="Times New Roman"/>
              <a:cs typeface="Times New Roman"/>
              <a:sym typeface="Times New Roman"/>
            </a:endParaRPr>
          </a:p>
          <a:p>
            <a:pPr marL="0" marR="0" lvl="0" indent="0" algn="ctr" rtl="0">
              <a:spcBef>
                <a:spcPts val="0"/>
              </a:spcBef>
              <a:spcAft>
                <a:spcPts val="0"/>
              </a:spcAft>
              <a:buNone/>
            </a:pPr>
            <a:r>
              <a:rPr lang="en-GB" sz="1600" b="1" i="0" u="none" strike="noStrike" cap="none" dirty="0">
                <a:solidFill>
                  <a:schemeClr val="dk1"/>
                </a:solidFill>
                <a:latin typeface="Arial"/>
                <a:ea typeface="Arial"/>
                <a:cs typeface="Arial"/>
                <a:sym typeface="Arial"/>
              </a:rPr>
              <a:t>Year Group: Three and Four</a:t>
            </a:r>
            <a:endParaRPr sz="1600" b="0" i="0" u="none" strike="noStrike" cap="none" dirty="0">
              <a:solidFill>
                <a:schemeClr val="dk1"/>
              </a:solidFill>
              <a:latin typeface="Calibri"/>
              <a:ea typeface="Calibri"/>
              <a:cs typeface="Calibri"/>
              <a:sym typeface="Calibri"/>
            </a:endParaRPr>
          </a:p>
        </p:txBody>
      </p:sp>
      <p:sp>
        <p:nvSpPr>
          <p:cNvPr id="87" name="Google Shape;87;p1"/>
          <p:cNvSpPr txBox="1"/>
          <p:nvPr/>
        </p:nvSpPr>
        <p:spPr>
          <a:xfrm>
            <a:off x="404034" y="402649"/>
            <a:ext cx="4444183" cy="1967008"/>
          </a:xfrm>
          <a:prstGeom prst="rect">
            <a:avLst/>
          </a:prstGeom>
          <a:solidFill>
            <a:schemeClr val="lt1"/>
          </a:solidFill>
          <a:ln w="63500" cap="flat" cmpd="thickThin">
            <a:solidFill>
              <a:srgbClr val="4372C3"/>
            </a:solidFill>
            <a:prstDash val="solid"/>
            <a:miter lim="800000"/>
            <a:headEnd type="none" w="sm" len="sm"/>
            <a:tailEnd type="none" w="sm" len="sm"/>
          </a:ln>
        </p:spPr>
        <p:txBody>
          <a:bodyPr spcFirstLastPara="1" wrap="square" lIns="91425" tIns="45700" rIns="91425" bIns="45700" anchor="t" anchorCtr="0">
            <a:noAutofit/>
          </a:bodyPr>
          <a:lstStyle/>
          <a:p>
            <a:pPr marL="0" marR="0" lvl="0" indent="0" algn="l" rtl="0">
              <a:spcBef>
                <a:spcPts val="0"/>
              </a:spcBef>
              <a:spcAft>
                <a:spcPts val="0"/>
              </a:spcAft>
              <a:buNone/>
            </a:pPr>
            <a:endParaRPr sz="1050" b="1" i="0" u="none" strike="noStrike" cap="none" dirty="0">
              <a:solidFill>
                <a:schemeClr val="dk1"/>
              </a:solidFill>
              <a:latin typeface="Arial"/>
              <a:ea typeface="Arial"/>
              <a:cs typeface="Arial"/>
              <a:sym typeface="Arial"/>
            </a:endParaRPr>
          </a:p>
          <a:p>
            <a:pPr marL="0" marR="0" lvl="0" indent="0" algn="ctr" rtl="0">
              <a:spcBef>
                <a:spcPts val="0"/>
              </a:spcBef>
              <a:spcAft>
                <a:spcPts val="0"/>
              </a:spcAft>
              <a:buNone/>
            </a:pPr>
            <a:r>
              <a:rPr lang="en-GB" sz="1050" b="1" i="0" u="none" strike="noStrike" cap="none" dirty="0">
                <a:solidFill>
                  <a:schemeClr val="dk1"/>
                </a:solidFill>
                <a:latin typeface="Arial"/>
                <a:ea typeface="Arial"/>
                <a:cs typeface="Arial"/>
                <a:sym typeface="Arial"/>
              </a:rPr>
              <a:t>English</a:t>
            </a:r>
            <a:endParaRPr sz="1050" b="1" i="0" u="none" strike="noStrike" cap="none" dirty="0">
              <a:solidFill>
                <a:schemeClr val="dk1"/>
              </a:solidFill>
              <a:latin typeface="Arial"/>
              <a:ea typeface="Arial"/>
              <a:cs typeface="Arial"/>
              <a:sym typeface="Arial"/>
            </a:endParaRPr>
          </a:p>
          <a:p>
            <a:pPr marL="0" marR="0" lvl="0" indent="0" algn="l" rtl="0">
              <a:spcBef>
                <a:spcPts val="0"/>
              </a:spcBef>
              <a:spcAft>
                <a:spcPts val="0"/>
              </a:spcAft>
              <a:buNone/>
            </a:pPr>
            <a:r>
              <a:rPr lang="en-GB" sz="1050" b="0" i="0" u="none" strike="noStrike" cap="none" dirty="0">
                <a:solidFill>
                  <a:schemeClr val="dk1"/>
                </a:solidFill>
                <a:latin typeface="Arial"/>
                <a:ea typeface="Arial"/>
                <a:cs typeface="Arial"/>
                <a:sym typeface="Arial"/>
              </a:rPr>
              <a:t>In English, we will be focusing on the skills involved in writing a biography, including sub-heading, technical vocabulary and the use of adverbials, conjunctions and the perfect tense.</a:t>
            </a:r>
          </a:p>
          <a:p>
            <a:pPr marL="0" marR="0" lvl="0" indent="0" algn="l" rtl="0">
              <a:spcBef>
                <a:spcPts val="0"/>
              </a:spcBef>
              <a:spcAft>
                <a:spcPts val="0"/>
              </a:spcAft>
              <a:buNone/>
            </a:pPr>
            <a:endParaRPr sz="1050" b="0" i="0" u="none" strike="noStrike" cap="none" dirty="0">
              <a:solidFill>
                <a:schemeClr val="dk1"/>
              </a:solidFill>
              <a:latin typeface="Arial"/>
              <a:ea typeface="Arial"/>
              <a:cs typeface="Arial"/>
              <a:sym typeface="Arial"/>
            </a:endParaRPr>
          </a:p>
          <a:p>
            <a:pPr marL="0" marR="0" lvl="0" indent="0" algn="l" rtl="0">
              <a:spcBef>
                <a:spcPts val="0"/>
              </a:spcBef>
              <a:spcAft>
                <a:spcPts val="0"/>
              </a:spcAft>
              <a:buNone/>
            </a:pPr>
            <a:r>
              <a:rPr lang="en-GB" sz="1050" b="0" i="0" u="sng" strike="noStrike" cap="none" dirty="0">
                <a:solidFill>
                  <a:schemeClr val="dk1"/>
                </a:solidFill>
                <a:latin typeface="Arial"/>
                <a:ea typeface="Arial"/>
                <a:cs typeface="Arial"/>
                <a:sym typeface="Arial"/>
              </a:rPr>
              <a:t>What you can do to help at home:</a:t>
            </a:r>
          </a:p>
          <a:p>
            <a:pPr marL="0" marR="0" lvl="0" indent="0" algn="l" rtl="0">
              <a:spcBef>
                <a:spcPts val="0"/>
              </a:spcBef>
              <a:spcAft>
                <a:spcPts val="0"/>
              </a:spcAft>
              <a:buNone/>
            </a:pPr>
            <a:r>
              <a:rPr lang="en-GB" sz="1050" dirty="0">
                <a:solidFill>
                  <a:schemeClr val="dk1"/>
                </a:solidFill>
              </a:rPr>
              <a:t>Read as much as possible. Choose books linked to personal interests including non-fiction.</a:t>
            </a:r>
          </a:p>
          <a:p>
            <a:pPr marL="0" marR="0" lvl="0" indent="0" algn="l" rtl="0">
              <a:spcBef>
                <a:spcPts val="0"/>
              </a:spcBef>
              <a:spcAft>
                <a:spcPts val="0"/>
              </a:spcAft>
              <a:buNone/>
            </a:pPr>
            <a:endParaRPr lang="en-GB" sz="1050" dirty="0">
              <a:solidFill>
                <a:schemeClr val="dk1"/>
              </a:solidFill>
            </a:endParaRPr>
          </a:p>
          <a:p>
            <a:pPr marL="0" marR="0" lvl="0" indent="0" algn="l" rtl="0">
              <a:spcBef>
                <a:spcPts val="0"/>
              </a:spcBef>
              <a:spcAft>
                <a:spcPts val="0"/>
              </a:spcAft>
              <a:buNone/>
            </a:pPr>
            <a:r>
              <a:rPr lang="en-GB" sz="1050" b="0" i="0" u="sng" strike="noStrike" cap="none" dirty="0">
                <a:solidFill>
                  <a:schemeClr val="dk1"/>
                </a:solidFill>
                <a:latin typeface="Arial"/>
                <a:ea typeface="Arial"/>
                <a:cs typeface="Arial"/>
                <a:sym typeface="Arial"/>
              </a:rPr>
              <a:t> https://www.bbc.co.uk/bitesize/topics/zkbkf4j/articles/zbm8scw</a:t>
            </a:r>
          </a:p>
          <a:p>
            <a:pPr marL="0" marR="0" lvl="0" indent="0" algn="l" rtl="0">
              <a:spcBef>
                <a:spcPts val="0"/>
              </a:spcBef>
              <a:spcAft>
                <a:spcPts val="0"/>
              </a:spcAft>
              <a:buNone/>
            </a:pPr>
            <a:endParaRPr dirty="0"/>
          </a:p>
        </p:txBody>
      </p:sp>
      <p:sp>
        <p:nvSpPr>
          <p:cNvPr id="88" name="Google Shape;88;p1"/>
          <p:cNvSpPr txBox="1"/>
          <p:nvPr/>
        </p:nvSpPr>
        <p:spPr>
          <a:xfrm>
            <a:off x="428624" y="2471642"/>
            <a:ext cx="4352918" cy="1967008"/>
          </a:xfrm>
          <a:prstGeom prst="rect">
            <a:avLst/>
          </a:prstGeom>
          <a:solidFill>
            <a:schemeClr val="lt1"/>
          </a:solidFill>
          <a:ln w="63500" cap="flat" cmpd="thickThin">
            <a:solidFill>
              <a:srgbClr val="4372C3"/>
            </a:solidFill>
            <a:prstDash val="solid"/>
            <a:miter lim="800000"/>
            <a:headEnd type="none" w="sm" len="sm"/>
            <a:tailEnd type="none" w="sm" len="sm"/>
          </a:ln>
        </p:spPr>
        <p:txBody>
          <a:bodyPr spcFirstLastPara="1" wrap="square" lIns="91425" tIns="45700" rIns="91425" bIns="45700" anchor="t" anchorCtr="0">
            <a:noAutofit/>
          </a:bodyPr>
          <a:lstStyle/>
          <a:p>
            <a:pPr marL="0" marR="0" lvl="0" indent="0" algn="ctr" rtl="0">
              <a:spcBef>
                <a:spcPts val="0"/>
              </a:spcBef>
              <a:spcAft>
                <a:spcPts val="0"/>
              </a:spcAft>
              <a:buNone/>
            </a:pPr>
            <a:r>
              <a:rPr lang="en-GB" sz="1050" b="1" i="0" u="none" strike="noStrike" cap="none" dirty="0">
                <a:solidFill>
                  <a:schemeClr val="dk1"/>
                </a:solidFill>
                <a:latin typeface="Arial"/>
                <a:ea typeface="Arial"/>
                <a:cs typeface="Arial"/>
                <a:sym typeface="Arial"/>
              </a:rPr>
              <a:t>Maths</a:t>
            </a:r>
            <a:endParaRPr sz="1050" b="1" i="0" u="none" strike="noStrike" cap="none" dirty="0">
              <a:solidFill>
                <a:schemeClr val="dk1"/>
              </a:solidFill>
              <a:latin typeface="Arial"/>
              <a:ea typeface="Arial"/>
              <a:cs typeface="Arial"/>
              <a:sym typeface="Arial"/>
            </a:endParaRPr>
          </a:p>
          <a:p>
            <a:pPr marL="0" marR="0" lvl="0" indent="0" algn="l" rtl="0">
              <a:spcBef>
                <a:spcPts val="0"/>
              </a:spcBef>
              <a:spcAft>
                <a:spcPts val="0"/>
              </a:spcAft>
              <a:buNone/>
            </a:pPr>
            <a:r>
              <a:rPr lang="en-GB" sz="1050" b="0" i="0" u="none" strike="noStrike" cap="none" dirty="0">
                <a:solidFill>
                  <a:schemeClr val="dk1"/>
                </a:solidFill>
                <a:latin typeface="Arial"/>
                <a:ea typeface="Arial"/>
                <a:cs typeface="Arial"/>
                <a:sym typeface="Arial"/>
              </a:rPr>
              <a:t>In maths, children in Year Three will continue with their learning on mass and capacity and then begin to think about adding and subtracting fractions. Children in Year Four will begin their unit of learning on decimals. </a:t>
            </a:r>
            <a:endParaRPr dirty="0"/>
          </a:p>
          <a:p>
            <a:pPr marL="0" marR="0" lvl="0" indent="0" algn="l" rtl="0">
              <a:spcBef>
                <a:spcPts val="0"/>
              </a:spcBef>
              <a:spcAft>
                <a:spcPts val="0"/>
              </a:spcAft>
              <a:buNone/>
            </a:pPr>
            <a:endParaRPr sz="1050" b="0" i="0" u="none" strike="noStrike" cap="none" dirty="0">
              <a:solidFill>
                <a:schemeClr val="dk1"/>
              </a:solidFill>
              <a:latin typeface="Arial"/>
              <a:ea typeface="Arial"/>
              <a:cs typeface="Arial"/>
              <a:sym typeface="Arial"/>
            </a:endParaRPr>
          </a:p>
          <a:p>
            <a:pPr marL="0" marR="0" lvl="0" indent="0" algn="l" rtl="0">
              <a:spcBef>
                <a:spcPts val="0"/>
              </a:spcBef>
              <a:spcAft>
                <a:spcPts val="0"/>
              </a:spcAft>
              <a:buNone/>
            </a:pPr>
            <a:r>
              <a:rPr lang="en-GB" sz="1050" b="0" i="0" u="sng" strike="noStrike" cap="none" dirty="0">
                <a:solidFill>
                  <a:schemeClr val="dk1"/>
                </a:solidFill>
                <a:latin typeface="Arial"/>
                <a:ea typeface="Arial"/>
                <a:cs typeface="Arial"/>
                <a:sym typeface="Arial"/>
              </a:rPr>
              <a:t>What you can do to help at home</a:t>
            </a:r>
            <a:r>
              <a:rPr lang="en-GB" sz="1050" b="0" i="0" u="none" strike="noStrike" cap="none" dirty="0">
                <a:solidFill>
                  <a:schemeClr val="dk1"/>
                </a:solidFill>
                <a:latin typeface="Arial"/>
                <a:ea typeface="Arial"/>
                <a:cs typeface="Arial"/>
                <a:sym typeface="Arial"/>
              </a:rPr>
              <a:t>: </a:t>
            </a:r>
            <a:endParaRPr dirty="0"/>
          </a:p>
          <a:p>
            <a:pPr marL="0" marR="0" lvl="0" indent="0" algn="l" rtl="0">
              <a:spcBef>
                <a:spcPts val="0"/>
              </a:spcBef>
              <a:spcAft>
                <a:spcPts val="0"/>
              </a:spcAft>
              <a:buNone/>
            </a:pPr>
            <a:r>
              <a:rPr lang="en-GB" sz="1050" b="0" i="0" u="none" strike="noStrike" cap="none" dirty="0">
                <a:solidFill>
                  <a:schemeClr val="dk1"/>
                </a:solidFill>
                <a:latin typeface="Arial"/>
                <a:ea typeface="Arial"/>
                <a:cs typeface="Arial"/>
                <a:sym typeface="Arial"/>
              </a:rPr>
              <a:t>Practise times tables. Year Four should work on all tables up to 12 x 12 while Year Three should focus on twos, fives, tens, threes, fours and eights.</a:t>
            </a:r>
            <a:endParaRPr dirty="0"/>
          </a:p>
          <a:p>
            <a:pPr marL="0" marR="0" lvl="0" indent="0" algn="l" rtl="0">
              <a:spcBef>
                <a:spcPts val="0"/>
              </a:spcBef>
              <a:spcAft>
                <a:spcPts val="0"/>
              </a:spcAft>
              <a:buNone/>
            </a:pPr>
            <a:r>
              <a:rPr lang="en-GB" sz="1050" b="0" i="0" u="sng" strike="noStrike" cap="none" dirty="0">
                <a:solidFill>
                  <a:schemeClr val="dk1"/>
                </a:solidFill>
                <a:latin typeface="Arial"/>
                <a:ea typeface="Arial"/>
                <a:cs typeface="Arial"/>
                <a:sym typeface="Arial"/>
                <a:hlinkClick r:id="rId4">
                  <a:extLst>
                    <a:ext uri="{A12FA001-AC4F-418D-AE19-62706E023703}">
                      <ahyp:hlinkClr xmlns:ahyp="http://schemas.microsoft.com/office/drawing/2018/hyperlinkcolor" val="tx"/>
                    </a:ext>
                  </a:extLst>
                </a:hlinkClick>
              </a:rPr>
              <a:t>https://www.timestables.co.uk/</a:t>
            </a:r>
            <a:endParaRPr sz="1050" b="0" i="0" u="none" strike="noStrike" cap="none" dirty="0">
              <a:solidFill>
                <a:schemeClr val="dk1"/>
              </a:solidFill>
              <a:latin typeface="Arial"/>
              <a:ea typeface="Arial"/>
              <a:cs typeface="Arial"/>
              <a:sym typeface="Arial"/>
            </a:endParaRPr>
          </a:p>
          <a:p>
            <a:pPr marL="0" marR="0" lvl="0" indent="0" algn="l" rtl="0">
              <a:spcBef>
                <a:spcPts val="0"/>
              </a:spcBef>
              <a:spcAft>
                <a:spcPts val="0"/>
              </a:spcAft>
              <a:buNone/>
            </a:pPr>
            <a:endParaRPr sz="1050" b="0" i="0" u="none" strike="noStrike" cap="none" dirty="0">
              <a:solidFill>
                <a:schemeClr val="dk1"/>
              </a:solidFill>
              <a:latin typeface="Arial"/>
              <a:ea typeface="Arial"/>
              <a:cs typeface="Arial"/>
              <a:sym typeface="Arial"/>
            </a:endParaRPr>
          </a:p>
        </p:txBody>
      </p:sp>
      <p:sp>
        <p:nvSpPr>
          <p:cNvPr id="89" name="Google Shape;89;p1"/>
          <p:cNvSpPr txBox="1"/>
          <p:nvPr/>
        </p:nvSpPr>
        <p:spPr>
          <a:xfrm>
            <a:off x="428624" y="4669849"/>
            <a:ext cx="2800351" cy="1785502"/>
          </a:xfrm>
          <a:prstGeom prst="rect">
            <a:avLst/>
          </a:prstGeom>
          <a:solidFill>
            <a:schemeClr val="lt1"/>
          </a:solidFill>
          <a:ln w="63500" cap="flat" cmpd="thickThin">
            <a:solidFill>
              <a:srgbClr val="4372C3"/>
            </a:solidFill>
            <a:prstDash val="solid"/>
            <a:miter lim="800000"/>
            <a:headEnd type="none" w="sm" len="sm"/>
            <a:tailEnd type="none" w="sm" len="sm"/>
          </a:ln>
        </p:spPr>
        <p:txBody>
          <a:bodyPr spcFirstLastPara="1" wrap="square" lIns="91425" tIns="45700" rIns="91425" bIns="45700" anchor="t" anchorCtr="0">
            <a:noAutofit/>
          </a:bodyPr>
          <a:lstStyle/>
          <a:p>
            <a:pPr marL="0" marR="0" lvl="0" indent="0" algn="ctr" rtl="0">
              <a:spcBef>
                <a:spcPts val="0"/>
              </a:spcBef>
              <a:spcAft>
                <a:spcPts val="0"/>
              </a:spcAft>
              <a:buNone/>
            </a:pPr>
            <a:r>
              <a:rPr lang="en-GB" sz="2400" b="0" i="0" u="none" strike="noStrike" cap="none" dirty="0">
                <a:solidFill>
                  <a:schemeClr val="dk1"/>
                </a:solidFill>
                <a:latin typeface="Times New Roman"/>
                <a:ea typeface="Times New Roman"/>
                <a:cs typeface="Times New Roman"/>
                <a:sym typeface="Times New Roman"/>
              </a:rPr>
              <a:t> </a:t>
            </a:r>
            <a:r>
              <a:rPr lang="en-GB" sz="1050" b="1" i="0" u="none" strike="noStrike" cap="none" dirty="0">
                <a:solidFill>
                  <a:schemeClr val="dk1"/>
                </a:solidFill>
                <a:latin typeface="Arial"/>
                <a:ea typeface="Arial"/>
                <a:cs typeface="Arial"/>
                <a:sym typeface="Arial"/>
              </a:rPr>
              <a:t>Religious Studies:</a:t>
            </a:r>
            <a:endParaRPr dirty="0"/>
          </a:p>
          <a:p>
            <a:pPr marL="0" marR="0" lvl="0" indent="0" algn="ctr" rtl="0">
              <a:spcBef>
                <a:spcPts val="0"/>
              </a:spcBef>
              <a:spcAft>
                <a:spcPts val="0"/>
              </a:spcAft>
              <a:buNone/>
            </a:pPr>
            <a:endParaRPr sz="1050" b="1" i="0" u="none" strike="noStrike" cap="none" dirty="0">
              <a:solidFill>
                <a:schemeClr val="dk1"/>
              </a:solidFill>
              <a:latin typeface="Arial"/>
              <a:ea typeface="Arial"/>
              <a:cs typeface="Arial"/>
              <a:sym typeface="Arial"/>
            </a:endParaRPr>
          </a:p>
          <a:p>
            <a:pPr marL="0" marR="0" lvl="0" indent="0" algn="l" rtl="0">
              <a:spcBef>
                <a:spcPts val="0"/>
              </a:spcBef>
              <a:spcAft>
                <a:spcPts val="0"/>
              </a:spcAft>
              <a:buNone/>
            </a:pPr>
            <a:r>
              <a:rPr lang="en-GB" sz="1050" b="0" i="0" u="none" strike="noStrike" cap="none" dirty="0">
                <a:solidFill>
                  <a:schemeClr val="dk1"/>
                </a:solidFill>
                <a:latin typeface="Arial"/>
                <a:ea typeface="Arial"/>
                <a:cs typeface="Arial"/>
                <a:sym typeface="Arial"/>
              </a:rPr>
              <a:t>In religious studies, we will be investigating the question ‘Just how important are our beliefs</a:t>
            </a:r>
            <a:r>
              <a:rPr lang="en-GB" sz="1050" dirty="0">
                <a:solidFill>
                  <a:schemeClr val="dk1"/>
                </a:solidFill>
              </a:rPr>
              <a:t>?’ We will explore promises people make, types of commitment and try to define the word ‘sacrifice’. </a:t>
            </a:r>
            <a:endParaRPr sz="1050" b="0" i="0" u="none" strike="noStrike" cap="none" dirty="0">
              <a:solidFill>
                <a:schemeClr val="dk1"/>
              </a:solidFill>
              <a:latin typeface="Calibri"/>
              <a:ea typeface="Calibri"/>
              <a:cs typeface="Calibri"/>
              <a:sym typeface="Calibri"/>
            </a:endParaRPr>
          </a:p>
        </p:txBody>
      </p:sp>
      <p:sp>
        <p:nvSpPr>
          <p:cNvPr id="90" name="Google Shape;90;p1"/>
          <p:cNvSpPr txBox="1"/>
          <p:nvPr/>
        </p:nvSpPr>
        <p:spPr>
          <a:xfrm>
            <a:off x="7753358" y="402649"/>
            <a:ext cx="3943343" cy="1785502"/>
          </a:xfrm>
          <a:prstGeom prst="rect">
            <a:avLst/>
          </a:prstGeom>
          <a:solidFill>
            <a:schemeClr val="lt1"/>
          </a:solidFill>
          <a:ln w="63500" cap="flat" cmpd="thickThin">
            <a:solidFill>
              <a:srgbClr val="4372C3"/>
            </a:solidFill>
            <a:prstDash val="solid"/>
            <a:miter lim="800000"/>
            <a:headEnd type="none" w="sm" len="sm"/>
            <a:tailEnd type="none" w="sm" len="sm"/>
          </a:ln>
        </p:spPr>
        <p:txBody>
          <a:bodyPr spcFirstLastPara="1" wrap="square" lIns="91425" tIns="45700" rIns="91425" bIns="45700" anchor="t" anchorCtr="0">
            <a:noAutofit/>
          </a:bodyPr>
          <a:lstStyle/>
          <a:p>
            <a:pPr marL="0" marR="0" lvl="0" indent="0" algn="ctr" rtl="0">
              <a:spcBef>
                <a:spcPts val="0"/>
              </a:spcBef>
              <a:spcAft>
                <a:spcPts val="0"/>
              </a:spcAft>
              <a:buNone/>
            </a:pPr>
            <a:r>
              <a:rPr lang="en-GB" sz="1050" b="1" i="0" u="none" strike="noStrike" cap="none" dirty="0">
                <a:solidFill>
                  <a:schemeClr val="dk1"/>
                </a:solidFill>
                <a:latin typeface="Arial"/>
                <a:ea typeface="Arial"/>
                <a:cs typeface="Arial"/>
                <a:sym typeface="Arial"/>
              </a:rPr>
              <a:t>Geography</a:t>
            </a:r>
            <a:endParaRPr sz="1050" b="1" i="0" u="none" strike="noStrike" cap="none" dirty="0">
              <a:solidFill>
                <a:schemeClr val="dk1"/>
              </a:solidFill>
              <a:latin typeface="Arial"/>
              <a:ea typeface="Arial"/>
              <a:cs typeface="Arial"/>
              <a:sym typeface="Arial"/>
            </a:endParaRPr>
          </a:p>
          <a:p>
            <a:pPr marL="0" marR="0" lvl="0" indent="0" algn="l" rtl="0">
              <a:spcBef>
                <a:spcPts val="0"/>
              </a:spcBef>
              <a:spcAft>
                <a:spcPts val="0"/>
              </a:spcAft>
              <a:buNone/>
            </a:pPr>
            <a:r>
              <a:rPr lang="en-GB" sz="1050" b="0" i="0" u="none" strike="noStrike" cap="none" dirty="0">
                <a:solidFill>
                  <a:schemeClr val="dk1"/>
                </a:solidFill>
                <a:latin typeface="Arial"/>
                <a:ea typeface="Arial"/>
                <a:cs typeface="Arial"/>
                <a:sym typeface="Arial"/>
              </a:rPr>
              <a:t>In geography, we will continue our learning of the United Kingdom. We will explore human and physical features and create a map of the local area.</a:t>
            </a:r>
            <a:endParaRPr dirty="0"/>
          </a:p>
          <a:p>
            <a:pPr marL="0" marR="0" lvl="0" indent="0" algn="l" rtl="0">
              <a:spcBef>
                <a:spcPts val="0"/>
              </a:spcBef>
              <a:spcAft>
                <a:spcPts val="0"/>
              </a:spcAft>
              <a:buNone/>
            </a:pPr>
            <a:endParaRPr sz="1050" b="0" i="0" u="sng" strike="noStrike" cap="none" dirty="0">
              <a:solidFill>
                <a:schemeClr val="dk1"/>
              </a:solidFill>
              <a:latin typeface="Arial"/>
              <a:ea typeface="Arial"/>
              <a:cs typeface="Arial"/>
              <a:sym typeface="Arial"/>
            </a:endParaRPr>
          </a:p>
          <a:p>
            <a:pPr marL="0" marR="0" lvl="0" indent="0" algn="l" rtl="0">
              <a:spcBef>
                <a:spcPts val="0"/>
              </a:spcBef>
              <a:spcAft>
                <a:spcPts val="0"/>
              </a:spcAft>
              <a:buNone/>
            </a:pPr>
            <a:r>
              <a:rPr lang="en-GB" sz="1050" b="0" i="0" u="sng" strike="noStrike" cap="none" dirty="0">
                <a:solidFill>
                  <a:schemeClr val="dk1"/>
                </a:solidFill>
                <a:latin typeface="Arial"/>
                <a:ea typeface="Arial"/>
                <a:cs typeface="Arial"/>
                <a:sym typeface="Arial"/>
              </a:rPr>
              <a:t>What you can do to help at home: </a:t>
            </a:r>
            <a:endParaRPr dirty="0"/>
          </a:p>
          <a:p>
            <a:pPr marL="0" marR="0" lvl="0" indent="0" algn="l" rtl="0">
              <a:spcBef>
                <a:spcPts val="0"/>
              </a:spcBef>
              <a:spcAft>
                <a:spcPts val="0"/>
              </a:spcAft>
              <a:buNone/>
            </a:pPr>
            <a:r>
              <a:rPr lang="en-GB" sz="1050" b="0" i="0" u="none" strike="noStrike" cap="none" dirty="0">
                <a:solidFill>
                  <a:schemeClr val="dk1"/>
                </a:solidFill>
                <a:latin typeface="Arial"/>
                <a:ea typeface="Arial"/>
                <a:cs typeface="Arial"/>
                <a:sym typeface="Arial"/>
              </a:rPr>
              <a:t>-identify human and physical features around where you live</a:t>
            </a:r>
          </a:p>
          <a:p>
            <a:pPr lvl="0"/>
            <a:r>
              <a:rPr lang="en-GB" sz="1050" dirty="0">
                <a:solidFill>
                  <a:schemeClr val="dk1"/>
                </a:solidFill>
              </a:rPr>
              <a:t>-https://www.bbc.co.uk/bitesize/subjects/zs9ydnb </a:t>
            </a:r>
            <a:endParaRPr sz="1050" b="0" i="0" u="none" strike="noStrike" cap="none" dirty="0">
              <a:solidFill>
                <a:schemeClr val="dk1"/>
              </a:solidFill>
              <a:latin typeface="Arial"/>
              <a:ea typeface="Arial"/>
              <a:cs typeface="Arial"/>
              <a:sym typeface="Arial"/>
            </a:endParaRPr>
          </a:p>
          <a:p>
            <a:pPr marL="0" marR="0" lvl="0" indent="0" algn="l" rtl="0">
              <a:spcBef>
                <a:spcPts val="0"/>
              </a:spcBef>
              <a:spcAft>
                <a:spcPts val="0"/>
              </a:spcAft>
              <a:buNone/>
            </a:pPr>
            <a:endParaRPr sz="1050" b="0" i="0" u="none" strike="noStrike" cap="none" dirty="0">
              <a:solidFill>
                <a:schemeClr val="dk1"/>
              </a:solidFill>
              <a:latin typeface="Arial"/>
              <a:ea typeface="Arial"/>
              <a:cs typeface="Arial"/>
              <a:sym typeface="Arial"/>
            </a:endParaRPr>
          </a:p>
          <a:p>
            <a:pPr marL="171450" marR="0" lvl="0" indent="-120650" algn="l" rtl="0">
              <a:spcBef>
                <a:spcPts val="0"/>
              </a:spcBef>
              <a:spcAft>
                <a:spcPts val="0"/>
              </a:spcAft>
              <a:buClr>
                <a:schemeClr val="dk1"/>
              </a:buClr>
              <a:buSzPts val="800"/>
              <a:buFont typeface="Calibri"/>
              <a:buNone/>
            </a:pPr>
            <a:endParaRPr sz="800" b="0" i="0" u="none" strike="noStrike" cap="none" dirty="0">
              <a:solidFill>
                <a:schemeClr val="dk1"/>
              </a:solidFill>
              <a:latin typeface="Arial"/>
              <a:ea typeface="Arial"/>
              <a:cs typeface="Arial"/>
              <a:sym typeface="Arial"/>
            </a:endParaRPr>
          </a:p>
        </p:txBody>
      </p:sp>
      <p:sp>
        <p:nvSpPr>
          <p:cNvPr id="91" name="Google Shape;91;p1"/>
          <p:cNvSpPr txBox="1"/>
          <p:nvPr/>
        </p:nvSpPr>
        <p:spPr>
          <a:xfrm>
            <a:off x="7753358" y="2434071"/>
            <a:ext cx="3943343" cy="1887679"/>
          </a:xfrm>
          <a:prstGeom prst="rect">
            <a:avLst/>
          </a:prstGeom>
          <a:solidFill>
            <a:schemeClr val="lt1"/>
          </a:solidFill>
          <a:ln w="63500" cap="flat" cmpd="thickThin">
            <a:solidFill>
              <a:srgbClr val="4372C3"/>
            </a:solidFill>
            <a:prstDash val="solid"/>
            <a:miter lim="800000"/>
            <a:headEnd type="none" w="sm" len="sm"/>
            <a:tailEnd type="none" w="sm" len="sm"/>
          </a:ln>
        </p:spPr>
        <p:txBody>
          <a:bodyPr spcFirstLastPara="1" wrap="square" lIns="91425" tIns="45700" rIns="91425" bIns="45700" anchor="t" anchorCtr="0">
            <a:noAutofit/>
          </a:bodyPr>
          <a:lstStyle/>
          <a:p>
            <a:pPr marL="0" marR="0" lvl="0" indent="0" algn="ctr" rtl="0">
              <a:spcBef>
                <a:spcPts val="0"/>
              </a:spcBef>
              <a:spcAft>
                <a:spcPts val="0"/>
              </a:spcAft>
              <a:buNone/>
            </a:pPr>
            <a:r>
              <a:rPr lang="en-GB" sz="2400" b="0" i="0" u="none" strike="noStrike" cap="none" dirty="0">
                <a:solidFill>
                  <a:schemeClr val="dk1"/>
                </a:solidFill>
                <a:latin typeface="Times New Roman"/>
                <a:ea typeface="Times New Roman"/>
                <a:cs typeface="Times New Roman"/>
                <a:sym typeface="Times New Roman"/>
              </a:rPr>
              <a:t> </a:t>
            </a:r>
            <a:r>
              <a:rPr lang="en-GB" sz="1050" b="1" i="0" u="none" strike="noStrike" cap="none" dirty="0">
                <a:solidFill>
                  <a:schemeClr val="dk1"/>
                </a:solidFill>
                <a:latin typeface="Arial"/>
                <a:ea typeface="Arial"/>
                <a:cs typeface="Arial"/>
                <a:sym typeface="Arial"/>
              </a:rPr>
              <a:t>Science:</a:t>
            </a:r>
            <a:endParaRPr dirty="0"/>
          </a:p>
          <a:p>
            <a:pPr marL="0" marR="0" lvl="0" indent="0" algn="ctr" rtl="0">
              <a:spcBef>
                <a:spcPts val="0"/>
              </a:spcBef>
              <a:spcAft>
                <a:spcPts val="0"/>
              </a:spcAft>
              <a:buNone/>
            </a:pPr>
            <a:endParaRPr sz="1050" b="1" i="0" u="none" strike="noStrike" cap="none" dirty="0">
              <a:solidFill>
                <a:schemeClr val="dk1"/>
              </a:solidFill>
              <a:latin typeface="Arial"/>
              <a:ea typeface="Arial"/>
              <a:cs typeface="Arial"/>
              <a:sym typeface="Arial"/>
            </a:endParaRPr>
          </a:p>
          <a:p>
            <a:pPr marL="0" marR="0" lvl="0" indent="0" algn="l" rtl="0">
              <a:spcBef>
                <a:spcPts val="0"/>
              </a:spcBef>
              <a:spcAft>
                <a:spcPts val="0"/>
              </a:spcAft>
              <a:buNone/>
            </a:pPr>
            <a:r>
              <a:rPr lang="en-GB" sz="1050" b="0" i="0" u="none" strike="noStrike" cap="none" dirty="0">
                <a:solidFill>
                  <a:schemeClr val="dk1"/>
                </a:solidFill>
                <a:latin typeface="Arial"/>
                <a:ea typeface="Arial"/>
                <a:cs typeface="Arial"/>
                <a:sym typeface="Arial"/>
              </a:rPr>
              <a:t>In science, we will be learning about light. We will be identifying light sources and exploring how darkness is the absence of light.</a:t>
            </a:r>
            <a:endParaRPr dirty="0"/>
          </a:p>
          <a:p>
            <a:pPr marL="0" marR="0" lvl="0" indent="0" algn="l" rtl="0">
              <a:spcBef>
                <a:spcPts val="0"/>
              </a:spcBef>
              <a:spcAft>
                <a:spcPts val="0"/>
              </a:spcAft>
              <a:buNone/>
            </a:pPr>
            <a:endParaRPr sz="1050" b="0" i="0" u="sng" strike="noStrike" cap="none" dirty="0">
              <a:solidFill>
                <a:schemeClr val="dk1"/>
              </a:solidFill>
              <a:latin typeface="Arial"/>
              <a:ea typeface="Arial"/>
              <a:cs typeface="Arial"/>
              <a:sym typeface="Arial"/>
            </a:endParaRPr>
          </a:p>
          <a:p>
            <a:pPr marL="0" marR="0" lvl="0" indent="0" algn="l" rtl="0">
              <a:spcBef>
                <a:spcPts val="0"/>
              </a:spcBef>
              <a:spcAft>
                <a:spcPts val="0"/>
              </a:spcAft>
              <a:buNone/>
            </a:pPr>
            <a:r>
              <a:rPr lang="en-GB" sz="1050" b="0" i="0" u="sng" strike="noStrike" cap="none" dirty="0">
                <a:solidFill>
                  <a:schemeClr val="dk1"/>
                </a:solidFill>
                <a:latin typeface="Arial"/>
                <a:ea typeface="Arial"/>
                <a:cs typeface="Arial"/>
                <a:sym typeface="Arial"/>
              </a:rPr>
              <a:t>What you can do to help at home: </a:t>
            </a:r>
            <a:endParaRPr dirty="0"/>
          </a:p>
          <a:p>
            <a:pPr marL="0" marR="0" lvl="0" indent="0" algn="l" rtl="0">
              <a:spcBef>
                <a:spcPts val="0"/>
              </a:spcBef>
              <a:spcAft>
                <a:spcPts val="0"/>
              </a:spcAft>
              <a:buNone/>
            </a:pPr>
            <a:r>
              <a:rPr lang="en-GB" sz="1050" b="0" i="0" strike="noStrike" cap="none" dirty="0">
                <a:solidFill>
                  <a:schemeClr val="dk1"/>
                </a:solidFill>
                <a:latin typeface="Arial"/>
                <a:ea typeface="Arial"/>
                <a:cs typeface="Arial"/>
                <a:sym typeface="Arial"/>
              </a:rPr>
              <a:t>-find light sources around the house</a:t>
            </a:r>
          </a:p>
          <a:p>
            <a:pPr lvl="0"/>
            <a:r>
              <a:rPr lang="en-GB" sz="1050" dirty="0">
                <a:solidFill>
                  <a:schemeClr val="dk1"/>
                </a:solidFill>
              </a:rPr>
              <a:t>https://www.bbc.co.uk/bitesize/topics/zmnqfdm/articles/zpnvf82</a:t>
            </a:r>
            <a:endParaRPr sz="1050" b="0" i="0" strike="noStrike" cap="none" dirty="0">
              <a:solidFill>
                <a:schemeClr val="dk1"/>
              </a:solidFill>
              <a:latin typeface="Arial"/>
              <a:ea typeface="Arial"/>
              <a:cs typeface="Arial"/>
              <a:sym typeface="Arial"/>
            </a:endParaRPr>
          </a:p>
          <a:p>
            <a:pPr marL="0" marR="0" lvl="0" indent="0" algn="l" rtl="0">
              <a:spcBef>
                <a:spcPts val="0"/>
              </a:spcBef>
              <a:spcAft>
                <a:spcPts val="0"/>
              </a:spcAft>
              <a:buNone/>
            </a:pPr>
            <a:endParaRPr sz="1050" b="0" i="0" u="none" strike="noStrike" cap="none" dirty="0">
              <a:solidFill>
                <a:schemeClr val="dk1"/>
              </a:solidFill>
              <a:latin typeface="Arial"/>
              <a:ea typeface="Arial"/>
              <a:cs typeface="Arial"/>
              <a:sym typeface="Arial"/>
            </a:endParaRPr>
          </a:p>
          <a:p>
            <a:pPr marL="0" marR="0" lvl="0" indent="0" algn="ctr" rtl="0">
              <a:spcBef>
                <a:spcPts val="0"/>
              </a:spcBef>
              <a:spcAft>
                <a:spcPts val="0"/>
              </a:spcAft>
              <a:buNone/>
            </a:pPr>
            <a:r>
              <a:rPr lang="en-GB" sz="1050" b="1" i="0" u="none" strike="noStrike" cap="none" dirty="0">
                <a:solidFill>
                  <a:schemeClr val="dk1"/>
                </a:solidFill>
                <a:latin typeface="Arial"/>
                <a:ea typeface="Arial"/>
                <a:cs typeface="Arial"/>
                <a:sym typeface="Arial"/>
              </a:rPr>
              <a:t> </a:t>
            </a:r>
            <a:endParaRPr sz="1050" b="0" i="0" u="none" strike="noStrike" cap="none" dirty="0">
              <a:solidFill>
                <a:schemeClr val="dk1"/>
              </a:solidFill>
              <a:latin typeface="Calibri"/>
              <a:ea typeface="Calibri"/>
              <a:cs typeface="Calibri"/>
              <a:sym typeface="Calibri"/>
            </a:endParaRPr>
          </a:p>
        </p:txBody>
      </p:sp>
      <p:sp>
        <p:nvSpPr>
          <p:cNvPr id="92" name="Google Shape;92;p1"/>
          <p:cNvSpPr txBox="1"/>
          <p:nvPr/>
        </p:nvSpPr>
        <p:spPr>
          <a:xfrm>
            <a:off x="6329360" y="4669849"/>
            <a:ext cx="2700341" cy="1785502"/>
          </a:xfrm>
          <a:prstGeom prst="rect">
            <a:avLst/>
          </a:prstGeom>
          <a:solidFill>
            <a:schemeClr val="lt1"/>
          </a:solidFill>
          <a:ln w="63500" cap="flat" cmpd="thickThin">
            <a:solidFill>
              <a:srgbClr val="4372C3"/>
            </a:solidFill>
            <a:prstDash val="solid"/>
            <a:miter lim="800000"/>
            <a:headEnd type="none" w="sm" len="sm"/>
            <a:tailEnd type="none" w="sm" len="sm"/>
          </a:ln>
        </p:spPr>
        <p:txBody>
          <a:bodyPr spcFirstLastPara="1" wrap="square" lIns="91425" tIns="45700" rIns="91425" bIns="45700" anchor="t" anchorCtr="0">
            <a:noAutofit/>
          </a:bodyPr>
          <a:lstStyle/>
          <a:p>
            <a:pPr marL="0" marR="0" lvl="0" indent="0" algn="ctr" rtl="0">
              <a:spcBef>
                <a:spcPts val="0"/>
              </a:spcBef>
              <a:spcAft>
                <a:spcPts val="0"/>
              </a:spcAft>
              <a:buNone/>
            </a:pPr>
            <a:r>
              <a:rPr lang="en-GB" sz="2400" b="0" i="0" u="none" strike="noStrike" cap="none" dirty="0">
                <a:solidFill>
                  <a:schemeClr val="dk1"/>
                </a:solidFill>
                <a:latin typeface="Times New Roman"/>
                <a:ea typeface="Times New Roman"/>
                <a:cs typeface="Times New Roman"/>
                <a:sym typeface="Times New Roman"/>
              </a:rPr>
              <a:t> </a:t>
            </a:r>
            <a:r>
              <a:rPr lang="en-GB" sz="1050" b="1" i="0" u="none" strike="noStrike" cap="none" dirty="0">
                <a:solidFill>
                  <a:schemeClr val="dk1"/>
                </a:solidFill>
                <a:latin typeface="Arial"/>
                <a:ea typeface="Arial"/>
                <a:cs typeface="Arial"/>
                <a:sym typeface="Arial"/>
              </a:rPr>
              <a:t>Physical Education:</a:t>
            </a:r>
            <a:endParaRPr dirty="0"/>
          </a:p>
          <a:p>
            <a:pPr marL="0" marR="0" lvl="0" indent="0" algn="ctr" rtl="0">
              <a:spcBef>
                <a:spcPts val="0"/>
              </a:spcBef>
              <a:spcAft>
                <a:spcPts val="0"/>
              </a:spcAft>
              <a:buNone/>
            </a:pPr>
            <a:endParaRPr sz="1050" b="1" i="0" u="none" strike="noStrike" cap="none" dirty="0">
              <a:solidFill>
                <a:schemeClr val="dk1"/>
              </a:solidFill>
              <a:latin typeface="Arial"/>
              <a:ea typeface="Arial"/>
              <a:cs typeface="Arial"/>
              <a:sym typeface="Arial"/>
            </a:endParaRPr>
          </a:p>
          <a:p>
            <a:pPr marL="0" marR="0" lvl="0" indent="0" algn="ctr" rtl="0">
              <a:spcBef>
                <a:spcPts val="0"/>
              </a:spcBef>
              <a:spcAft>
                <a:spcPts val="0"/>
              </a:spcAft>
              <a:buNone/>
            </a:pPr>
            <a:endParaRPr sz="1050" b="1" i="0" u="none" strike="noStrike" cap="none" dirty="0">
              <a:solidFill>
                <a:schemeClr val="dk1"/>
              </a:solidFill>
              <a:latin typeface="Arial"/>
              <a:ea typeface="Arial"/>
              <a:cs typeface="Arial"/>
              <a:sym typeface="Arial"/>
            </a:endParaRPr>
          </a:p>
          <a:p>
            <a:pPr marL="0" marR="0" lvl="0" indent="0" algn="ctr" rtl="0">
              <a:spcBef>
                <a:spcPts val="0"/>
              </a:spcBef>
              <a:spcAft>
                <a:spcPts val="0"/>
              </a:spcAft>
              <a:buNone/>
            </a:pPr>
            <a:endParaRPr sz="1050" b="1" i="0" u="none" strike="noStrike" cap="none" dirty="0">
              <a:solidFill>
                <a:schemeClr val="dk1"/>
              </a:solidFill>
              <a:latin typeface="Arial"/>
              <a:ea typeface="Arial"/>
              <a:cs typeface="Arial"/>
              <a:sym typeface="Arial"/>
            </a:endParaRPr>
          </a:p>
          <a:p>
            <a:pPr marL="0" marR="0" lvl="0" indent="0" algn="l" rtl="0">
              <a:spcBef>
                <a:spcPts val="0"/>
              </a:spcBef>
              <a:spcAft>
                <a:spcPts val="0"/>
              </a:spcAft>
              <a:buNone/>
            </a:pPr>
            <a:r>
              <a:rPr lang="en-GB" sz="1050" b="0" i="0" u="none" strike="noStrike" cap="none" dirty="0">
                <a:solidFill>
                  <a:schemeClr val="dk1"/>
                </a:solidFill>
                <a:latin typeface="Arial"/>
                <a:ea typeface="Arial"/>
                <a:cs typeface="Arial"/>
                <a:sym typeface="Arial"/>
              </a:rPr>
              <a:t>In PE, </a:t>
            </a:r>
            <a:r>
              <a:rPr lang="en-GB" sz="1050" dirty="0">
                <a:solidFill>
                  <a:schemeClr val="dk1"/>
                </a:solidFill>
              </a:rPr>
              <a:t>we will be having swimming lessons at school. We will also be practising our throwing and catching skills through games such as rounders and tennis.</a:t>
            </a:r>
            <a:endParaRPr sz="1050" b="0" i="0" u="none" strike="noStrike" cap="none" dirty="0">
              <a:solidFill>
                <a:schemeClr val="dk1"/>
              </a:solidFill>
              <a:latin typeface="Calibri"/>
              <a:ea typeface="Calibri"/>
              <a:cs typeface="Calibri"/>
              <a:sym typeface="Calibri"/>
            </a:endParaRPr>
          </a:p>
        </p:txBody>
      </p:sp>
      <p:sp>
        <p:nvSpPr>
          <p:cNvPr id="93" name="Google Shape;93;p1"/>
          <p:cNvSpPr txBox="1"/>
          <p:nvPr/>
        </p:nvSpPr>
        <p:spPr>
          <a:xfrm>
            <a:off x="3362326" y="4669849"/>
            <a:ext cx="2700340" cy="1785502"/>
          </a:xfrm>
          <a:prstGeom prst="rect">
            <a:avLst/>
          </a:prstGeom>
          <a:solidFill>
            <a:schemeClr val="lt1"/>
          </a:solidFill>
          <a:ln w="63500" cap="flat" cmpd="thickThin">
            <a:solidFill>
              <a:srgbClr val="4372C3"/>
            </a:solidFill>
            <a:prstDash val="solid"/>
            <a:miter lim="800000"/>
            <a:headEnd type="none" w="sm" len="sm"/>
            <a:tailEnd type="none" w="sm" len="sm"/>
          </a:ln>
        </p:spPr>
        <p:txBody>
          <a:bodyPr spcFirstLastPara="1" wrap="square" lIns="91425" tIns="45700" rIns="91425" bIns="45700" anchor="t" anchorCtr="0">
            <a:noAutofit/>
          </a:bodyPr>
          <a:lstStyle/>
          <a:p>
            <a:pPr marL="0" marR="0" lvl="0" indent="0" algn="ctr" rtl="0">
              <a:spcBef>
                <a:spcPts val="0"/>
              </a:spcBef>
              <a:spcAft>
                <a:spcPts val="0"/>
              </a:spcAft>
              <a:buNone/>
            </a:pPr>
            <a:r>
              <a:rPr lang="en-GB" sz="2400" b="0" i="0" u="none" strike="noStrike" cap="none" dirty="0">
                <a:solidFill>
                  <a:schemeClr val="dk1"/>
                </a:solidFill>
                <a:latin typeface="Times New Roman"/>
                <a:ea typeface="Times New Roman"/>
                <a:cs typeface="Times New Roman"/>
                <a:sym typeface="Times New Roman"/>
              </a:rPr>
              <a:t> </a:t>
            </a:r>
            <a:r>
              <a:rPr lang="en-GB" sz="1050" b="1" i="0" u="none" strike="noStrike" cap="none" dirty="0">
                <a:solidFill>
                  <a:schemeClr val="dk1"/>
                </a:solidFill>
                <a:latin typeface="Arial"/>
                <a:ea typeface="Arial"/>
                <a:cs typeface="Arial"/>
                <a:sym typeface="Arial"/>
              </a:rPr>
              <a:t>PHSE:</a:t>
            </a:r>
            <a:endParaRPr dirty="0"/>
          </a:p>
          <a:p>
            <a:pPr marL="0" marR="0" lvl="0" indent="0" algn="ctr" rtl="0">
              <a:spcBef>
                <a:spcPts val="0"/>
              </a:spcBef>
              <a:spcAft>
                <a:spcPts val="0"/>
              </a:spcAft>
              <a:buNone/>
            </a:pPr>
            <a:endParaRPr sz="1050" b="1" i="0" u="none" strike="noStrike" cap="none" dirty="0">
              <a:solidFill>
                <a:schemeClr val="dk1"/>
              </a:solidFill>
              <a:latin typeface="Arial"/>
              <a:ea typeface="Arial"/>
              <a:cs typeface="Arial"/>
              <a:sym typeface="Arial"/>
            </a:endParaRPr>
          </a:p>
          <a:p>
            <a:pPr marL="0" marR="0" lvl="0" indent="0" algn="ctr" rtl="0">
              <a:spcBef>
                <a:spcPts val="0"/>
              </a:spcBef>
              <a:spcAft>
                <a:spcPts val="0"/>
              </a:spcAft>
              <a:buNone/>
            </a:pPr>
            <a:endParaRPr sz="1050" b="1" i="0" u="none" strike="noStrike" cap="none" dirty="0">
              <a:solidFill>
                <a:schemeClr val="dk1"/>
              </a:solidFill>
              <a:latin typeface="Arial"/>
              <a:ea typeface="Arial"/>
              <a:cs typeface="Arial"/>
              <a:sym typeface="Arial"/>
            </a:endParaRPr>
          </a:p>
          <a:p>
            <a:pPr marL="0" marR="0" lvl="0" indent="0" algn="l" rtl="0">
              <a:spcBef>
                <a:spcPts val="0"/>
              </a:spcBef>
              <a:spcAft>
                <a:spcPts val="0"/>
              </a:spcAft>
              <a:buNone/>
            </a:pPr>
            <a:r>
              <a:rPr lang="en-GB" sz="1050" b="0" i="0" u="none" strike="noStrike" cap="none" dirty="0">
                <a:solidFill>
                  <a:schemeClr val="dk1"/>
                </a:solidFill>
                <a:latin typeface="Arial"/>
                <a:ea typeface="Arial"/>
                <a:cs typeface="Arial"/>
                <a:sym typeface="Arial"/>
              </a:rPr>
              <a:t>In PSHE, we will be think about how we can be our best selves. We will look at choices we make, including in school and the community. Finally, we will learn basic first aid skills. </a:t>
            </a:r>
            <a:endParaRPr sz="1050" b="0" i="0" u="none" strike="noStrike" cap="none" dirty="0">
              <a:solidFill>
                <a:schemeClr val="dk1"/>
              </a:solidFill>
              <a:latin typeface="Calibri"/>
              <a:ea typeface="Calibri"/>
              <a:cs typeface="Calibri"/>
              <a:sym typeface="Calibri"/>
            </a:endParaRPr>
          </a:p>
        </p:txBody>
      </p:sp>
      <p:sp>
        <p:nvSpPr>
          <p:cNvPr id="94" name="Google Shape;94;p1"/>
          <p:cNvSpPr txBox="1"/>
          <p:nvPr/>
        </p:nvSpPr>
        <p:spPr>
          <a:xfrm>
            <a:off x="9186861" y="4669849"/>
            <a:ext cx="2509840" cy="1785502"/>
          </a:xfrm>
          <a:prstGeom prst="rect">
            <a:avLst/>
          </a:prstGeom>
          <a:solidFill>
            <a:schemeClr val="lt1"/>
          </a:solidFill>
          <a:ln w="63500" cap="flat" cmpd="thickThin">
            <a:solidFill>
              <a:srgbClr val="4372C3"/>
            </a:solidFill>
            <a:prstDash val="solid"/>
            <a:miter lim="800000"/>
            <a:headEnd type="none" w="sm" len="sm"/>
            <a:tailEnd type="none" w="sm" len="sm"/>
          </a:ln>
        </p:spPr>
        <p:txBody>
          <a:bodyPr spcFirstLastPara="1" wrap="square" lIns="91425" tIns="45700" rIns="91425" bIns="45700" anchor="t" anchorCtr="0">
            <a:noAutofit/>
          </a:bodyPr>
          <a:lstStyle/>
          <a:p>
            <a:pPr marL="0" marR="0" lvl="0" indent="0" algn="ctr" rtl="0">
              <a:spcBef>
                <a:spcPts val="0"/>
              </a:spcBef>
              <a:spcAft>
                <a:spcPts val="0"/>
              </a:spcAft>
              <a:buNone/>
            </a:pPr>
            <a:r>
              <a:rPr lang="en-GB" sz="2400" b="0" i="0" u="none" strike="noStrike" cap="none" dirty="0">
                <a:solidFill>
                  <a:schemeClr val="dk1"/>
                </a:solidFill>
                <a:latin typeface="Times New Roman"/>
                <a:ea typeface="Times New Roman"/>
                <a:cs typeface="Times New Roman"/>
                <a:sym typeface="Times New Roman"/>
              </a:rPr>
              <a:t> </a:t>
            </a:r>
            <a:r>
              <a:rPr lang="en-GB" sz="1050" b="1" i="0" u="none" strike="noStrike" cap="none" dirty="0">
                <a:solidFill>
                  <a:schemeClr val="dk1"/>
                </a:solidFill>
                <a:latin typeface="Arial"/>
                <a:ea typeface="Arial"/>
                <a:cs typeface="Arial"/>
                <a:sym typeface="Arial"/>
              </a:rPr>
              <a:t>Computing:</a:t>
            </a:r>
            <a:endParaRPr dirty="0"/>
          </a:p>
          <a:p>
            <a:pPr marL="0" marR="0" lvl="0" indent="0" algn="ctr" rtl="0">
              <a:spcBef>
                <a:spcPts val="0"/>
              </a:spcBef>
              <a:spcAft>
                <a:spcPts val="0"/>
              </a:spcAft>
              <a:buNone/>
            </a:pPr>
            <a:endParaRPr sz="1050" b="1" i="0" u="none" strike="noStrike" cap="none" dirty="0">
              <a:solidFill>
                <a:schemeClr val="dk1"/>
              </a:solidFill>
              <a:latin typeface="Arial"/>
              <a:ea typeface="Arial"/>
              <a:cs typeface="Arial"/>
              <a:sym typeface="Arial"/>
            </a:endParaRPr>
          </a:p>
          <a:p>
            <a:pPr marL="0" marR="0" lvl="0" indent="0" algn="ctr" rtl="0">
              <a:spcBef>
                <a:spcPts val="0"/>
              </a:spcBef>
              <a:spcAft>
                <a:spcPts val="0"/>
              </a:spcAft>
              <a:buNone/>
            </a:pPr>
            <a:endParaRPr sz="1050" b="1" i="0" u="none" strike="noStrike" cap="none" dirty="0">
              <a:solidFill>
                <a:schemeClr val="dk1"/>
              </a:solidFill>
              <a:latin typeface="Arial"/>
              <a:ea typeface="Arial"/>
              <a:cs typeface="Arial"/>
              <a:sym typeface="Arial"/>
            </a:endParaRPr>
          </a:p>
          <a:p>
            <a:pPr marL="0" marR="0" lvl="0" indent="0" algn="l" rtl="0">
              <a:spcBef>
                <a:spcPts val="0"/>
              </a:spcBef>
              <a:spcAft>
                <a:spcPts val="0"/>
              </a:spcAft>
              <a:buNone/>
            </a:pPr>
            <a:r>
              <a:rPr lang="en-GB" sz="1050" b="0" i="0" u="none" strike="noStrike" cap="none" dirty="0">
                <a:solidFill>
                  <a:schemeClr val="dk1"/>
                </a:solidFill>
                <a:latin typeface="Arial"/>
                <a:ea typeface="Arial"/>
                <a:cs typeface="Arial"/>
                <a:sym typeface="Arial"/>
              </a:rPr>
              <a:t>In computing, we will be practising our typing skill</a:t>
            </a:r>
            <a:r>
              <a:rPr lang="en-GB" sz="1050" dirty="0">
                <a:solidFill>
                  <a:schemeClr val="dk1"/>
                </a:solidFill>
              </a:rPr>
              <a:t>s. We will also explore how to edit a word document by changing the text and adding images. Finally, we will use keyboard shortcuts. </a:t>
            </a:r>
            <a:endParaRPr sz="1050" b="0" i="0" u="none" strike="noStrike" cap="none" dirty="0">
              <a:solidFill>
                <a:schemeClr val="dk1"/>
              </a:solidFill>
              <a:latin typeface="Calibri"/>
              <a:ea typeface="Calibri"/>
              <a:cs typeface="Calibri"/>
              <a:sym typeface="Calibri"/>
            </a:endParaRPr>
          </a:p>
        </p:txBody>
      </p:sp>
      <p:pic>
        <p:nvPicPr>
          <p:cNvPr id="95" name="Google Shape;95;p1"/>
          <p:cNvPicPr preferRelativeResize="0"/>
          <p:nvPr/>
        </p:nvPicPr>
        <p:blipFill rotWithShape="1">
          <a:blip r:embed="rId5">
            <a:alphaModFix/>
          </a:blip>
          <a:srcRect/>
          <a:stretch/>
        </p:blipFill>
        <p:spPr>
          <a:xfrm>
            <a:off x="4326820" y="478093"/>
            <a:ext cx="381001" cy="408215"/>
          </a:xfrm>
          <a:prstGeom prst="rect">
            <a:avLst/>
          </a:prstGeom>
          <a:noFill/>
          <a:ln>
            <a:noFill/>
          </a:ln>
        </p:spPr>
      </p:pic>
      <p:pic>
        <p:nvPicPr>
          <p:cNvPr id="96" name="Google Shape;96;p1"/>
          <p:cNvPicPr preferRelativeResize="0"/>
          <p:nvPr/>
        </p:nvPicPr>
        <p:blipFill rotWithShape="1">
          <a:blip r:embed="rId6">
            <a:alphaModFix/>
          </a:blip>
          <a:srcRect/>
          <a:stretch/>
        </p:blipFill>
        <p:spPr>
          <a:xfrm>
            <a:off x="4299746" y="3107626"/>
            <a:ext cx="435147" cy="381218"/>
          </a:xfrm>
          <a:prstGeom prst="rect">
            <a:avLst/>
          </a:prstGeom>
          <a:noFill/>
          <a:ln>
            <a:noFill/>
          </a:ln>
        </p:spPr>
      </p:pic>
      <p:pic>
        <p:nvPicPr>
          <p:cNvPr id="97" name="Google Shape;97;p1"/>
          <p:cNvPicPr preferRelativeResize="0"/>
          <p:nvPr/>
        </p:nvPicPr>
        <p:blipFill rotWithShape="1">
          <a:blip r:embed="rId7">
            <a:alphaModFix/>
          </a:blip>
          <a:srcRect/>
          <a:stretch/>
        </p:blipFill>
        <p:spPr>
          <a:xfrm>
            <a:off x="561975" y="4775897"/>
            <a:ext cx="435148" cy="389157"/>
          </a:xfrm>
          <a:prstGeom prst="rect">
            <a:avLst/>
          </a:prstGeom>
          <a:noFill/>
          <a:ln>
            <a:noFill/>
          </a:ln>
        </p:spPr>
      </p:pic>
      <p:pic>
        <p:nvPicPr>
          <p:cNvPr id="98" name="Google Shape;98;p1"/>
          <p:cNvPicPr preferRelativeResize="0"/>
          <p:nvPr/>
        </p:nvPicPr>
        <p:blipFill rotWithShape="1">
          <a:blip r:embed="rId8">
            <a:alphaModFix/>
          </a:blip>
          <a:srcRect/>
          <a:stretch/>
        </p:blipFill>
        <p:spPr>
          <a:xfrm>
            <a:off x="6415085" y="4775897"/>
            <a:ext cx="611156" cy="623888"/>
          </a:xfrm>
          <a:prstGeom prst="rect">
            <a:avLst/>
          </a:prstGeom>
          <a:noFill/>
          <a:ln>
            <a:noFill/>
          </a:ln>
        </p:spPr>
      </p:pic>
      <p:pic>
        <p:nvPicPr>
          <p:cNvPr id="99" name="Google Shape;99;p1"/>
          <p:cNvPicPr preferRelativeResize="0"/>
          <p:nvPr/>
        </p:nvPicPr>
        <p:blipFill rotWithShape="1">
          <a:blip r:embed="rId9">
            <a:alphaModFix/>
          </a:blip>
          <a:srcRect/>
          <a:stretch/>
        </p:blipFill>
        <p:spPr>
          <a:xfrm>
            <a:off x="9272588" y="4740570"/>
            <a:ext cx="513749" cy="526755"/>
          </a:xfrm>
          <a:prstGeom prst="rect">
            <a:avLst/>
          </a:prstGeom>
          <a:noFill/>
          <a:ln>
            <a:noFill/>
          </a:ln>
        </p:spPr>
      </p:pic>
      <p:pic>
        <p:nvPicPr>
          <p:cNvPr id="100" name="Google Shape;100;p1"/>
          <p:cNvPicPr preferRelativeResize="0"/>
          <p:nvPr/>
        </p:nvPicPr>
        <p:blipFill rotWithShape="1">
          <a:blip r:embed="rId10">
            <a:alphaModFix/>
          </a:blip>
          <a:srcRect/>
          <a:stretch/>
        </p:blipFill>
        <p:spPr>
          <a:xfrm>
            <a:off x="11120438" y="2471642"/>
            <a:ext cx="466725" cy="481575"/>
          </a:xfrm>
          <a:prstGeom prst="rect">
            <a:avLst/>
          </a:prstGeom>
          <a:noFill/>
          <a:ln>
            <a:noFill/>
          </a:ln>
        </p:spPr>
      </p:pic>
      <p:pic>
        <p:nvPicPr>
          <p:cNvPr id="102" name="Google Shape;102;p1"/>
          <p:cNvPicPr preferRelativeResize="0"/>
          <p:nvPr/>
        </p:nvPicPr>
        <p:blipFill rotWithShape="1">
          <a:blip r:embed="rId11">
            <a:alphaModFix/>
          </a:blip>
          <a:srcRect/>
          <a:stretch/>
        </p:blipFill>
        <p:spPr>
          <a:xfrm>
            <a:off x="3523473" y="4751953"/>
            <a:ext cx="471488" cy="458126"/>
          </a:xfrm>
          <a:prstGeom prst="rect">
            <a:avLst/>
          </a:prstGeom>
          <a:noFill/>
          <a:ln>
            <a:noFill/>
          </a:ln>
        </p:spPr>
      </p:pic>
      <p:pic>
        <p:nvPicPr>
          <p:cNvPr id="21" name="Picture 20">
            <a:extLst>
              <a:ext uri="{FF2B5EF4-FFF2-40B4-BE49-F238E27FC236}">
                <a16:creationId xmlns:a16="http://schemas.microsoft.com/office/drawing/2014/main" id="{07CC9957-B3BD-41FC-A361-E66F05E75614}"/>
              </a:ext>
            </a:extLst>
          </p:cNvPr>
          <p:cNvPicPr>
            <a:picLocks noChangeAspect="1"/>
          </p:cNvPicPr>
          <p:nvPr/>
        </p:nvPicPr>
        <p:blipFill>
          <a:blip r:embed="rId12"/>
          <a:stretch>
            <a:fillRect/>
          </a:stretch>
        </p:blipFill>
        <p:spPr>
          <a:xfrm>
            <a:off x="11387279" y="478093"/>
            <a:ext cx="288831" cy="273468"/>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TotalTime>
  <Words>474</Words>
  <Application>Microsoft Office PowerPoint</Application>
  <PresentationFormat>Widescreen</PresentationFormat>
  <Paragraphs>50</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 Creighton</dc:creator>
  <cp:lastModifiedBy>M Gladman</cp:lastModifiedBy>
  <cp:revision>3</cp:revision>
  <dcterms:created xsi:type="dcterms:W3CDTF">2024-08-28T13:26:43Z</dcterms:created>
  <dcterms:modified xsi:type="dcterms:W3CDTF">2026-04-11T09:38:34Z</dcterms:modified>
</cp:coreProperties>
</file>