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 roundtripDataSignature="AMtx7mjUM3e/oG01mNsje0Gw4j0c/5iL4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0" d="100"/>
          <a:sy n="110" d="100"/>
        </p:scale>
        <p:origin x="-10" y="-1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customschemas.google.com/relationships/presentationmetadata" Target="metadata"/><Relationship Id="rId10" Type="http://schemas.openxmlformats.org/officeDocument/2006/relationships/tableStyles" Target="tableStyles.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220760" y="169275"/>
            <a:ext cx="11723590" cy="6507750"/>
          </a:xfrm>
          <a:prstGeom prst="rect">
            <a:avLst/>
          </a:prstGeom>
          <a:solidFill>
            <a:schemeClr val="lt1"/>
          </a:solidFill>
          <a:ln w="63500" cap="flat" cmpd="thickThin">
            <a:solidFill>
              <a:srgbClr val="4372C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1050" b="1" i="0" u="none" strike="noStrike" cap="none">
                <a:solidFill>
                  <a:schemeClr val="dk1"/>
                </a:solidFill>
                <a:latin typeface="Arial"/>
                <a:ea typeface="Arial"/>
                <a:cs typeface="Arial"/>
                <a:sym typeface="Arial"/>
              </a:rPr>
              <a:t> </a:t>
            </a:r>
            <a:endParaRPr sz="1050" b="0" i="0" u="none" strike="noStrike" cap="none">
              <a:solidFill>
                <a:schemeClr val="dk1"/>
              </a:solidFill>
              <a:latin typeface="Calibri"/>
              <a:ea typeface="Calibri"/>
              <a:cs typeface="Calibri"/>
              <a:sym typeface="Calibri"/>
            </a:endParaRPr>
          </a:p>
        </p:txBody>
      </p:sp>
      <p:sp>
        <p:nvSpPr>
          <p:cNvPr id="85" name="Google Shape;85;p1"/>
          <p:cNvSpPr txBox="1"/>
          <p:nvPr/>
        </p:nvSpPr>
        <p:spPr>
          <a:xfrm>
            <a:off x="5077525" y="400621"/>
            <a:ext cx="2552100" cy="4266515"/>
          </a:xfrm>
          <a:prstGeom prst="rect">
            <a:avLst/>
          </a:prstGeom>
          <a:solidFill>
            <a:schemeClr val="lt1"/>
          </a:solidFill>
          <a:ln w="63500" cap="flat" cmpd="thickThin">
            <a:solidFill>
              <a:srgbClr val="4372C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1600" b="1" i="0" u="none" strike="noStrike" cap="none" dirty="0">
              <a:solidFill>
                <a:schemeClr val="dk1"/>
              </a:solidFill>
              <a:latin typeface="Arial"/>
              <a:ea typeface="Arial"/>
              <a:cs typeface="Arial"/>
              <a:sym typeface="Arial"/>
            </a:endParaRPr>
          </a:p>
          <a:p>
            <a:pPr marL="0" marR="0" lvl="0" indent="0" algn="ctr" rtl="0">
              <a:spcBef>
                <a:spcPts val="0"/>
              </a:spcBef>
              <a:spcAft>
                <a:spcPts val="0"/>
              </a:spcAft>
              <a:buNone/>
            </a:pPr>
            <a:r>
              <a:rPr lang="en-GB" sz="1600" b="1" i="0" u="none" strike="noStrike" cap="none" dirty="0">
                <a:solidFill>
                  <a:schemeClr val="dk1"/>
                </a:solidFill>
                <a:latin typeface="Arial"/>
                <a:ea typeface="Arial"/>
                <a:cs typeface="Arial"/>
                <a:sym typeface="Arial"/>
              </a:rPr>
              <a:t>Summer 1 2026</a:t>
            </a:r>
          </a:p>
          <a:p>
            <a:pPr marL="0" marR="0" lvl="0" indent="0" algn="ctr" rtl="0">
              <a:spcBef>
                <a:spcPts val="0"/>
              </a:spcBef>
              <a:spcAft>
                <a:spcPts val="0"/>
              </a:spcAft>
              <a:buNone/>
            </a:pPr>
            <a:endParaRPr sz="1600" b="1" i="0" u="none" strike="noStrike" cap="none" dirty="0">
              <a:solidFill>
                <a:schemeClr val="dk1"/>
              </a:solidFill>
              <a:latin typeface="Arial"/>
              <a:ea typeface="Arial"/>
              <a:cs typeface="Arial"/>
              <a:sym typeface="Arial"/>
            </a:endParaRPr>
          </a:p>
          <a:p>
            <a:pPr marL="0" marR="0" lvl="0" indent="0" algn="ctr" rtl="0">
              <a:spcBef>
                <a:spcPts val="0"/>
              </a:spcBef>
              <a:spcAft>
                <a:spcPts val="0"/>
              </a:spcAft>
              <a:buNone/>
            </a:pPr>
            <a:r>
              <a:rPr lang="en-GB" sz="1600" b="1" i="0" u="none" strike="noStrike" cap="none" dirty="0">
                <a:solidFill>
                  <a:schemeClr val="dk1"/>
                </a:solidFill>
                <a:latin typeface="Arial"/>
                <a:ea typeface="Arial"/>
                <a:cs typeface="Arial"/>
                <a:sym typeface="Arial"/>
              </a:rPr>
              <a:t>Year One and Two</a:t>
            </a:r>
            <a:endParaRPr sz="1600" b="0" i="0" u="none" strike="noStrike" cap="none" dirty="0">
              <a:solidFill>
                <a:schemeClr val="dk1"/>
              </a:solidFill>
              <a:latin typeface="Arial"/>
              <a:ea typeface="Arial"/>
              <a:cs typeface="Arial"/>
              <a:sym typeface="Arial"/>
            </a:endParaRPr>
          </a:p>
        </p:txBody>
      </p:sp>
      <p:sp>
        <p:nvSpPr>
          <p:cNvPr id="86" name="Google Shape;86;p1"/>
          <p:cNvSpPr txBox="1"/>
          <p:nvPr/>
        </p:nvSpPr>
        <p:spPr>
          <a:xfrm>
            <a:off x="404034" y="402648"/>
            <a:ext cx="4563943" cy="1618583"/>
          </a:xfrm>
          <a:prstGeom prst="rect">
            <a:avLst/>
          </a:prstGeom>
          <a:solidFill>
            <a:schemeClr val="lt1"/>
          </a:solidFill>
          <a:ln w="63500" cap="flat" cmpd="thickThin">
            <a:solidFill>
              <a:srgbClr val="4372C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None/>
            </a:pPr>
            <a:r>
              <a:rPr lang="en-GB" sz="1050" b="1" i="0" u="sng" strike="noStrike" cap="none" dirty="0">
                <a:solidFill>
                  <a:schemeClr val="dk1"/>
                </a:solidFill>
                <a:latin typeface="Arial"/>
                <a:ea typeface="Arial"/>
                <a:cs typeface="Arial"/>
                <a:sym typeface="Arial"/>
              </a:rPr>
              <a:t>English</a:t>
            </a:r>
            <a:endParaRPr dirty="0"/>
          </a:p>
          <a:p>
            <a:pPr marL="0" marR="0" lvl="0" indent="0" algn="l" rtl="0">
              <a:spcBef>
                <a:spcPts val="0"/>
              </a:spcBef>
              <a:spcAft>
                <a:spcPts val="0"/>
              </a:spcAft>
              <a:buNone/>
            </a:pPr>
            <a:r>
              <a:rPr lang="en-GB" sz="900" b="0" i="0" u="none" strike="noStrike" cap="none" dirty="0">
                <a:solidFill>
                  <a:schemeClr val="tx1"/>
                </a:solidFill>
                <a:latin typeface="Arial"/>
                <a:ea typeface="Arial"/>
                <a:cs typeface="Arial"/>
                <a:sym typeface="Arial"/>
              </a:rPr>
              <a:t>In our English lessons, </a:t>
            </a:r>
            <a:r>
              <a:rPr lang="en-GB" sz="900" b="1" i="0" u="none" strike="noStrike" cap="none" dirty="0">
                <a:solidFill>
                  <a:schemeClr val="tx1"/>
                </a:solidFill>
                <a:latin typeface="Arial"/>
                <a:ea typeface="Arial"/>
                <a:cs typeface="Arial"/>
                <a:sym typeface="Arial"/>
              </a:rPr>
              <a:t>Year One </a:t>
            </a:r>
            <a:r>
              <a:rPr lang="en-GB" sz="900" b="0" i="0" u="none" strike="noStrike" cap="none" dirty="0">
                <a:solidFill>
                  <a:schemeClr val="tx1"/>
                </a:solidFill>
                <a:latin typeface="Arial"/>
                <a:ea typeface="Arial"/>
                <a:cs typeface="Arial"/>
                <a:sym typeface="Arial"/>
              </a:rPr>
              <a:t>children </a:t>
            </a:r>
            <a:r>
              <a:rPr lang="en-GB" sz="900" dirty="0">
                <a:solidFill>
                  <a:schemeClr val="tx1"/>
                </a:solidFill>
              </a:rPr>
              <a:t>will be </a:t>
            </a:r>
            <a:r>
              <a:rPr lang="en-GB" sz="900" b="0" i="0" u="none" strike="noStrike" cap="none" dirty="0">
                <a:solidFill>
                  <a:schemeClr val="tx1"/>
                </a:solidFill>
                <a:latin typeface="Arial"/>
                <a:ea typeface="Arial"/>
                <a:cs typeface="Arial"/>
                <a:sym typeface="Arial"/>
              </a:rPr>
              <a:t>reading the story Jack and the Beanstalk and writing their own narrative focussing on pronouns, </a:t>
            </a:r>
            <a:r>
              <a:rPr lang="en-GB" sz="900" dirty="0">
                <a:solidFill>
                  <a:schemeClr val="tx1"/>
                </a:solidFill>
              </a:rPr>
              <a:t>the past tense and irregular verbs. </a:t>
            </a:r>
            <a:r>
              <a:rPr lang="en-GB" sz="900" b="1" i="0" u="none" strike="noStrike" cap="none" dirty="0">
                <a:solidFill>
                  <a:schemeClr val="tx1"/>
                </a:solidFill>
                <a:latin typeface="Arial"/>
                <a:ea typeface="Arial"/>
                <a:cs typeface="Arial"/>
                <a:sym typeface="Arial"/>
              </a:rPr>
              <a:t>Year Two </a:t>
            </a:r>
            <a:r>
              <a:rPr lang="en-GB" sz="900" dirty="0">
                <a:solidFill>
                  <a:schemeClr val="tx1"/>
                </a:solidFill>
              </a:rPr>
              <a:t>will be writing their own narratives based on the story </a:t>
            </a:r>
            <a:r>
              <a:rPr lang="en-GB" sz="900" dirty="0" err="1">
                <a:solidFill>
                  <a:schemeClr val="tx1"/>
                </a:solidFill>
              </a:rPr>
              <a:t>Supertato</a:t>
            </a:r>
            <a:r>
              <a:rPr lang="en-GB" sz="900" dirty="0">
                <a:solidFill>
                  <a:schemeClr val="tx1"/>
                </a:solidFill>
              </a:rPr>
              <a:t>. Children will be taught how to use expanded noun phrases and adverbials of place and manner to add more descriptions to their writing. </a:t>
            </a:r>
          </a:p>
          <a:p>
            <a:pPr marL="0" marR="0" lvl="0" indent="0" algn="l" rtl="0">
              <a:spcBef>
                <a:spcPts val="0"/>
              </a:spcBef>
              <a:spcAft>
                <a:spcPts val="0"/>
              </a:spcAft>
              <a:buNone/>
            </a:pPr>
            <a:endParaRPr lang="en-GB" sz="900" b="0" i="0" u="sng" strike="noStrike" cap="none" dirty="0">
              <a:solidFill>
                <a:srgbClr val="FF0000"/>
              </a:solidFill>
              <a:latin typeface="Arial"/>
              <a:ea typeface="Arial"/>
              <a:cs typeface="Arial"/>
              <a:sym typeface="Arial"/>
            </a:endParaRPr>
          </a:p>
          <a:p>
            <a:pPr marL="0" marR="0" lvl="0" indent="0" algn="l" rtl="0">
              <a:spcBef>
                <a:spcPts val="0"/>
              </a:spcBef>
              <a:spcAft>
                <a:spcPts val="0"/>
              </a:spcAft>
              <a:buNone/>
            </a:pPr>
            <a:r>
              <a:rPr lang="en-GB" sz="900" b="0" i="0" u="sng" strike="noStrike" cap="none" dirty="0">
                <a:solidFill>
                  <a:schemeClr val="dk1"/>
                </a:solidFill>
                <a:latin typeface="Arial"/>
                <a:ea typeface="Arial"/>
                <a:cs typeface="Arial"/>
                <a:sym typeface="Arial"/>
              </a:rPr>
              <a:t>What you can do to help at home:</a:t>
            </a:r>
            <a:endParaRPr dirty="0"/>
          </a:p>
          <a:p>
            <a:pPr marL="171450" marR="0" lvl="0" indent="-171450" algn="l" rtl="0">
              <a:spcBef>
                <a:spcPts val="0"/>
              </a:spcBef>
              <a:spcAft>
                <a:spcPts val="0"/>
              </a:spcAft>
              <a:buClr>
                <a:schemeClr val="dk1"/>
              </a:buClr>
              <a:buSzPts val="900"/>
              <a:buFont typeface="Arial"/>
              <a:buChar char="-"/>
            </a:pPr>
            <a:r>
              <a:rPr lang="en-GB" sz="900" dirty="0">
                <a:solidFill>
                  <a:schemeClr val="dk1"/>
                </a:solidFill>
                <a:latin typeface="Arial"/>
                <a:ea typeface="Arial"/>
                <a:cs typeface="Arial"/>
                <a:sym typeface="Arial"/>
              </a:rPr>
              <a:t>Listen to your child reading their school book as often as possible</a:t>
            </a:r>
            <a:endParaRPr dirty="0"/>
          </a:p>
          <a:p>
            <a:pPr marL="171450" marR="0" lvl="0" indent="-171450" algn="l" rtl="0">
              <a:spcBef>
                <a:spcPts val="0"/>
              </a:spcBef>
              <a:spcAft>
                <a:spcPts val="0"/>
              </a:spcAft>
              <a:buClr>
                <a:schemeClr val="dk1"/>
              </a:buClr>
              <a:buSzPts val="900"/>
              <a:buFont typeface="Arial"/>
              <a:buChar char="-"/>
            </a:pPr>
            <a:r>
              <a:rPr lang="en-GB" sz="900" dirty="0">
                <a:solidFill>
                  <a:schemeClr val="dk1"/>
                </a:solidFill>
                <a:latin typeface="Arial"/>
                <a:ea typeface="Arial"/>
                <a:cs typeface="Arial"/>
                <a:sym typeface="Arial"/>
              </a:rPr>
              <a:t>Read to your child a book they may not be able to read independently for pleasure. </a:t>
            </a:r>
            <a:endParaRPr dirty="0"/>
          </a:p>
        </p:txBody>
      </p:sp>
      <p:sp>
        <p:nvSpPr>
          <p:cNvPr id="87" name="Google Shape;87;p1"/>
          <p:cNvSpPr txBox="1"/>
          <p:nvPr/>
        </p:nvSpPr>
        <p:spPr>
          <a:xfrm>
            <a:off x="404034" y="2111667"/>
            <a:ext cx="4569539" cy="2561089"/>
          </a:xfrm>
          <a:prstGeom prst="rect">
            <a:avLst/>
          </a:prstGeom>
          <a:solidFill>
            <a:schemeClr val="lt1"/>
          </a:solidFill>
          <a:ln w="63500" cap="flat" cmpd="thickThin">
            <a:solidFill>
              <a:srgbClr val="4372C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None/>
            </a:pPr>
            <a:r>
              <a:rPr lang="en-GB" sz="1050" b="1" u="sng" dirty="0">
                <a:solidFill>
                  <a:schemeClr val="dk1"/>
                </a:solidFill>
                <a:latin typeface="Arial"/>
                <a:ea typeface="Arial"/>
                <a:cs typeface="Arial"/>
                <a:sym typeface="Arial"/>
              </a:rPr>
              <a:t>Maths</a:t>
            </a:r>
            <a:endParaRPr sz="1050" dirty="0">
              <a:solidFill>
                <a:schemeClr val="dk1"/>
              </a:solidFill>
              <a:latin typeface="Arial"/>
              <a:ea typeface="Arial"/>
              <a:cs typeface="Arial"/>
              <a:sym typeface="Arial"/>
            </a:endParaRPr>
          </a:p>
          <a:p>
            <a:pPr marL="0" marR="0" lvl="0" indent="0" algn="l" rtl="0">
              <a:spcBef>
                <a:spcPts val="0"/>
              </a:spcBef>
              <a:spcAft>
                <a:spcPts val="0"/>
              </a:spcAft>
              <a:buNone/>
            </a:pPr>
            <a:endParaRPr sz="900" dirty="0">
              <a:solidFill>
                <a:schemeClr val="dk1"/>
              </a:solidFill>
              <a:latin typeface="Arial"/>
              <a:ea typeface="Arial"/>
              <a:cs typeface="Arial"/>
              <a:sym typeface="Arial"/>
            </a:endParaRPr>
          </a:p>
          <a:p>
            <a:pPr marL="0" marR="0" lvl="0" indent="0" algn="l" rtl="0">
              <a:spcBef>
                <a:spcPts val="0"/>
              </a:spcBef>
              <a:spcAft>
                <a:spcPts val="0"/>
              </a:spcAft>
              <a:buNone/>
            </a:pPr>
            <a:r>
              <a:rPr lang="en-GB" sz="800" dirty="0">
                <a:solidFill>
                  <a:srgbClr val="FF0000"/>
                </a:solidFill>
                <a:latin typeface="Arial"/>
                <a:ea typeface="Arial"/>
                <a:cs typeface="Arial"/>
                <a:sym typeface="Arial"/>
              </a:rPr>
              <a:t>Year One </a:t>
            </a:r>
            <a:r>
              <a:rPr lang="en-GB" sz="800" dirty="0">
                <a:solidFill>
                  <a:schemeClr val="dk1"/>
                </a:solidFill>
                <a:latin typeface="Arial"/>
                <a:ea typeface="Arial"/>
                <a:cs typeface="Arial"/>
                <a:sym typeface="Arial"/>
              </a:rPr>
              <a:t>children we will be learning </a:t>
            </a:r>
            <a:r>
              <a:rPr lang="en-GB" sz="800" dirty="0">
                <a:solidFill>
                  <a:schemeClr val="dk1"/>
                </a:solidFill>
              </a:rPr>
              <a:t>about multiplication and division. We will  practice counting in 2s, 5s and 10s as well as making arrays and equal groups through division. We will then move on to fractions and will learn about finding halves and quarters of different shapes and quantities and then learn about position and directions.</a:t>
            </a:r>
          </a:p>
          <a:p>
            <a:pPr marL="0" marR="0" lvl="0" indent="0" algn="l" rtl="0">
              <a:spcBef>
                <a:spcPts val="0"/>
              </a:spcBef>
              <a:spcAft>
                <a:spcPts val="0"/>
              </a:spcAft>
              <a:buNone/>
            </a:pPr>
            <a:r>
              <a:rPr lang="en-GB" sz="800" b="1" u="sng" dirty="0">
                <a:solidFill>
                  <a:schemeClr val="dk1"/>
                </a:solidFill>
                <a:latin typeface="Arial"/>
                <a:ea typeface="Arial"/>
                <a:cs typeface="Arial"/>
                <a:sym typeface="Arial"/>
              </a:rPr>
              <a:t>What you can do to help at home:</a:t>
            </a:r>
            <a:endParaRPr sz="800" dirty="0"/>
          </a:p>
          <a:p>
            <a:pPr marL="0" marR="0" lvl="0" indent="0" algn="l" rtl="0">
              <a:spcBef>
                <a:spcPts val="0"/>
              </a:spcBef>
              <a:spcAft>
                <a:spcPts val="0"/>
              </a:spcAft>
              <a:buNone/>
            </a:pPr>
            <a:r>
              <a:rPr lang="en-GB" sz="800" dirty="0">
                <a:solidFill>
                  <a:schemeClr val="dk1"/>
                </a:solidFill>
              </a:rPr>
              <a:t>Practice counting in 2s, 5s and 10s. Find halves and quarters of different amounts and shapes. Can they direct you from one place to another using directional language?</a:t>
            </a:r>
            <a:r>
              <a:rPr lang="en-GB" sz="800" dirty="0">
                <a:solidFill>
                  <a:schemeClr val="dk1"/>
                </a:solidFill>
                <a:latin typeface="Arial"/>
                <a:ea typeface="Arial"/>
                <a:cs typeface="Arial"/>
                <a:sym typeface="Arial"/>
              </a:rPr>
              <a:t> </a:t>
            </a:r>
            <a:r>
              <a:rPr lang="en-GB" sz="800" dirty="0">
                <a:solidFill>
                  <a:schemeClr val="dk1"/>
                </a:solidFill>
              </a:rPr>
              <a:t>L</a:t>
            </a:r>
            <a:r>
              <a:rPr lang="en-GB" sz="800" dirty="0">
                <a:solidFill>
                  <a:schemeClr val="dk1"/>
                </a:solidFill>
                <a:latin typeface="Arial"/>
                <a:ea typeface="Arial"/>
                <a:cs typeface="Arial"/>
                <a:sym typeface="Arial"/>
              </a:rPr>
              <a:t>ogin to Numbots.</a:t>
            </a:r>
            <a:endParaRPr sz="800" dirty="0"/>
          </a:p>
          <a:p>
            <a:pPr marL="0" marR="0" lvl="0" indent="0" algn="l" rtl="0">
              <a:spcBef>
                <a:spcPts val="0"/>
              </a:spcBef>
              <a:spcAft>
                <a:spcPts val="0"/>
              </a:spcAft>
              <a:buNone/>
            </a:pPr>
            <a:endParaRPr sz="800" dirty="0">
              <a:solidFill>
                <a:schemeClr val="dk1"/>
              </a:solidFill>
              <a:latin typeface="Arial"/>
              <a:ea typeface="Arial"/>
              <a:cs typeface="Arial"/>
              <a:sym typeface="Arial"/>
            </a:endParaRPr>
          </a:p>
          <a:p>
            <a:pPr marL="0" marR="0" lvl="0" indent="0" algn="l" rtl="0">
              <a:spcBef>
                <a:spcPts val="0"/>
              </a:spcBef>
              <a:spcAft>
                <a:spcPts val="0"/>
              </a:spcAft>
              <a:buNone/>
            </a:pPr>
            <a:r>
              <a:rPr lang="en-GB" sz="800" dirty="0">
                <a:solidFill>
                  <a:srgbClr val="FF0000"/>
                </a:solidFill>
                <a:latin typeface="Arial"/>
                <a:ea typeface="Arial"/>
                <a:cs typeface="Arial"/>
                <a:sym typeface="Arial"/>
              </a:rPr>
              <a:t>Year Two </a:t>
            </a:r>
            <a:r>
              <a:rPr lang="en-GB" sz="800" dirty="0">
                <a:solidFill>
                  <a:schemeClr val="dk1"/>
                </a:solidFill>
                <a:latin typeface="Arial"/>
                <a:ea typeface="Arial"/>
                <a:cs typeface="Arial"/>
                <a:sym typeface="Arial"/>
              </a:rPr>
              <a:t>children </a:t>
            </a:r>
            <a:r>
              <a:rPr lang="en-GB" sz="800" dirty="0">
                <a:solidFill>
                  <a:schemeClr val="dk1"/>
                </a:solidFill>
              </a:rPr>
              <a:t>will begin the term by learning about fractions of shapes and amounts. They will focus on finding ½, ¼, ¾ and 1/3. They will also identify the difference between unit and non unit fractions. We will the move on to learning about time where the children will read clocks to the nearest 15 minutes (o’clock, quarter past, half past and quarter to).</a:t>
            </a:r>
          </a:p>
          <a:p>
            <a:pPr marL="0" marR="0" lvl="0" indent="0" algn="l" rtl="0">
              <a:spcBef>
                <a:spcPts val="0"/>
              </a:spcBef>
              <a:spcAft>
                <a:spcPts val="0"/>
              </a:spcAft>
              <a:buNone/>
            </a:pPr>
            <a:r>
              <a:rPr lang="en-GB" sz="800" b="1" u="sng" dirty="0">
                <a:solidFill>
                  <a:schemeClr val="dk1"/>
                </a:solidFill>
                <a:latin typeface="Arial"/>
                <a:ea typeface="Arial"/>
                <a:cs typeface="Arial"/>
                <a:sym typeface="Arial"/>
              </a:rPr>
              <a:t>What you can do to help at home: </a:t>
            </a:r>
            <a:endParaRPr sz="800" b="1" dirty="0"/>
          </a:p>
          <a:p>
            <a:pPr marL="171450" marR="0" lvl="0" indent="-171450" algn="l" rtl="0">
              <a:spcBef>
                <a:spcPts val="600"/>
              </a:spcBef>
              <a:spcAft>
                <a:spcPts val="0"/>
              </a:spcAft>
              <a:buFontTx/>
              <a:buChar char="-"/>
            </a:pPr>
            <a:r>
              <a:rPr lang="en-GB" sz="800" dirty="0">
                <a:solidFill>
                  <a:schemeClr val="dk1"/>
                </a:solidFill>
                <a:latin typeface="Arial"/>
                <a:ea typeface="Arial"/>
                <a:cs typeface="Arial"/>
                <a:sym typeface="Arial"/>
              </a:rPr>
              <a:t>Please login to </a:t>
            </a:r>
            <a:r>
              <a:rPr lang="en-GB" sz="800" dirty="0" err="1">
                <a:solidFill>
                  <a:schemeClr val="dk1"/>
                </a:solidFill>
                <a:latin typeface="Arial"/>
                <a:ea typeface="Arial"/>
                <a:cs typeface="Arial"/>
                <a:sym typeface="Arial"/>
              </a:rPr>
              <a:t>numbots</a:t>
            </a:r>
            <a:r>
              <a:rPr lang="en-GB" sz="800" dirty="0">
                <a:solidFill>
                  <a:schemeClr val="dk1"/>
                </a:solidFill>
                <a:latin typeface="Arial"/>
                <a:ea typeface="Arial"/>
                <a:cs typeface="Arial"/>
                <a:sym typeface="Arial"/>
              </a:rPr>
              <a:t> and times tables rock stars. </a:t>
            </a:r>
            <a:endParaRPr lang="en-GB" sz="800" dirty="0">
              <a:solidFill>
                <a:schemeClr val="dk1"/>
              </a:solidFill>
            </a:endParaRPr>
          </a:p>
          <a:p>
            <a:pPr marL="171450" marR="0" lvl="0" indent="-171450" algn="l" rtl="0">
              <a:spcBef>
                <a:spcPts val="600"/>
              </a:spcBef>
              <a:spcAft>
                <a:spcPts val="0"/>
              </a:spcAft>
              <a:buFontTx/>
              <a:buChar char="-"/>
            </a:pPr>
            <a:r>
              <a:rPr lang="en-GB" sz="800" dirty="0">
                <a:solidFill>
                  <a:schemeClr val="dk1"/>
                </a:solidFill>
              </a:rPr>
              <a:t>Look at a range of clocks together that can bee found in </a:t>
            </a:r>
            <a:r>
              <a:rPr lang="en-GB" sz="800" dirty="0" err="1">
                <a:solidFill>
                  <a:schemeClr val="dk1"/>
                </a:solidFill>
              </a:rPr>
              <a:t>yur</a:t>
            </a:r>
            <a:r>
              <a:rPr lang="en-GB" sz="800" dirty="0">
                <a:solidFill>
                  <a:schemeClr val="dk1"/>
                </a:solidFill>
              </a:rPr>
              <a:t> homes. Discuss what time it is together. </a:t>
            </a:r>
            <a:endParaRPr sz="800" dirty="0"/>
          </a:p>
        </p:txBody>
      </p:sp>
      <p:sp>
        <p:nvSpPr>
          <p:cNvPr id="88" name="Google Shape;88;p1"/>
          <p:cNvSpPr txBox="1"/>
          <p:nvPr/>
        </p:nvSpPr>
        <p:spPr>
          <a:xfrm>
            <a:off x="426073" y="4769882"/>
            <a:ext cx="2800351" cy="1765389"/>
          </a:xfrm>
          <a:prstGeom prst="rect">
            <a:avLst/>
          </a:prstGeom>
          <a:solidFill>
            <a:schemeClr val="lt1"/>
          </a:solidFill>
          <a:ln w="63500" cap="flat" cmpd="thickThin">
            <a:solidFill>
              <a:srgbClr val="4372C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None/>
            </a:pPr>
            <a:r>
              <a:rPr lang="en-GB" sz="800" u="sng" dirty="0">
                <a:solidFill>
                  <a:schemeClr val="dk1"/>
                </a:solidFill>
                <a:latin typeface="+mn-lt"/>
              </a:rPr>
              <a:t>Design and Technology</a:t>
            </a:r>
            <a:endParaRPr sz="800" dirty="0">
              <a:latin typeface="+mn-lt"/>
            </a:endParaRPr>
          </a:p>
          <a:p>
            <a:pPr marL="81915" marR="74295">
              <a:spcBef>
                <a:spcPts val="280"/>
              </a:spcBef>
              <a:spcAft>
                <a:spcPts val="0"/>
              </a:spcAft>
            </a:pPr>
            <a:r>
              <a:rPr lang="en-US" sz="800" spc="-50" dirty="0">
                <a:effectLst/>
                <a:latin typeface="+mn-lt"/>
                <a:ea typeface="Arial MT"/>
                <a:cs typeface="Arial MT"/>
              </a:rPr>
              <a:t>Children will explore where plant foods come from and learn that fruits and vegetables are healthy snacks that help our bodies grow strong, linking their learning to the traditional tale ‘Jack and the Beanstalk’. Through tasting, talking about and sorting different fruits and vegetables, they will describe </a:t>
            </a:r>
            <a:r>
              <a:rPr lang="en-US" sz="800" spc="-50" dirty="0" err="1">
                <a:effectLst/>
                <a:latin typeface="+mn-lt"/>
                <a:ea typeface="Arial MT"/>
                <a:cs typeface="Arial MT"/>
              </a:rPr>
              <a:t>flavour</a:t>
            </a:r>
            <a:r>
              <a:rPr lang="en-US" sz="800" spc="-50" dirty="0">
                <a:effectLst/>
                <a:latin typeface="+mn-lt"/>
                <a:ea typeface="Arial MT"/>
                <a:cs typeface="Arial MT"/>
              </a:rPr>
              <a:t>, </a:t>
            </a:r>
            <a:r>
              <a:rPr lang="en-US" sz="800" spc="-50" dirty="0" err="1">
                <a:effectLst/>
                <a:latin typeface="+mn-lt"/>
                <a:ea typeface="Arial MT"/>
                <a:cs typeface="Arial MT"/>
              </a:rPr>
              <a:t>colour</a:t>
            </a:r>
            <a:r>
              <a:rPr lang="en-US" sz="800" spc="-50" dirty="0">
                <a:effectLst/>
                <a:latin typeface="+mn-lt"/>
                <a:ea typeface="Arial MT"/>
                <a:cs typeface="Arial MT"/>
              </a:rPr>
              <a:t> and texture using simple vocabulary. They will develop technical knowledge of food safety by learning about good hygiene, clean tools and careful cutting. Pupils will design a simple snack for Jack, choosing fruits or vegetables they like, before preparing it safely using basic food preparation skills. Finally, they will taste and evaluate their snack, explaining what they like and suggesting one way it could be improved.</a:t>
            </a:r>
            <a:endParaRPr lang="en-GB" sz="800" dirty="0">
              <a:effectLst/>
              <a:latin typeface="+mn-lt"/>
              <a:ea typeface="Arial MT"/>
              <a:cs typeface="Arial MT"/>
            </a:endParaRPr>
          </a:p>
        </p:txBody>
      </p:sp>
      <p:sp>
        <p:nvSpPr>
          <p:cNvPr id="89" name="Google Shape;89;p1"/>
          <p:cNvSpPr txBox="1"/>
          <p:nvPr/>
        </p:nvSpPr>
        <p:spPr>
          <a:xfrm>
            <a:off x="7753350" y="402650"/>
            <a:ext cx="3943200" cy="2128500"/>
          </a:xfrm>
          <a:prstGeom prst="rect">
            <a:avLst/>
          </a:prstGeom>
          <a:solidFill>
            <a:schemeClr val="lt1"/>
          </a:solidFill>
          <a:ln w="63500" cap="flat" cmpd="thickThin">
            <a:solidFill>
              <a:srgbClr val="4372C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900" b="1" u="sng" dirty="0">
                <a:solidFill>
                  <a:schemeClr val="dk1"/>
                </a:solidFill>
              </a:rPr>
              <a:t>Geography</a:t>
            </a:r>
            <a:endParaRPr dirty="0"/>
          </a:p>
          <a:p>
            <a:pPr marL="0" marR="0" lvl="0" indent="0" algn="l" rtl="0">
              <a:spcBef>
                <a:spcPts val="0"/>
              </a:spcBef>
              <a:spcAft>
                <a:spcPts val="0"/>
              </a:spcAft>
              <a:buNone/>
            </a:pPr>
            <a:endParaRPr sz="800" dirty="0">
              <a:solidFill>
                <a:schemeClr val="dk1"/>
              </a:solidFill>
              <a:latin typeface="Arial"/>
              <a:ea typeface="Arial"/>
              <a:cs typeface="Arial"/>
              <a:sym typeface="Arial"/>
            </a:endParaRPr>
          </a:p>
          <a:p>
            <a:pPr lvl="0"/>
            <a:endParaRPr lang="en-GB" sz="900" b="0" i="0" u="none" strike="noStrike" dirty="0">
              <a:solidFill>
                <a:schemeClr val="dk1"/>
              </a:solidFill>
              <a:latin typeface="Arial"/>
              <a:ea typeface="Arial"/>
              <a:cs typeface="Arial"/>
              <a:sym typeface="Arial"/>
            </a:endParaRPr>
          </a:p>
          <a:p>
            <a:pPr lvl="0"/>
            <a:r>
              <a:rPr lang="en-GB" sz="900" b="0" i="0" u="none" strike="noStrike" dirty="0">
                <a:solidFill>
                  <a:schemeClr val="dk1"/>
                </a:solidFill>
                <a:latin typeface="Arial"/>
                <a:ea typeface="Arial"/>
                <a:cs typeface="Arial"/>
                <a:sym typeface="Arial"/>
              </a:rPr>
              <a:t>In this</a:t>
            </a:r>
            <a:r>
              <a:rPr lang="en-GB" sz="900" dirty="0"/>
              <a:t> fieldwork unit the children will explore their school grounds, naming and describing what they observe and what areas promote plant life and what areas could be used to increase the amount of plant life.. Children will identify the areas and use compass directions and simple directional language to describe routes to get to them. </a:t>
            </a:r>
          </a:p>
          <a:p>
            <a:pPr lvl="0"/>
            <a:endParaRPr sz="900" b="0" i="0" u="none" strike="noStrike" dirty="0">
              <a:solidFill>
                <a:schemeClr val="dk1"/>
              </a:solidFill>
              <a:latin typeface="Arial"/>
              <a:ea typeface="Arial"/>
              <a:cs typeface="Arial"/>
              <a:sym typeface="Arial"/>
            </a:endParaRPr>
          </a:p>
          <a:p>
            <a:pPr marL="0" marR="0" lvl="0" indent="0" algn="l" rtl="0">
              <a:spcBef>
                <a:spcPts val="0"/>
              </a:spcBef>
              <a:spcAft>
                <a:spcPts val="0"/>
              </a:spcAft>
              <a:buNone/>
            </a:pPr>
            <a:r>
              <a:rPr lang="en-GB" sz="900" u="sng" dirty="0">
                <a:solidFill>
                  <a:schemeClr val="dk1"/>
                </a:solidFill>
                <a:latin typeface="Arial"/>
                <a:ea typeface="Arial"/>
                <a:cs typeface="Arial"/>
                <a:sym typeface="Arial"/>
              </a:rPr>
              <a:t>What you can do to help at home: </a:t>
            </a:r>
          </a:p>
          <a:p>
            <a:pPr marL="0" marR="0" lvl="0" indent="0" algn="l" rtl="0">
              <a:spcBef>
                <a:spcPts val="0"/>
              </a:spcBef>
              <a:spcAft>
                <a:spcPts val="0"/>
              </a:spcAft>
              <a:buNone/>
            </a:pPr>
            <a:endParaRPr lang="en-GB" sz="900" u="sng" dirty="0">
              <a:solidFill>
                <a:schemeClr val="dk1"/>
              </a:solidFill>
              <a:latin typeface="Arial"/>
              <a:ea typeface="Arial"/>
              <a:cs typeface="Arial"/>
              <a:sym typeface="Arial"/>
            </a:endParaRPr>
          </a:p>
          <a:p>
            <a:pPr marL="0" marR="0" lvl="0" indent="0" algn="l" rtl="0">
              <a:spcBef>
                <a:spcPts val="0"/>
              </a:spcBef>
              <a:spcAft>
                <a:spcPts val="0"/>
              </a:spcAft>
              <a:buNone/>
            </a:pPr>
            <a:r>
              <a:rPr lang="en-GB" sz="900" dirty="0">
                <a:solidFill>
                  <a:schemeClr val="dk1"/>
                </a:solidFill>
              </a:rPr>
              <a:t>Create a messy map of your garden showing where all the plant life is and where could you plant more seeds to encourage plant life.</a:t>
            </a:r>
            <a:endParaRPr lang="en-GB" sz="900" dirty="0">
              <a:solidFill>
                <a:schemeClr val="dk1"/>
              </a:solidFill>
              <a:latin typeface="Arial"/>
              <a:ea typeface="Arial"/>
              <a:cs typeface="Arial"/>
              <a:sym typeface="Arial"/>
            </a:endParaRPr>
          </a:p>
        </p:txBody>
      </p:sp>
      <p:sp>
        <p:nvSpPr>
          <p:cNvPr id="90" name="Google Shape;90;p1"/>
          <p:cNvSpPr txBox="1"/>
          <p:nvPr/>
        </p:nvSpPr>
        <p:spPr>
          <a:xfrm>
            <a:off x="7753350" y="2531150"/>
            <a:ext cx="3943200" cy="2270100"/>
          </a:xfrm>
          <a:prstGeom prst="rect">
            <a:avLst/>
          </a:prstGeom>
          <a:solidFill>
            <a:schemeClr val="lt1"/>
          </a:solidFill>
          <a:ln w="63500" cap="flat" cmpd="thickThin">
            <a:solidFill>
              <a:srgbClr val="4372C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1050" b="1" u="sng" dirty="0">
                <a:solidFill>
                  <a:schemeClr val="dk1"/>
                </a:solidFill>
                <a:latin typeface="Arial"/>
                <a:ea typeface="Arial"/>
                <a:cs typeface="Arial"/>
                <a:sym typeface="Arial"/>
              </a:rPr>
              <a:t>Science</a:t>
            </a:r>
            <a:endParaRPr dirty="0"/>
          </a:p>
          <a:p>
            <a:pPr marL="0" marR="0" lvl="0" indent="0" algn="ctr" rtl="0">
              <a:spcBef>
                <a:spcPts val="0"/>
              </a:spcBef>
              <a:spcAft>
                <a:spcPts val="0"/>
              </a:spcAft>
              <a:buNone/>
            </a:pPr>
            <a:endParaRPr sz="1050" b="1" u="sng" dirty="0">
              <a:solidFill>
                <a:schemeClr val="dk1"/>
              </a:solidFill>
              <a:latin typeface="Arial"/>
              <a:ea typeface="Arial"/>
              <a:cs typeface="Arial"/>
              <a:sym typeface="Arial"/>
            </a:endParaRPr>
          </a:p>
          <a:p>
            <a:pPr lvl="0"/>
            <a:endParaRPr lang="en-GB" sz="900" dirty="0">
              <a:solidFill>
                <a:schemeClr val="dk1"/>
              </a:solidFill>
              <a:latin typeface="Arial"/>
              <a:ea typeface="Arial"/>
              <a:cs typeface="Arial"/>
              <a:sym typeface="Arial"/>
            </a:endParaRPr>
          </a:p>
          <a:p>
            <a:pPr lvl="0"/>
            <a:r>
              <a:rPr lang="en-GB" sz="900" dirty="0">
                <a:solidFill>
                  <a:schemeClr val="dk1"/>
                </a:solidFill>
                <a:latin typeface="Arial"/>
                <a:ea typeface="Arial"/>
                <a:cs typeface="Arial"/>
                <a:sym typeface="Arial"/>
              </a:rPr>
              <a:t>In science this </a:t>
            </a:r>
            <a:r>
              <a:rPr lang="en-GB" sz="900" dirty="0">
                <a:solidFill>
                  <a:schemeClr val="dk1"/>
                </a:solidFill>
              </a:rPr>
              <a:t>half term we shall be learning plants. We shall be thinking about, what is a plant, how plants grow, how we can group plants, what plants can we eat and what are leaves. We shall also be planting our own broad beans as we are learning about Jack and the Beanstalk in English.</a:t>
            </a:r>
          </a:p>
          <a:p>
            <a:pPr lvl="0"/>
            <a:endParaRPr lang="en-GB" sz="900" dirty="0">
              <a:solidFill>
                <a:schemeClr val="dk1"/>
              </a:solidFill>
            </a:endParaRPr>
          </a:p>
          <a:p>
            <a:pPr marL="0" marR="0" lvl="0" indent="0" algn="l" rtl="0">
              <a:spcBef>
                <a:spcPts val="0"/>
              </a:spcBef>
              <a:spcAft>
                <a:spcPts val="0"/>
              </a:spcAft>
              <a:buNone/>
            </a:pPr>
            <a:r>
              <a:rPr lang="en-GB" sz="900" u="sng" dirty="0">
                <a:solidFill>
                  <a:schemeClr val="dk1"/>
                </a:solidFill>
                <a:latin typeface="Arial"/>
                <a:ea typeface="Arial"/>
                <a:cs typeface="Arial"/>
                <a:sym typeface="Arial"/>
              </a:rPr>
              <a:t>What you can do to help at home:</a:t>
            </a:r>
          </a:p>
          <a:p>
            <a:pPr marL="0" marR="0" lvl="0" indent="0" algn="l" rtl="0">
              <a:spcBef>
                <a:spcPts val="0"/>
              </a:spcBef>
              <a:spcAft>
                <a:spcPts val="0"/>
              </a:spcAft>
              <a:buNone/>
            </a:pPr>
            <a:r>
              <a:rPr lang="en-GB" sz="900" dirty="0">
                <a:solidFill>
                  <a:schemeClr val="dk1"/>
                </a:solidFill>
              </a:rPr>
              <a:t>Visit  a garden centre. What fruit plants can you identify?</a:t>
            </a:r>
          </a:p>
          <a:p>
            <a:pPr marL="0" marR="0" lvl="0" indent="0" algn="l" rtl="0">
              <a:spcBef>
                <a:spcPts val="0"/>
              </a:spcBef>
              <a:spcAft>
                <a:spcPts val="0"/>
              </a:spcAft>
              <a:buNone/>
            </a:pPr>
            <a:r>
              <a:rPr lang="en-GB" sz="900" dirty="0">
                <a:solidFill>
                  <a:schemeClr val="dk1"/>
                </a:solidFill>
              </a:rPr>
              <a:t>Have a go at planting your own seeds and see what plants you can grow. Can you spot any wild flowers on your walks? Collect different types of leaves and create a picture.</a:t>
            </a:r>
            <a:endParaRPr dirty="0"/>
          </a:p>
        </p:txBody>
      </p:sp>
      <p:sp>
        <p:nvSpPr>
          <p:cNvPr id="91" name="Google Shape;91;p1"/>
          <p:cNvSpPr txBox="1"/>
          <p:nvPr/>
        </p:nvSpPr>
        <p:spPr>
          <a:xfrm>
            <a:off x="6329360" y="4763191"/>
            <a:ext cx="2700341" cy="1754150"/>
          </a:xfrm>
          <a:prstGeom prst="rect">
            <a:avLst/>
          </a:prstGeom>
          <a:solidFill>
            <a:schemeClr val="lt1"/>
          </a:solidFill>
          <a:ln w="63500" cap="flat" cmpd="thickThin">
            <a:solidFill>
              <a:srgbClr val="4372C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None/>
            </a:pPr>
            <a:r>
              <a:rPr lang="en-GB" sz="800" b="1" u="sng" dirty="0">
                <a:solidFill>
                  <a:schemeClr val="dk1"/>
                </a:solidFill>
                <a:latin typeface="Arial"/>
                <a:ea typeface="Arial"/>
                <a:cs typeface="Arial"/>
                <a:sym typeface="Arial"/>
              </a:rPr>
              <a:t>Physical Education</a:t>
            </a:r>
            <a:endParaRPr sz="800" dirty="0"/>
          </a:p>
          <a:p>
            <a:pPr marL="0" marR="0" lvl="0" indent="0" algn="ctr" rtl="0">
              <a:lnSpc>
                <a:spcPct val="150000"/>
              </a:lnSpc>
              <a:spcBef>
                <a:spcPts val="0"/>
              </a:spcBef>
              <a:spcAft>
                <a:spcPts val="0"/>
              </a:spcAft>
              <a:buNone/>
            </a:pPr>
            <a:endParaRPr sz="800" b="1" u="sng" dirty="0">
              <a:solidFill>
                <a:schemeClr val="dk1"/>
              </a:solidFill>
              <a:latin typeface="Arial"/>
              <a:ea typeface="Arial"/>
              <a:cs typeface="Arial"/>
              <a:sym typeface="Arial"/>
            </a:endParaRPr>
          </a:p>
          <a:p>
            <a:pPr marL="0" marR="0" lvl="0" indent="0" algn="l" rtl="0">
              <a:spcBef>
                <a:spcPts val="0"/>
              </a:spcBef>
              <a:spcAft>
                <a:spcPts val="0"/>
              </a:spcAft>
              <a:buNone/>
            </a:pPr>
            <a:r>
              <a:rPr lang="en-GB" sz="800" dirty="0"/>
              <a:t>Target games are games where players send an object towards a target. It could be while avoiding obstacles, getting closer to a target than an opponent or by hitting a target in the fewest turns. It could also be a moving target. Examples of target games are dodgeball, golf, curling, boccia, archery, bowling. In this unit, we will use underarm and overarm throwing to take part in lots of different challenges</a:t>
            </a:r>
          </a:p>
          <a:p>
            <a:pPr marL="0" marR="0" lvl="0" indent="0" algn="l" rtl="0">
              <a:spcBef>
                <a:spcPts val="0"/>
              </a:spcBef>
              <a:spcAft>
                <a:spcPts val="0"/>
              </a:spcAft>
              <a:buNone/>
            </a:pPr>
            <a:r>
              <a:rPr lang="en-GB" sz="800" b="1" u="sng" dirty="0">
                <a:solidFill>
                  <a:schemeClr val="dk1"/>
                </a:solidFill>
                <a:latin typeface="Arial"/>
                <a:ea typeface="Arial"/>
                <a:cs typeface="Arial"/>
                <a:sym typeface="Arial"/>
              </a:rPr>
              <a:t>Music</a:t>
            </a:r>
            <a:endParaRPr lang="en-GB" sz="800" dirty="0">
              <a:solidFill>
                <a:schemeClr val="dk1"/>
              </a:solidFill>
              <a:latin typeface="Arial"/>
              <a:ea typeface="Arial"/>
              <a:cs typeface="Arial"/>
              <a:sym typeface="Arial"/>
            </a:endParaRPr>
          </a:p>
          <a:p>
            <a:pPr marL="0" marR="0" lvl="0" indent="0" algn="ctr" rtl="0">
              <a:spcBef>
                <a:spcPts val="0"/>
              </a:spcBef>
              <a:spcAft>
                <a:spcPts val="0"/>
              </a:spcAft>
              <a:buNone/>
            </a:pPr>
            <a:r>
              <a:rPr lang="en-GB" sz="800" dirty="0">
                <a:solidFill>
                  <a:schemeClr val="dk1"/>
                </a:solidFill>
                <a:latin typeface="Arial"/>
                <a:ea typeface="Arial"/>
                <a:cs typeface="Arial"/>
                <a:sym typeface="Arial"/>
              </a:rPr>
              <a:t>In music we will looking at rock and roll music and will be learning a song and accompanying it with instrument,</a:t>
            </a:r>
            <a:endParaRPr sz="800" dirty="0"/>
          </a:p>
        </p:txBody>
      </p:sp>
      <p:sp>
        <p:nvSpPr>
          <p:cNvPr id="92" name="Google Shape;92;p1"/>
          <p:cNvSpPr txBox="1"/>
          <p:nvPr/>
        </p:nvSpPr>
        <p:spPr>
          <a:xfrm>
            <a:off x="3362326" y="4763193"/>
            <a:ext cx="2809874" cy="1772078"/>
          </a:xfrm>
          <a:prstGeom prst="rect">
            <a:avLst/>
          </a:prstGeom>
          <a:solidFill>
            <a:schemeClr val="lt1"/>
          </a:solidFill>
          <a:ln w="63500" cap="flat" cmpd="thickThin">
            <a:solidFill>
              <a:srgbClr val="4372C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None/>
            </a:pPr>
            <a:r>
              <a:rPr lang="en-GB" sz="1050" b="1" u="sng" dirty="0">
                <a:solidFill>
                  <a:schemeClr val="dk1"/>
                </a:solidFill>
                <a:latin typeface="Arial"/>
                <a:ea typeface="Arial"/>
                <a:cs typeface="Arial"/>
                <a:sym typeface="Arial"/>
              </a:rPr>
              <a:t>PHSE</a:t>
            </a:r>
            <a:endParaRPr dirty="0"/>
          </a:p>
          <a:p>
            <a:pPr marL="0" marR="0" lvl="0" indent="0" algn="ctr" rtl="0">
              <a:spcBef>
                <a:spcPts val="0"/>
              </a:spcBef>
              <a:spcAft>
                <a:spcPts val="0"/>
              </a:spcAft>
              <a:buNone/>
            </a:pPr>
            <a:r>
              <a:rPr lang="en-GB" sz="1000" dirty="0">
                <a:solidFill>
                  <a:schemeClr val="dk1"/>
                </a:solidFill>
                <a:latin typeface="Arial"/>
                <a:ea typeface="Arial"/>
                <a:cs typeface="Arial"/>
                <a:sym typeface="Arial"/>
              </a:rPr>
              <a:t>       </a:t>
            </a:r>
            <a:r>
              <a:rPr lang="en-GB" sz="900" dirty="0">
                <a:solidFill>
                  <a:schemeClr val="dk1"/>
                </a:solidFill>
                <a:latin typeface="Arial"/>
                <a:ea typeface="Arial"/>
                <a:cs typeface="Arial"/>
                <a:sym typeface="Arial"/>
              </a:rPr>
              <a:t>In PSHE we will be looking at being our best self, and shall be learning about how to stay healthy by the foods we eat, personal hygiene and basic first aid.</a:t>
            </a:r>
          </a:p>
          <a:p>
            <a:pPr marL="0" marR="0" lvl="0" indent="0" algn="ctr" rtl="0">
              <a:spcBef>
                <a:spcPts val="0"/>
              </a:spcBef>
              <a:spcAft>
                <a:spcPts val="0"/>
              </a:spcAft>
              <a:buNone/>
            </a:pPr>
            <a:endParaRPr lang="en-GB" sz="900" b="1" u="sng" dirty="0">
              <a:solidFill>
                <a:schemeClr val="dk1"/>
              </a:solidFill>
              <a:latin typeface="Arial"/>
              <a:ea typeface="Arial"/>
              <a:cs typeface="Arial"/>
              <a:sym typeface="Arial"/>
            </a:endParaRPr>
          </a:p>
          <a:p>
            <a:pPr marL="0" marR="0" lvl="0" indent="0" algn="ctr" rtl="0">
              <a:spcBef>
                <a:spcPts val="0"/>
              </a:spcBef>
              <a:spcAft>
                <a:spcPts val="0"/>
              </a:spcAft>
              <a:buNone/>
            </a:pPr>
            <a:r>
              <a:rPr lang="en-GB" sz="900" b="1" u="sng" dirty="0">
                <a:solidFill>
                  <a:schemeClr val="dk1"/>
                </a:solidFill>
                <a:latin typeface="Arial"/>
                <a:ea typeface="Arial"/>
                <a:cs typeface="Arial"/>
                <a:sym typeface="Arial"/>
              </a:rPr>
              <a:t>Religious Studies</a:t>
            </a:r>
            <a:endParaRPr sz="900" dirty="0"/>
          </a:p>
          <a:p>
            <a:pPr marL="0" marR="0" lvl="0" indent="0" algn="l" rtl="0">
              <a:spcBef>
                <a:spcPts val="0"/>
              </a:spcBef>
              <a:spcAft>
                <a:spcPts val="0"/>
              </a:spcAft>
              <a:buNone/>
            </a:pPr>
            <a:r>
              <a:rPr lang="en-GB" sz="900" dirty="0">
                <a:solidFill>
                  <a:schemeClr val="dk1"/>
                </a:solidFill>
                <a:latin typeface="Arial"/>
                <a:ea typeface="Arial"/>
                <a:cs typeface="Arial"/>
                <a:sym typeface="Arial"/>
              </a:rPr>
              <a:t>In RE we will be learning about how people talk to God. We shall be looking at why and how people pray and how this can be different in the Hindu, Muslim and Jewish worldview religions.</a:t>
            </a:r>
            <a:endParaRPr sz="1050" dirty="0">
              <a:solidFill>
                <a:schemeClr val="dk1"/>
              </a:solidFill>
              <a:latin typeface="Arial"/>
              <a:ea typeface="Arial"/>
              <a:cs typeface="Arial"/>
              <a:sym typeface="Arial"/>
            </a:endParaRPr>
          </a:p>
        </p:txBody>
      </p:sp>
      <p:sp>
        <p:nvSpPr>
          <p:cNvPr id="93" name="Google Shape;93;p1"/>
          <p:cNvSpPr txBox="1"/>
          <p:nvPr/>
        </p:nvSpPr>
        <p:spPr>
          <a:xfrm>
            <a:off x="9186861" y="4763191"/>
            <a:ext cx="2509840" cy="1754150"/>
          </a:xfrm>
          <a:prstGeom prst="rect">
            <a:avLst/>
          </a:prstGeom>
          <a:solidFill>
            <a:schemeClr val="lt1"/>
          </a:solidFill>
          <a:ln w="63500" cap="flat" cmpd="thickThin">
            <a:solidFill>
              <a:srgbClr val="4372C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800" dirty="0">
                <a:solidFill>
                  <a:schemeClr val="dk1"/>
                </a:solidFill>
                <a:latin typeface="+mn-lt"/>
                <a:ea typeface="Arial"/>
                <a:cs typeface="Arial"/>
                <a:sym typeface="Arial"/>
              </a:rPr>
              <a:t> </a:t>
            </a:r>
            <a:r>
              <a:rPr lang="en-GB" sz="800" b="1" u="sng" dirty="0">
                <a:solidFill>
                  <a:schemeClr val="dk1"/>
                </a:solidFill>
                <a:latin typeface="+mn-lt"/>
                <a:ea typeface="Arial"/>
                <a:cs typeface="Arial"/>
                <a:sym typeface="Arial"/>
              </a:rPr>
              <a:t>Computing</a:t>
            </a:r>
            <a:endParaRPr sz="800" b="1" u="sng" dirty="0">
              <a:solidFill>
                <a:schemeClr val="dk1"/>
              </a:solidFill>
              <a:latin typeface="+mn-lt"/>
              <a:ea typeface="Arial"/>
              <a:cs typeface="Arial"/>
              <a:sym typeface="Arial"/>
            </a:endParaRPr>
          </a:p>
          <a:p>
            <a:pPr marL="0" marR="0" lvl="0" indent="0" algn="ctr" rtl="0">
              <a:spcBef>
                <a:spcPts val="0"/>
              </a:spcBef>
              <a:spcAft>
                <a:spcPts val="0"/>
              </a:spcAft>
              <a:buNone/>
            </a:pPr>
            <a:endParaRPr sz="800" b="1" dirty="0">
              <a:solidFill>
                <a:schemeClr val="dk1"/>
              </a:solidFill>
              <a:latin typeface="+mn-lt"/>
              <a:ea typeface="Arial"/>
              <a:cs typeface="Arial"/>
              <a:sym typeface="Arial"/>
            </a:endParaRPr>
          </a:p>
          <a:p>
            <a:pPr marL="0" marR="0" lvl="0" indent="0" algn="ctr" rtl="0">
              <a:spcBef>
                <a:spcPts val="0"/>
              </a:spcBef>
              <a:spcAft>
                <a:spcPts val="0"/>
              </a:spcAft>
              <a:buNone/>
            </a:pPr>
            <a:endParaRPr lang="en-GB" sz="800" dirty="0">
              <a:solidFill>
                <a:schemeClr val="dk1"/>
              </a:solidFill>
              <a:latin typeface="+mn-lt"/>
              <a:ea typeface="Arial"/>
              <a:cs typeface="Arial"/>
              <a:sym typeface="Arial"/>
            </a:endParaRPr>
          </a:p>
          <a:p>
            <a:pPr marL="0" marR="0" lvl="0" indent="0" algn="ctr" rtl="0">
              <a:spcBef>
                <a:spcPts val="0"/>
              </a:spcBef>
              <a:spcAft>
                <a:spcPts val="0"/>
              </a:spcAft>
              <a:buNone/>
            </a:pPr>
            <a:endParaRPr lang="en-GB" sz="800" dirty="0">
              <a:solidFill>
                <a:schemeClr val="dk1"/>
              </a:solidFill>
              <a:latin typeface="+mn-lt"/>
            </a:endParaRPr>
          </a:p>
          <a:p>
            <a:pPr marL="0" marR="0" lvl="0" indent="0" algn="ctr" rtl="0">
              <a:spcBef>
                <a:spcPts val="0"/>
              </a:spcBef>
              <a:spcAft>
                <a:spcPts val="0"/>
              </a:spcAft>
              <a:buNone/>
            </a:pPr>
            <a:r>
              <a:rPr lang="en-GB" sz="800" dirty="0">
                <a:solidFill>
                  <a:schemeClr val="dk1"/>
                </a:solidFill>
                <a:latin typeface="+mn-lt"/>
                <a:ea typeface="Arial"/>
                <a:cs typeface="Arial"/>
                <a:sym typeface="Arial"/>
              </a:rPr>
              <a:t>In computing we will be covering protective behaviours and will start introducing programming. We will be </a:t>
            </a:r>
            <a:r>
              <a:rPr lang="en-GB" sz="800" dirty="0">
                <a:latin typeface="+mn-lt"/>
                <a:ea typeface="Arial"/>
                <a:cs typeface="Arial"/>
                <a:sym typeface="Arial"/>
              </a:rPr>
              <a:t>u</a:t>
            </a:r>
            <a:r>
              <a:rPr lang="en-GB" sz="800" b="0" dirty="0">
                <a:solidFill>
                  <a:srgbClr val="000000"/>
                </a:solidFill>
                <a:effectLst/>
                <a:latin typeface="+mn-lt"/>
              </a:rPr>
              <a:t>nderstand what algorithms are; how they are implemented as programs on digital devices; and that programs execute by following precise and unambiguous instructions.</a:t>
            </a:r>
            <a:br>
              <a:rPr lang="en-GB" sz="800" b="0" dirty="0">
                <a:solidFill>
                  <a:srgbClr val="000000"/>
                </a:solidFill>
                <a:effectLst/>
                <a:latin typeface="+mn-lt"/>
              </a:rPr>
            </a:br>
            <a:r>
              <a:rPr lang="en-GB" sz="800" b="0" dirty="0">
                <a:solidFill>
                  <a:srgbClr val="000000"/>
                </a:solidFill>
                <a:effectLst/>
                <a:latin typeface="+mn-lt"/>
              </a:rPr>
              <a:t>Create and debug simple programs.</a:t>
            </a:r>
            <a:br>
              <a:rPr lang="en-GB" sz="800" b="0" dirty="0">
                <a:solidFill>
                  <a:srgbClr val="000000"/>
                </a:solidFill>
                <a:effectLst/>
                <a:latin typeface="+mn-lt"/>
              </a:rPr>
            </a:br>
            <a:r>
              <a:rPr lang="en-GB" sz="800" b="0" dirty="0">
                <a:solidFill>
                  <a:srgbClr val="000000"/>
                </a:solidFill>
                <a:effectLst/>
                <a:latin typeface="+mn-lt"/>
              </a:rPr>
              <a:t>Use logical reasoning to predict the behaviour of simple programs.</a:t>
            </a:r>
            <a:endParaRPr sz="800" dirty="0">
              <a:solidFill>
                <a:schemeClr val="dk1"/>
              </a:solidFill>
              <a:latin typeface="+mn-lt"/>
              <a:ea typeface="Arial"/>
              <a:cs typeface="Arial"/>
              <a:sym typeface="Arial"/>
            </a:endParaRPr>
          </a:p>
          <a:p>
            <a:pPr marL="0" marR="0" lvl="0" indent="0" algn="ctr" rtl="0">
              <a:spcBef>
                <a:spcPts val="0"/>
              </a:spcBef>
              <a:spcAft>
                <a:spcPts val="0"/>
              </a:spcAft>
              <a:buNone/>
            </a:pPr>
            <a:r>
              <a:rPr lang="en-GB" sz="800" b="1" dirty="0">
                <a:solidFill>
                  <a:schemeClr val="dk1"/>
                </a:solidFill>
                <a:latin typeface="+mn-lt"/>
                <a:ea typeface="Arial"/>
                <a:cs typeface="Arial"/>
                <a:sym typeface="Arial"/>
              </a:rPr>
              <a:t> </a:t>
            </a:r>
            <a:endParaRPr sz="800" dirty="0">
              <a:solidFill>
                <a:schemeClr val="dk1"/>
              </a:solidFill>
              <a:latin typeface="+mn-lt"/>
              <a:ea typeface="Arial"/>
              <a:cs typeface="Arial"/>
              <a:sym typeface="Arial"/>
            </a:endParaRPr>
          </a:p>
        </p:txBody>
      </p:sp>
      <p:pic>
        <p:nvPicPr>
          <p:cNvPr id="94" name="Google Shape;94;p1"/>
          <p:cNvPicPr preferRelativeResize="0"/>
          <p:nvPr/>
        </p:nvPicPr>
        <p:blipFill rotWithShape="1">
          <a:blip r:embed="rId3">
            <a:alphaModFix/>
          </a:blip>
          <a:srcRect/>
          <a:stretch/>
        </p:blipFill>
        <p:spPr>
          <a:xfrm>
            <a:off x="495122" y="478093"/>
            <a:ext cx="195160" cy="209100"/>
          </a:xfrm>
          <a:prstGeom prst="rect">
            <a:avLst/>
          </a:prstGeom>
          <a:noFill/>
          <a:ln>
            <a:noFill/>
          </a:ln>
        </p:spPr>
      </p:pic>
      <p:pic>
        <p:nvPicPr>
          <p:cNvPr id="95" name="Google Shape;95;p1"/>
          <p:cNvPicPr preferRelativeResize="0"/>
          <p:nvPr/>
        </p:nvPicPr>
        <p:blipFill rotWithShape="1">
          <a:blip r:embed="rId4">
            <a:alphaModFix/>
          </a:blip>
          <a:srcRect/>
          <a:stretch/>
        </p:blipFill>
        <p:spPr>
          <a:xfrm>
            <a:off x="495299" y="2176901"/>
            <a:ext cx="267391" cy="234253"/>
          </a:xfrm>
          <a:prstGeom prst="rect">
            <a:avLst/>
          </a:prstGeom>
          <a:noFill/>
          <a:ln>
            <a:noFill/>
          </a:ln>
        </p:spPr>
      </p:pic>
      <p:pic>
        <p:nvPicPr>
          <p:cNvPr id="96" name="Google Shape;96;p1"/>
          <p:cNvPicPr preferRelativeResize="0"/>
          <p:nvPr/>
        </p:nvPicPr>
        <p:blipFill rotWithShape="1">
          <a:blip r:embed="rId5">
            <a:alphaModFix/>
          </a:blip>
          <a:srcRect/>
          <a:stretch/>
        </p:blipFill>
        <p:spPr>
          <a:xfrm>
            <a:off x="5612221" y="5634646"/>
            <a:ext cx="248556" cy="222286"/>
          </a:xfrm>
          <a:prstGeom prst="rect">
            <a:avLst/>
          </a:prstGeom>
          <a:noFill/>
          <a:ln>
            <a:noFill/>
          </a:ln>
        </p:spPr>
      </p:pic>
      <p:pic>
        <p:nvPicPr>
          <p:cNvPr id="97" name="Google Shape;97;p1"/>
          <p:cNvPicPr preferRelativeResize="0"/>
          <p:nvPr/>
        </p:nvPicPr>
        <p:blipFill rotWithShape="1">
          <a:blip r:embed="rId6">
            <a:alphaModFix/>
          </a:blip>
          <a:srcRect/>
          <a:stretch/>
        </p:blipFill>
        <p:spPr>
          <a:xfrm>
            <a:off x="6495307" y="4893120"/>
            <a:ext cx="321347" cy="328041"/>
          </a:xfrm>
          <a:prstGeom prst="rect">
            <a:avLst/>
          </a:prstGeom>
          <a:noFill/>
          <a:ln>
            <a:noFill/>
          </a:ln>
        </p:spPr>
      </p:pic>
      <p:pic>
        <p:nvPicPr>
          <p:cNvPr id="98" name="Google Shape;98;p1"/>
          <p:cNvPicPr preferRelativeResize="0"/>
          <p:nvPr/>
        </p:nvPicPr>
        <p:blipFill rotWithShape="1">
          <a:blip r:embed="rId7">
            <a:alphaModFix/>
          </a:blip>
          <a:srcRect/>
          <a:stretch/>
        </p:blipFill>
        <p:spPr>
          <a:xfrm>
            <a:off x="9296395" y="4809546"/>
            <a:ext cx="513749" cy="526755"/>
          </a:xfrm>
          <a:prstGeom prst="rect">
            <a:avLst/>
          </a:prstGeom>
          <a:noFill/>
          <a:ln>
            <a:noFill/>
          </a:ln>
        </p:spPr>
      </p:pic>
      <p:pic>
        <p:nvPicPr>
          <p:cNvPr id="99" name="Google Shape;99;p1"/>
          <p:cNvPicPr preferRelativeResize="0"/>
          <p:nvPr/>
        </p:nvPicPr>
        <p:blipFill rotWithShape="1">
          <a:blip r:embed="rId8">
            <a:alphaModFix/>
          </a:blip>
          <a:srcRect/>
          <a:stretch/>
        </p:blipFill>
        <p:spPr>
          <a:xfrm>
            <a:off x="11191940" y="2609064"/>
            <a:ext cx="336457" cy="347162"/>
          </a:xfrm>
          <a:prstGeom prst="rect">
            <a:avLst/>
          </a:prstGeom>
          <a:noFill/>
          <a:ln>
            <a:noFill/>
          </a:ln>
        </p:spPr>
      </p:pic>
      <p:pic>
        <p:nvPicPr>
          <p:cNvPr id="101" name="Google Shape;101;p1"/>
          <p:cNvPicPr preferRelativeResize="0"/>
          <p:nvPr/>
        </p:nvPicPr>
        <p:blipFill rotWithShape="1">
          <a:blip r:embed="rId9">
            <a:alphaModFix/>
          </a:blip>
          <a:srcRect/>
          <a:stretch/>
        </p:blipFill>
        <p:spPr>
          <a:xfrm>
            <a:off x="3462910" y="4834855"/>
            <a:ext cx="228769" cy="222286"/>
          </a:xfrm>
          <a:prstGeom prst="rect">
            <a:avLst/>
          </a:prstGeom>
          <a:noFill/>
          <a:ln>
            <a:noFill/>
          </a:ln>
        </p:spPr>
      </p:pic>
      <p:pic>
        <p:nvPicPr>
          <p:cNvPr id="102" name="Google Shape;102;p1"/>
          <p:cNvPicPr preferRelativeResize="0"/>
          <p:nvPr/>
        </p:nvPicPr>
        <p:blipFill rotWithShape="1">
          <a:blip r:embed="rId10">
            <a:alphaModFix/>
          </a:blip>
          <a:srcRect/>
          <a:stretch/>
        </p:blipFill>
        <p:spPr>
          <a:xfrm>
            <a:off x="5128762" y="1910956"/>
            <a:ext cx="2449626" cy="1944800"/>
          </a:xfrm>
          <a:prstGeom prst="rect">
            <a:avLst/>
          </a:prstGeom>
          <a:noFill/>
          <a:ln>
            <a:noFill/>
          </a:ln>
        </p:spPr>
      </p:pic>
      <p:pic>
        <p:nvPicPr>
          <p:cNvPr id="103" name="Google Shape;103;p1"/>
          <p:cNvPicPr preferRelativeResize="0"/>
          <p:nvPr/>
        </p:nvPicPr>
        <p:blipFill rotWithShape="1">
          <a:blip r:embed="rId11">
            <a:alphaModFix/>
          </a:blip>
          <a:srcRect/>
          <a:stretch/>
        </p:blipFill>
        <p:spPr>
          <a:xfrm>
            <a:off x="8576253" y="6043621"/>
            <a:ext cx="321348" cy="193068"/>
          </a:xfrm>
          <a:prstGeom prst="rect">
            <a:avLst/>
          </a:prstGeom>
          <a:noFill/>
          <a:ln>
            <a:noFill/>
          </a:ln>
        </p:spPr>
      </p:pic>
      <p:pic>
        <p:nvPicPr>
          <p:cNvPr id="23" name="Picture 22">
            <a:extLst>
              <a:ext uri="{FF2B5EF4-FFF2-40B4-BE49-F238E27FC236}">
                <a16:creationId xmlns:a16="http://schemas.microsoft.com/office/drawing/2014/main" id="{A72719CC-6A8D-425A-BA41-9FFD29D0CA23}"/>
              </a:ext>
            </a:extLst>
          </p:cNvPr>
          <p:cNvPicPr>
            <a:picLocks noChangeAspect="1"/>
          </p:cNvPicPr>
          <p:nvPr/>
        </p:nvPicPr>
        <p:blipFill>
          <a:blip r:embed="rId12"/>
          <a:stretch>
            <a:fillRect/>
          </a:stretch>
        </p:blipFill>
        <p:spPr>
          <a:xfrm>
            <a:off x="11191940" y="478093"/>
            <a:ext cx="388909" cy="368223"/>
          </a:xfrm>
          <a:prstGeom prst="rect">
            <a:avLst/>
          </a:prstGeom>
        </p:spPr>
      </p:pic>
      <p:pic>
        <p:nvPicPr>
          <p:cNvPr id="24" name="Picture 23">
            <a:extLst>
              <a:ext uri="{FF2B5EF4-FFF2-40B4-BE49-F238E27FC236}">
                <a16:creationId xmlns:a16="http://schemas.microsoft.com/office/drawing/2014/main" id="{F627AC63-7EBB-4E97-B173-2579C6C71139}"/>
              </a:ext>
            </a:extLst>
          </p:cNvPr>
          <p:cNvPicPr>
            <a:picLocks noChangeAspect="1"/>
          </p:cNvPicPr>
          <p:nvPr/>
        </p:nvPicPr>
        <p:blipFill>
          <a:blip r:embed="rId13"/>
          <a:stretch>
            <a:fillRect/>
          </a:stretch>
        </p:blipFill>
        <p:spPr>
          <a:xfrm>
            <a:off x="498565" y="4834856"/>
            <a:ext cx="264125" cy="23081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5452</TotalTime>
  <Words>936</Words>
  <Application>Microsoft Office PowerPoint</Application>
  <PresentationFormat>Widescreen</PresentationFormat>
  <Paragraphs>55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 Creighton</dc:creator>
  <cp:lastModifiedBy>Kimberley Loxley</cp:lastModifiedBy>
  <cp:revision>12</cp:revision>
  <dcterms:created xsi:type="dcterms:W3CDTF">2024-08-28T13:26:43Z</dcterms:created>
  <dcterms:modified xsi:type="dcterms:W3CDTF">2026-04-20T09:46:50Z</dcterms:modified>
</cp:coreProperties>
</file>