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916DF-21CF-4612-AF89-98223D442A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8777D9E-8927-4CF3-B894-1F121CF96E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B536D97-1B20-4C86-9AD8-3EF74CC3BB7E}"/>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5" name="Footer Placeholder 4">
            <a:extLst>
              <a:ext uri="{FF2B5EF4-FFF2-40B4-BE49-F238E27FC236}">
                <a16:creationId xmlns:a16="http://schemas.microsoft.com/office/drawing/2014/main" id="{B30107B2-9B67-4C62-83BC-11E0A7F062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EF2621-932C-4463-B2EC-1EB88ADC89CC}"/>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206960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5A4A3-1B99-4744-B22B-1B4A135F165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B62609-75A3-4B4E-83AA-7C272BF1A4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3C1D80-301D-4E50-922B-5D0E1646F590}"/>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5" name="Footer Placeholder 4">
            <a:extLst>
              <a:ext uri="{FF2B5EF4-FFF2-40B4-BE49-F238E27FC236}">
                <a16:creationId xmlns:a16="http://schemas.microsoft.com/office/drawing/2014/main" id="{74F7D1F8-7BF7-464A-9367-A4C3BF6F6B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D1E425-1B50-4B4C-9EF0-F6B4FB79F052}"/>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336522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42DB-D913-41A1-B906-0EBB438D0F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C71B7D-DDEB-4CD6-BD83-C9D2A2D9B8A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7AC4D5-798D-473B-8A3A-B9E7BC543CBB}"/>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5" name="Footer Placeholder 4">
            <a:extLst>
              <a:ext uri="{FF2B5EF4-FFF2-40B4-BE49-F238E27FC236}">
                <a16:creationId xmlns:a16="http://schemas.microsoft.com/office/drawing/2014/main" id="{8ECDD1B3-741D-4E0E-BDF7-4BEF5174C0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CA6A8-EB01-44B4-B900-738DADDB388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92131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4CF5F-CAF7-45C6-A243-6FD95E54D58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979D76-7C7F-49E0-8379-D5CFC72EEC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57E8E1-8D73-43AC-B810-C31CC30C4E08}"/>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5" name="Footer Placeholder 4">
            <a:extLst>
              <a:ext uri="{FF2B5EF4-FFF2-40B4-BE49-F238E27FC236}">
                <a16:creationId xmlns:a16="http://schemas.microsoft.com/office/drawing/2014/main" id="{BAE48F88-3CA8-465E-BFFB-1E39E684FF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45F806-D0CC-49C8-BE44-1163E024D8FE}"/>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483863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9F7B5-B784-4CE1-B8F4-1034FB5A27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1558731-C0B5-4130-BC38-AAED02795A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A6AE2EA-CF4F-4AF5-8DC3-092D041CF717}"/>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5" name="Footer Placeholder 4">
            <a:extLst>
              <a:ext uri="{FF2B5EF4-FFF2-40B4-BE49-F238E27FC236}">
                <a16:creationId xmlns:a16="http://schemas.microsoft.com/office/drawing/2014/main" id="{AE4F9527-54A8-4C5B-A7F1-399FBF7707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C4EA1B-7733-489B-B617-86F2120AB664}"/>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294806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EDDEF-7D2E-45A0-B25C-578C2A7AA4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01E3CB-E7B0-47EF-81CF-EB99D796EE3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43D097-0C16-45B8-A2C7-659D896F316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A59FCCD-31CC-43E8-B74A-ACAFF258B70F}"/>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6" name="Footer Placeholder 5">
            <a:extLst>
              <a:ext uri="{FF2B5EF4-FFF2-40B4-BE49-F238E27FC236}">
                <a16:creationId xmlns:a16="http://schemas.microsoft.com/office/drawing/2014/main" id="{2C67593E-9EC6-45AE-B741-26D4E1D2D2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149430-EDB4-4DFE-8592-2625585D0DA1}"/>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596022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9DFA1-007C-45D3-88E6-DE65D9DBBF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3FD565-9BBD-4F87-A84C-93BA726C2D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BC42A72-A5A5-4D72-B962-C7FE8D8A79E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70E04EA-EC25-44DD-AA5D-8DBE09BE14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425E609-0FAC-4032-82E4-E352A5CEFFC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BA43EA1-8F3B-4E6B-A0FF-8399362D0C68}"/>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8" name="Footer Placeholder 7">
            <a:extLst>
              <a:ext uri="{FF2B5EF4-FFF2-40B4-BE49-F238E27FC236}">
                <a16:creationId xmlns:a16="http://schemas.microsoft.com/office/drawing/2014/main" id="{061A649C-B3A8-489F-ACDF-4A055A7DA6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0FD7984-2933-4E7B-9BA8-015588FFDC17}"/>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702226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51FF6-48D9-4AB6-8A29-2D76F9E1650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14FDF0-53A7-4730-862F-76D396F01EAC}"/>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4" name="Footer Placeholder 3">
            <a:extLst>
              <a:ext uri="{FF2B5EF4-FFF2-40B4-BE49-F238E27FC236}">
                <a16:creationId xmlns:a16="http://schemas.microsoft.com/office/drawing/2014/main" id="{4917A51D-EFB3-4EFB-BD94-971767339E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17E8F5-EF3A-419E-9B89-C59EB3A3F154}"/>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336086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E3D4F-5FA8-4C91-BB48-018B3A7AF880}"/>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3" name="Footer Placeholder 2">
            <a:extLst>
              <a:ext uri="{FF2B5EF4-FFF2-40B4-BE49-F238E27FC236}">
                <a16:creationId xmlns:a16="http://schemas.microsoft.com/office/drawing/2014/main" id="{6C0F0FF1-CCD4-4CF4-A6F3-BA9C31E006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B5D52A4-9481-4972-8472-B278B4C4B02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61402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51DEA-7709-494C-8736-40201071F7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2A6ABD2-514D-4B7B-BA18-C6A24B1772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1590F08-585F-4449-AE84-B40E3C602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101A93E-7561-422B-A534-321389885394}"/>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6" name="Footer Placeholder 5">
            <a:extLst>
              <a:ext uri="{FF2B5EF4-FFF2-40B4-BE49-F238E27FC236}">
                <a16:creationId xmlns:a16="http://schemas.microsoft.com/office/drawing/2014/main" id="{3CF9C552-E545-4CA6-966A-2FA3ACD5E3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71FC18-237C-4C45-9791-EA0D814F7CF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63281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CB7AA-9362-455A-AF4A-17E22AAA54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DE8C49-F102-4650-8B25-659A3E735C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F99308C-8AE4-411F-AD70-C30B132F15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D61E87-1C91-48C7-9028-60778DDE1617}"/>
              </a:ext>
            </a:extLst>
          </p:cNvPr>
          <p:cNvSpPr>
            <a:spLocks noGrp="1"/>
          </p:cNvSpPr>
          <p:nvPr>
            <p:ph type="dt" sz="half" idx="10"/>
          </p:nvPr>
        </p:nvSpPr>
        <p:spPr/>
        <p:txBody>
          <a:bodyPr/>
          <a:lstStyle/>
          <a:p>
            <a:fld id="{A4EF197B-C38B-4EDA-A91F-4C013B978C13}" type="datetimeFigureOut">
              <a:rPr lang="en-GB" smtClean="0"/>
              <a:t>16/04/2026</a:t>
            </a:fld>
            <a:endParaRPr lang="en-GB"/>
          </a:p>
        </p:txBody>
      </p:sp>
      <p:sp>
        <p:nvSpPr>
          <p:cNvPr id="6" name="Footer Placeholder 5">
            <a:extLst>
              <a:ext uri="{FF2B5EF4-FFF2-40B4-BE49-F238E27FC236}">
                <a16:creationId xmlns:a16="http://schemas.microsoft.com/office/drawing/2014/main" id="{38871CA7-E338-4B7A-ACE5-D1CCA14D81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D2CEBB-09EF-4B25-A34A-2C5B20E2E0F8}"/>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7947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83B60F-6BC2-41DA-A646-26F52190F1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6A676C-5E6F-4F0B-B084-790BD8F270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CD550-2B05-44A0-AEC8-0CEDEEA7F2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F197B-C38B-4EDA-A91F-4C013B978C13}" type="datetimeFigureOut">
              <a:rPr lang="en-GB" smtClean="0"/>
              <a:t>16/04/2026</a:t>
            </a:fld>
            <a:endParaRPr lang="en-GB"/>
          </a:p>
        </p:txBody>
      </p:sp>
      <p:sp>
        <p:nvSpPr>
          <p:cNvPr id="5" name="Footer Placeholder 4">
            <a:extLst>
              <a:ext uri="{FF2B5EF4-FFF2-40B4-BE49-F238E27FC236}">
                <a16:creationId xmlns:a16="http://schemas.microsoft.com/office/drawing/2014/main" id="{3A21B04B-59EC-41D7-AA66-0F73186D22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AD932C9-34E2-4589-9BAD-400C866946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F3D9D-C4B5-4267-BD45-65402AF5D6CC}" type="slidenum">
              <a:rPr lang="en-GB" smtClean="0"/>
              <a:t>‹#›</a:t>
            </a:fld>
            <a:endParaRPr lang="en-GB"/>
          </a:p>
        </p:txBody>
      </p:sp>
    </p:spTree>
    <p:extLst>
      <p:ext uri="{BB962C8B-B14F-4D97-AF65-F5344CB8AC3E}">
        <p14:creationId xmlns:p14="http://schemas.microsoft.com/office/powerpoint/2010/main" val="3000135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 Box 14">
            <a:extLst>
              <a:ext uri="{FF2B5EF4-FFF2-40B4-BE49-F238E27FC236}">
                <a16:creationId xmlns:a16="http://schemas.microsoft.com/office/drawing/2014/main" id="{81829F15-7617-425D-8FFF-76D31FD24B40}"/>
              </a:ext>
            </a:extLst>
          </p:cNvPr>
          <p:cNvSpPr txBox="1">
            <a:spLocks noChangeArrowheads="1"/>
          </p:cNvSpPr>
          <p:nvPr/>
        </p:nvSpPr>
        <p:spPr bwMode="auto">
          <a:xfrm>
            <a:off x="220760" y="169275"/>
            <a:ext cx="11723590" cy="6507750"/>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 </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20" name="Picture 19">
            <a:extLst>
              <a:ext uri="{FF2B5EF4-FFF2-40B4-BE49-F238E27FC236}">
                <a16:creationId xmlns:a16="http://schemas.microsoft.com/office/drawing/2014/main" id="{E91D4504-A800-4308-987F-2B9F00D965FF}"/>
              </a:ext>
            </a:extLst>
          </p:cNvPr>
          <p:cNvPicPr>
            <a:picLocks noChangeAspect="1"/>
          </p:cNvPicPr>
          <p:nvPr/>
        </p:nvPicPr>
        <p:blipFill>
          <a:blip r:embed="rId2"/>
          <a:stretch>
            <a:fillRect/>
          </a:stretch>
        </p:blipFill>
        <p:spPr>
          <a:xfrm>
            <a:off x="4945426" y="2602979"/>
            <a:ext cx="2767868" cy="1652042"/>
          </a:xfrm>
          <a:prstGeom prst="rect">
            <a:avLst/>
          </a:prstGeom>
        </p:spPr>
      </p:pic>
      <p:sp>
        <p:nvSpPr>
          <p:cNvPr id="6" name="Text Box 14">
            <a:extLst>
              <a:ext uri="{FF2B5EF4-FFF2-40B4-BE49-F238E27FC236}">
                <a16:creationId xmlns:a16="http://schemas.microsoft.com/office/drawing/2014/main" id="{83A36AD6-6568-4C83-9EFE-F0A1AD6A4711}"/>
              </a:ext>
            </a:extLst>
          </p:cNvPr>
          <p:cNvSpPr txBox="1">
            <a:spLocks noChangeArrowheads="1"/>
          </p:cNvSpPr>
          <p:nvPr/>
        </p:nvSpPr>
        <p:spPr bwMode="auto">
          <a:xfrm>
            <a:off x="4972050" y="400619"/>
            <a:ext cx="2657475" cy="178550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2400" dirty="0">
                <a:effectLst/>
                <a:latin typeface="Times New Roman" panose="02020603050405020304" pitchFamily="18" charset="0"/>
                <a:ea typeface="Calibri" panose="020F0502020204030204" pitchFamily="34" charset="0"/>
                <a:cs typeface="Calibri" panose="020F0502020204030204" pitchFamily="34" charset="0"/>
              </a:rPr>
              <a:t> </a:t>
            </a:r>
            <a:r>
              <a:rPr lang="en-US" sz="1050" b="1" dirty="0" err="1">
                <a:latin typeface="Kinetic" panose="00000500000000000000" pitchFamily="50" charset="0"/>
                <a:ea typeface="Calibri" panose="020F0502020204030204" pitchFamily="34" charset="0"/>
                <a:cs typeface="Calibri" panose="020F0502020204030204" pitchFamily="34" charset="0"/>
              </a:rPr>
              <a:t>Falconhurst</a:t>
            </a:r>
            <a:r>
              <a:rPr lang="en-US" sz="1050" b="1" dirty="0">
                <a:latin typeface="Kinetic" panose="00000500000000000000" pitchFamily="50" charset="0"/>
                <a:ea typeface="Calibri" panose="020F0502020204030204" pitchFamily="34" charset="0"/>
                <a:cs typeface="Calibri" panose="020F0502020204030204" pitchFamily="34" charset="0"/>
              </a:rPr>
              <a:t> School Summer 1 2026</a:t>
            </a:r>
          </a:p>
          <a:p>
            <a:pPr algn="ctr">
              <a:spcAft>
                <a:spcPts val="0"/>
              </a:spcAft>
            </a:pPr>
            <a:endParaRPr lang="en-US" sz="1050" b="1"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endParaRPr lang="en-GB" sz="1050" b="1" dirty="0">
              <a:latin typeface="Times New Roman" panose="02020603050405020304" pitchFamily="18" charset="0"/>
              <a:ea typeface="Calibri" panose="020F0502020204030204" pitchFamily="34" charset="0"/>
              <a:cs typeface="Calibri" panose="020F0502020204030204" pitchFamily="34" charset="0"/>
            </a:endParaRPr>
          </a:p>
          <a:p>
            <a:pPr algn="ctr">
              <a:spcAft>
                <a:spcPts val="0"/>
              </a:spcAft>
            </a:pPr>
            <a:r>
              <a:rPr lang="en-US" sz="1050" b="1" dirty="0">
                <a:effectLst/>
                <a:latin typeface="Kinetic" panose="00000500000000000000" pitchFamily="50" charset="0"/>
                <a:ea typeface="Calibri" panose="020F0502020204030204" pitchFamily="34" charset="0"/>
                <a:cs typeface="Calibri" panose="020F0502020204030204" pitchFamily="34" charset="0"/>
              </a:rPr>
              <a:t>Year Group: 5/6</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9" name="Text Box 14">
            <a:extLst>
              <a:ext uri="{FF2B5EF4-FFF2-40B4-BE49-F238E27FC236}">
                <a16:creationId xmlns:a16="http://schemas.microsoft.com/office/drawing/2014/main" id="{6A8A5E1B-1B35-4FBD-888C-93350CEA44B7}"/>
              </a:ext>
            </a:extLst>
          </p:cNvPr>
          <p:cNvSpPr txBox="1">
            <a:spLocks noChangeArrowheads="1"/>
          </p:cNvSpPr>
          <p:nvPr/>
        </p:nvSpPr>
        <p:spPr bwMode="auto">
          <a:xfrm>
            <a:off x="404034" y="402649"/>
            <a:ext cx="4444183" cy="178550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spcAft>
                <a:spcPts val="0"/>
              </a:spcAft>
            </a:pPr>
            <a:endParaRPr lang="en-GB" sz="1050" b="1"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English</a:t>
            </a:r>
          </a:p>
          <a:p>
            <a:pPr algn="ct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a:t>
            </a:r>
          </a:p>
          <a:p>
            <a:pPr>
              <a:spcAft>
                <a:spcPts val="0"/>
              </a:spcAft>
            </a:pPr>
            <a:r>
              <a:rPr lang="en-GB" sz="1050" dirty="0">
                <a:latin typeface="Kinetic" panose="00000500000000000000" pitchFamily="50" charset="0"/>
                <a:ea typeface="Calibri" panose="020F0502020204030204" pitchFamily="34" charset="0"/>
                <a:cs typeface="Calibri" panose="020F0502020204030204" pitchFamily="34" charset="0"/>
              </a:rPr>
              <a:t>In English, Year Five will be writing a pursuit narrative where they will learn about to use dialogue to advance the action. After this the children will be using learning in science to write a formal science report. </a:t>
            </a:r>
          </a:p>
          <a:p>
            <a:pPr>
              <a:spcAft>
                <a:spcPts val="0"/>
              </a:spcAft>
            </a:pPr>
            <a:r>
              <a:rPr lang="en-GB" sz="1050" u="sng" dirty="0">
                <a:latin typeface="Kinetic" panose="00000500000000000000" pitchFamily="50" charset="0"/>
                <a:ea typeface="Calibri" panose="020F0502020204030204" pitchFamily="34" charset="0"/>
                <a:cs typeface="Calibri" panose="020F0502020204030204" pitchFamily="34" charset="0"/>
              </a:rPr>
              <a:t>What you can do to help at home: </a:t>
            </a:r>
          </a:p>
          <a:p>
            <a:pP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Read every day and ask questions about what was read</a:t>
            </a:r>
          </a:p>
          <a:p>
            <a:pP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Use BBC bitesize to revise KS2 English. This </a:t>
            </a:r>
            <a:r>
              <a:rPr lang="en-GB" sz="1050" b="1">
                <a:latin typeface="Kinetic" panose="00000500000000000000" pitchFamily="50" charset="0"/>
                <a:ea typeface="Calibri" panose="020F0502020204030204" pitchFamily="34" charset="0"/>
                <a:cs typeface="Calibri" panose="020F0502020204030204" pitchFamily="34" charset="0"/>
              </a:rPr>
              <a:t>will include reading and grammar. </a:t>
            </a:r>
          </a:p>
          <a:p>
            <a:pP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 </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0" name="Text Box 14">
            <a:extLst>
              <a:ext uri="{FF2B5EF4-FFF2-40B4-BE49-F238E27FC236}">
                <a16:creationId xmlns:a16="http://schemas.microsoft.com/office/drawing/2014/main" id="{F455D7FA-C263-4EF0-A1DB-8B9C49ACA102}"/>
              </a:ext>
            </a:extLst>
          </p:cNvPr>
          <p:cNvSpPr txBox="1">
            <a:spLocks noChangeArrowheads="1"/>
          </p:cNvSpPr>
          <p:nvPr/>
        </p:nvSpPr>
        <p:spPr bwMode="auto">
          <a:xfrm>
            <a:off x="428624" y="2471642"/>
            <a:ext cx="4352918" cy="1967008"/>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900" dirty="0">
                <a:latin typeface="Kinetic" panose="00000500000000000000" pitchFamily="50" charset="0"/>
                <a:ea typeface="Calibri" panose="020F0502020204030204" pitchFamily="34" charset="0"/>
                <a:cs typeface="Calibri" panose="020F0502020204030204" pitchFamily="34" charset="0"/>
              </a:rPr>
              <a:t>Maths</a:t>
            </a:r>
          </a:p>
          <a:p>
            <a:pPr algn="ctr">
              <a:spcAft>
                <a:spcPts val="0"/>
              </a:spcAft>
            </a:pPr>
            <a:endParaRPr lang="en-GB" sz="900"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endParaRPr lang="en-GB" sz="900"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900" dirty="0">
                <a:latin typeface="Kinetic" panose="00000500000000000000" pitchFamily="50" charset="0"/>
                <a:ea typeface="Calibri" panose="020F0502020204030204" pitchFamily="34" charset="0"/>
                <a:cs typeface="Calibri" panose="020F0502020204030204" pitchFamily="34" charset="0"/>
              </a:rPr>
              <a:t>In year 6, we will cover statistics, including line graphs and timetables. We will continue our learning on area and perimeter including volume. Our shape unit will cover measuring and classifying angles, and angles in triangles, quadrilaterals, polygons and circles.</a:t>
            </a:r>
          </a:p>
          <a:p>
            <a:pPr>
              <a:spcAft>
                <a:spcPts val="0"/>
              </a:spcAft>
            </a:pPr>
            <a:endParaRPr lang="en-GB" sz="900"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900" dirty="0">
                <a:latin typeface="Kinetic" panose="00000500000000000000" pitchFamily="50" charset="0"/>
                <a:ea typeface="Calibri" panose="020F0502020204030204" pitchFamily="34" charset="0"/>
                <a:cs typeface="Calibri" panose="020F0502020204030204" pitchFamily="34" charset="0"/>
              </a:rPr>
              <a:t>In year 5, we will learn how to measure and classify angles, we will draw lines accurately and learn the names and properties of 3d shapes. </a:t>
            </a:r>
          </a:p>
          <a:p>
            <a:pPr>
              <a:spcAft>
                <a:spcPts val="0"/>
              </a:spcAft>
            </a:pPr>
            <a:endParaRPr lang="en-GB" sz="900"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900" u="sng" dirty="0">
                <a:latin typeface="Kinetic" panose="00000500000000000000" pitchFamily="50" charset="0"/>
                <a:ea typeface="Calibri" panose="020F0502020204030204" pitchFamily="34" charset="0"/>
                <a:cs typeface="Calibri" panose="020F0502020204030204" pitchFamily="34" charset="0"/>
              </a:rPr>
              <a:t>What you can do to help at home</a:t>
            </a:r>
            <a:r>
              <a:rPr lang="en-GB" sz="900" dirty="0">
                <a:latin typeface="Kinetic" panose="00000500000000000000" pitchFamily="50" charset="0"/>
                <a:ea typeface="Calibri" panose="020F0502020204030204" pitchFamily="34" charset="0"/>
                <a:cs typeface="Calibri" panose="020F0502020204030204" pitchFamily="34" charset="0"/>
              </a:rPr>
              <a:t>: daily practice of </a:t>
            </a:r>
            <a:r>
              <a:rPr lang="en-GB" sz="900" dirty="0" err="1">
                <a:latin typeface="Kinetic" panose="00000500000000000000" pitchFamily="50" charset="0"/>
                <a:ea typeface="Calibri" panose="020F0502020204030204" pitchFamily="34" charset="0"/>
                <a:cs typeface="Calibri" panose="020F0502020204030204" pitchFamily="34" charset="0"/>
              </a:rPr>
              <a:t>timestables</a:t>
            </a:r>
            <a:r>
              <a:rPr lang="en-GB" sz="900" dirty="0">
                <a:latin typeface="Kinetic" panose="00000500000000000000" pitchFamily="50" charset="0"/>
                <a:ea typeface="Calibri" panose="020F0502020204030204" pitchFamily="34" charset="0"/>
                <a:cs typeface="Calibri" panose="020F0502020204030204" pitchFamily="34" charset="0"/>
              </a:rPr>
              <a:t> using TTRS or Hit the Button</a:t>
            </a:r>
          </a:p>
        </p:txBody>
      </p:sp>
      <p:sp>
        <p:nvSpPr>
          <p:cNvPr id="11" name="Text Box 14">
            <a:extLst>
              <a:ext uri="{FF2B5EF4-FFF2-40B4-BE49-F238E27FC236}">
                <a16:creationId xmlns:a16="http://schemas.microsoft.com/office/drawing/2014/main" id="{AEF9EF95-09B2-445B-8156-C90020C6786E}"/>
              </a:ext>
            </a:extLst>
          </p:cNvPr>
          <p:cNvSpPr txBox="1">
            <a:spLocks noChangeArrowheads="1"/>
          </p:cNvSpPr>
          <p:nvPr/>
        </p:nvSpPr>
        <p:spPr bwMode="auto">
          <a:xfrm>
            <a:off x="428624" y="4669849"/>
            <a:ext cx="2800351" cy="178550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2400" dirty="0">
                <a:effectLst/>
                <a:latin typeface="Times New Roman" panose="02020603050405020304" pitchFamily="18" charset="0"/>
                <a:ea typeface="Calibri" panose="020F0502020204030204" pitchFamily="34" charset="0"/>
                <a:cs typeface="Calibri" panose="020F0502020204030204" pitchFamily="34" charset="0"/>
              </a:rPr>
              <a:t> </a:t>
            </a:r>
            <a:r>
              <a:rPr lang="en-GB" sz="1050" b="1" dirty="0">
                <a:latin typeface="Kinetic" panose="00000500000000000000" pitchFamily="50" charset="0"/>
                <a:ea typeface="Calibri" panose="020F0502020204030204" pitchFamily="34" charset="0"/>
                <a:cs typeface="Calibri" panose="020F0502020204030204" pitchFamily="34" charset="0"/>
              </a:rPr>
              <a:t>Religious Studies:</a:t>
            </a:r>
          </a:p>
          <a:p>
            <a:pPr algn="ctr">
              <a:spcAft>
                <a:spcPts val="0"/>
              </a:spcAft>
            </a:pPr>
            <a:endParaRPr lang="en-GB" sz="1050" b="1" dirty="0">
              <a:latin typeface="Kinetic" panose="00000500000000000000" pitchFamily="50" charset="0"/>
              <a:ea typeface="Calibri" panose="020F0502020204030204" pitchFamily="34" charset="0"/>
              <a:cs typeface="Calibri" panose="020F0502020204030204" pitchFamily="34" charset="0"/>
            </a:endParaRPr>
          </a:p>
          <a:p>
            <a:pPr algn="l">
              <a:buFont typeface="Arial" panose="020B0604020202020204" pitchFamily="34" charset="0"/>
              <a:buChar char="•"/>
            </a:pPr>
            <a:r>
              <a:rPr lang="en-GB" sz="900" b="1" dirty="0">
                <a:latin typeface="Kinetic" panose="00000500000000000000" pitchFamily="50" charset="0"/>
                <a:ea typeface="Calibri" panose="020F0502020204030204" pitchFamily="34" charset="0"/>
                <a:cs typeface="Calibri" panose="020F0502020204030204" pitchFamily="34" charset="0"/>
              </a:rPr>
              <a:t>In RE, we will be: </a:t>
            </a:r>
          </a:p>
          <a:p>
            <a:pPr algn="l">
              <a:buFont typeface="Arial" panose="020B0604020202020204" pitchFamily="34" charset="0"/>
              <a:buChar char="•"/>
            </a:pPr>
            <a:r>
              <a:rPr lang="en-GB" sz="900" dirty="0">
                <a:latin typeface="Kinetic" panose="00000500000000000000" pitchFamily="50" charset="0"/>
                <a:ea typeface="Calibri" panose="020F0502020204030204" pitchFamily="34" charset="0"/>
                <a:cs typeface="Calibri" panose="020F0502020204030204" pitchFamily="34" charset="0"/>
              </a:rPr>
              <a:t>learning about </a:t>
            </a:r>
            <a:r>
              <a:rPr lang="en-GB" sz="900" b="0" i="0" dirty="0">
                <a:solidFill>
                  <a:srgbClr val="222222"/>
                </a:solidFill>
                <a:effectLst/>
                <a:latin typeface="Kinetic" panose="00000500000000000000" pitchFamily="50" charset="0"/>
              </a:rPr>
              <a:t>the importance of place, people and practice in the context of gatherings.</a:t>
            </a:r>
          </a:p>
          <a:p>
            <a:pPr algn="l">
              <a:buFont typeface="Arial" panose="020B0604020202020204" pitchFamily="34" charset="0"/>
              <a:buChar char="•"/>
            </a:pPr>
            <a:r>
              <a:rPr lang="en-GB" sz="900" b="0" i="0" dirty="0">
                <a:solidFill>
                  <a:srgbClr val="222222"/>
                </a:solidFill>
                <a:effectLst/>
                <a:latin typeface="Kinetic" panose="00000500000000000000" pitchFamily="50" charset="0"/>
              </a:rPr>
              <a:t>Articulate the importance of Jerusalem to Jewish people.</a:t>
            </a:r>
          </a:p>
          <a:p>
            <a:pPr algn="l">
              <a:buFont typeface="Arial" panose="020B0604020202020204" pitchFamily="34" charset="0"/>
              <a:buChar char="•"/>
            </a:pPr>
            <a:r>
              <a:rPr lang="en-GB" sz="900" b="0" i="0" dirty="0">
                <a:solidFill>
                  <a:srgbClr val="222222"/>
                </a:solidFill>
                <a:effectLst/>
                <a:latin typeface="Kinetic" panose="00000500000000000000" pitchFamily="50" charset="0"/>
              </a:rPr>
              <a:t>Discuss why the Dome of the Rock is important to some Muslim people.</a:t>
            </a:r>
          </a:p>
          <a:p>
            <a:pPr algn="l">
              <a:buFont typeface="Arial" panose="020B0604020202020204" pitchFamily="34" charset="0"/>
              <a:buChar char="•"/>
            </a:pPr>
            <a:r>
              <a:rPr lang="en-GB" sz="900" b="0" i="0" dirty="0">
                <a:solidFill>
                  <a:srgbClr val="222222"/>
                </a:solidFill>
                <a:effectLst/>
                <a:latin typeface="Kinetic" panose="00000500000000000000" pitchFamily="50" charset="0"/>
              </a:rPr>
              <a:t>Identify the significance of Makkah for many Muslims.</a:t>
            </a:r>
          </a:p>
          <a:p>
            <a:pP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 </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Text Box 14">
            <a:extLst>
              <a:ext uri="{FF2B5EF4-FFF2-40B4-BE49-F238E27FC236}">
                <a16:creationId xmlns:a16="http://schemas.microsoft.com/office/drawing/2014/main" id="{D3221CF0-BF56-4821-AAB5-623940B90B93}"/>
              </a:ext>
            </a:extLst>
          </p:cNvPr>
          <p:cNvSpPr txBox="1">
            <a:spLocks noChangeArrowheads="1"/>
          </p:cNvSpPr>
          <p:nvPr/>
        </p:nvSpPr>
        <p:spPr bwMode="auto">
          <a:xfrm>
            <a:off x="7753358" y="402649"/>
            <a:ext cx="3943343" cy="178550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1050" dirty="0">
                <a:latin typeface="Kinetic" panose="00000500000000000000" pitchFamily="50" charset="0"/>
                <a:ea typeface="Calibri" panose="020F0502020204030204" pitchFamily="34" charset="0"/>
                <a:cs typeface="Calibri" panose="020F0502020204030204" pitchFamily="34" charset="0"/>
              </a:rPr>
              <a:t>Geography </a:t>
            </a:r>
          </a:p>
          <a:p>
            <a:pPr>
              <a:spcAft>
                <a:spcPts val="0"/>
              </a:spcAft>
            </a:pPr>
            <a:endParaRPr lang="en-GB" sz="1050"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900" dirty="0">
                <a:latin typeface="Kinetic" panose="00000500000000000000" pitchFamily="50" charset="0"/>
                <a:ea typeface="Calibri" panose="020F0502020204030204" pitchFamily="34" charset="0"/>
                <a:cs typeface="Calibri" panose="020F0502020204030204" pitchFamily="34" charset="0"/>
              </a:rPr>
              <a:t>In geography we will </a:t>
            </a:r>
            <a:r>
              <a:rPr lang="en-GB" sz="900" dirty="0">
                <a:latin typeface="Kinetic" panose="00000500000000000000" pitchFamily="50" charset="0"/>
              </a:rPr>
              <a:t>children will recap the key human and physical features of their region in England. Children will discover the different countries and capital cities of North America and then focus on specifically the Western United States. Children will learn the human and physical features of the Western United States including biomes, climate zones, vegetation belts, earthquakes and volcanoes. Children will learn about the physical processes of rivers, mountains and the water cycle and apply this to their region and the Western United States. </a:t>
            </a:r>
            <a:endParaRPr lang="en-GB" sz="1050" u="sng"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900" u="sng" dirty="0">
                <a:latin typeface="Kinetic" panose="00000500000000000000" pitchFamily="50" charset="0"/>
                <a:ea typeface="Calibri" panose="020F0502020204030204" pitchFamily="34" charset="0"/>
                <a:cs typeface="Calibri" panose="020F0502020204030204" pitchFamily="34" charset="0"/>
              </a:rPr>
              <a:t>What you can do to help at home: </a:t>
            </a:r>
          </a:p>
          <a:p>
            <a:pPr>
              <a:spcAft>
                <a:spcPts val="0"/>
              </a:spcAft>
            </a:pPr>
            <a:r>
              <a:rPr lang="en-GB" sz="900" u="sng" dirty="0">
                <a:latin typeface="Kinetic" panose="00000500000000000000" pitchFamily="50" charset="0"/>
                <a:ea typeface="Calibri" panose="020F0502020204030204" pitchFamily="34" charset="0"/>
                <a:cs typeface="Calibri" panose="020F0502020204030204" pitchFamily="34" charset="0"/>
              </a:rPr>
              <a:t>https://www.bbc.co.uk/bitesize/topics/z8kydnb/articles/z72f3j6</a:t>
            </a:r>
          </a:p>
          <a:p>
            <a:pPr marL="171450" indent="-171450">
              <a:spcAft>
                <a:spcPts val="0"/>
              </a:spcAft>
              <a:buFontTx/>
              <a:buChar char="-"/>
            </a:pPr>
            <a:endParaRPr lang="en-GB" sz="800" dirty="0">
              <a:latin typeface="Kinetic" panose="00000500000000000000" pitchFamily="50" charset="0"/>
              <a:ea typeface="Calibri" panose="020F0502020204030204" pitchFamily="34" charset="0"/>
              <a:cs typeface="Calibri" panose="020F0502020204030204" pitchFamily="34" charset="0"/>
            </a:endParaRPr>
          </a:p>
        </p:txBody>
      </p:sp>
      <p:sp>
        <p:nvSpPr>
          <p:cNvPr id="13" name="Text Box 14">
            <a:extLst>
              <a:ext uri="{FF2B5EF4-FFF2-40B4-BE49-F238E27FC236}">
                <a16:creationId xmlns:a16="http://schemas.microsoft.com/office/drawing/2014/main" id="{5834B56B-8439-45A7-B8B3-8019DD2B8F57}"/>
              </a:ext>
            </a:extLst>
          </p:cNvPr>
          <p:cNvSpPr txBox="1">
            <a:spLocks noChangeArrowheads="1"/>
          </p:cNvSpPr>
          <p:nvPr/>
        </p:nvSpPr>
        <p:spPr bwMode="auto">
          <a:xfrm>
            <a:off x="7753358" y="2434071"/>
            <a:ext cx="3943343" cy="1887679"/>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Science:</a:t>
            </a:r>
          </a:p>
          <a:p>
            <a:pPr algn="ctr">
              <a:spcAft>
                <a:spcPts val="0"/>
              </a:spcAft>
            </a:pPr>
            <a:endParaRPr lang="en-GB" sz="1050" b="1"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1050" dirty="0">
                <a:latin typeface="Kinetic" panose="00000500000000000000" pitchFamily="50" charset="0"/>
                <a:ea typeface="Calibri" panose="020F0502020204030204" pitchFamily="34" charset="0"/>
                <a:cs typeface="Calibri" panose="020F0502020204030204" pitchFamily="34" charset="0"/>
              </a:rPr>
              <a:t>In science we will be compare and classify different materials according to whether they are solids, liquids or gases. We will be conducting investigations on which materials make the best insulators, which materials are magnetic, which materials are soluble, how we can separate mixed materials and what is irreversible change?</a:t>
            </a:r>
          </a:p>
          <a:p>
            <a:pPr>
              <a:spcAft>
                <a:spcPts val="0"/>
              </a:spcAft>
            </a:pPr>
            <a:endParaRPr lang="en-GB" sz="1050" u="sng"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1050" u="sng" dirty="0">
                <a:latin typeface="Kinetic" panose="00000500000000000000" pitchFamily="50" charset="0"/>
                <a:ea typeface="Calibri" panose="020F0502020204030204" pitchFamily="34" charset="0"/>
                <a:cs typeface="Calibri" panose="020F0502020204030204" pitchFamily="34" charset="0"/>
              </a:rPr>
              <a:t>What you can do to help at home: https://www.bbc.co.uk/bitesize/topics/zryycdm</a:t>
            </a:r>
          </a:p>
          <a:p>
            <a:pPr algn="ct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 </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4" name="Text Box 14">
            <a:extLst>
              <a:ext uri="{FF2B5EF4-FFF2-40B4-BE49-F238E27FC236}">
                <a16:creationId xmlns:a16="http://schemas.microsoft.com/office/drawing/2014/main" id="{85DF0102-AB11-4EC9-A427-DE37D057D6B4}"/>
              </a:ext>
            </a:extLst>
          </p:cNvPr>
          <p:cNvSpPr txBox="1">
            <a:spLocks noChangeArrowheads="1"/>
          </p:cNvSpPr>
          <p:nvPr/>
        </p:nvSpPr>
        <p:spPr bwMode="auto">
          <a:xfrm>
            <a:off x="6329360" y="4669849"/>
            <a:ext cx="2700341" cy="178550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2400" dirty="0">
                <a:effectLst/>
                <a:latin typeface="Times New Roman" panose="02020603050405020304" pitchFamily="18" charset="0"/>
                <a:ea typeface="Calibri" panose="020F0502020204030204" pitchFamily="34" charset="0"/>
                <a:cs typeface="Calibri" panose="020F0502020204030204" pitchFamily="34" charset="0"/>
              </a:rPr>
              <a:t> </a:t>
            </a:r>
            <a:r>
              <a:rPr lang="en-GB" sz="1050" b="1" dirty="0">
                <a:latin typeface="Kinetic" panose="00000500000000000000" pitchFamily="50" charset="0"/>
                <a:ea typeface="Calibri" panose="020F0502020204030204" pitchFamily="34" charset="0"/>
                <a:cs typeface="Calibri" panose="020F0502020204030204" pitchFamily="34" charset="0"/>
              </a:rPr>
              <a:t>Physical Education: </a:t>
            </a:r>
          </a:p>
          <a:p>
            <a:pPr algn="ctr">
              <a:spcAft>
                <a:spcPts val="0"/>
              </a:spcAft>
            </a:pPr>
            <a:endParaRPr lang="en-GB" sz="1050" b="1" dirty="0">
              <a:effectLst/>
              <a:latin typeface="Kinetic" panose="00000500000000000000" pitchFamily="50" charset="0"/>
              <a:ea typeface="Calibri" panose="020F0502020204030204" pitchFamily="34" charset="0"/>
              <a:cs typeface="Calibri" panose="020F0502020204030204" pitchFamily="34" charset="0"/>
            </a:endParaRPr>
          </a:p>
          <a:p>
            <a:pPr>
              <a:spcAft>
                <a:spcPts val="0"/>
              </a:spcAft>
            </a:pPr>
            <a:endParaRPr lang="en-GB" sz="1050" b="1"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900" dirty="0">
                <a:effectLst/>
                <a:latin typeface="Kinetic" panose="00000500000000000000" pitchFamily="50" charset="0"/>
                <a:ea typeface="Calibri" panose="020F0502020204030204" pitchFamily="34" charset="0"/>
                <a:cs typeface="Calibri" panose="020F0502020204030204" pitchFamily="34" charset="0"/>
              </a:rPr>
              <a:t>Children will be swimming for the first 3 weeks. They will </a:t>
            </a:r>
            <a:r>
              <a:rPr lang="en-GB" sz="900" dirty="0">
                <a:latin typeface="Kinetic" panose="00000500000000000000" pitchFamily="50" charset="0"/>
                <a:ea typeface="Calibri" panose="020F0502020204030204" pitchFamily="34" charset="0"/>
                <a:cs typeface="Calibri" panose="020F0502020204030204" pitchFamily="34" charset="0"/>
              </a:rPr>
              <a:t>need:</a:t>
            </a:r>
          </a:p>
          <a:p>
            <a:pPr>
              <a:spcAft>
                <a:spcPts val="0"/>
              </a:spcAft>
            </a:pPr>
            <a:r>
              <a:rPr lang="en-GB" sz="900" dirty="0">
                <a:effectLst/>
                <a:latin typeface="Kinetic" panose="00000500000000000000" pitchFamily="50" charset="0"/>
                <a:ea typeface="Calibri" panose="020F0502020204030204" pitchFamily="34" charset="0"/>
                <a:cs typeface="Calibri" panose="020F0502020204030204" pitchFamily="34" charset="0"/>
              </a:rPr>
              <a:t>Swimming shorts/costume</a:t>
            </a:r>
            <a:endParaRPr lang="en-GB" sz="900"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900" dirty="0">
                <a:effectLst/>
                <a:latin typeface="Kinetic" panose="00000500000000000000" pitchFamily="50" charset="0"/>
                <a:ea typeface="Calibri" panose="020F0502020204030204" pitchFamily="34" charset="0"/>
                <a:cs typeface="Calibri" panose="020F0502020204030204" pitchFamily="34" charset="0"/>
              </a:rPr>
              <a:t>A swimming hat</a:t>
            </a:r>
          </a:p>
          <a:p>
            <a:pPr>
              <a:spcAft>
                <a:spcPts val="0"/>
              </a:spcAft>
            </a:pPr>
            <a:r>
              <a:rPr lang="en-GB" sz="900" dirty="0">
                <a:latin typeface="Kinetic" panose="00000500000000000000" pitchFamily="50" charset="0"/>
                <a:ea typeface="Calibri" panose="020F0502020204030204" pitchFamily="34" charset="0"/>
                <a:cs typeface="Calibri" panose="020F0502020204030204" pitchFamily="34" charset="0"/>
              </a:rPr>
              <a:t>A towel</a:t>
            </a:r>
          </a:p>
          <a:p>
            <a:pPr>
              <a:spcAft>
                <a:spcPts val="0"/>
              </a:spcAft>
            </a:pPr>
            <a:r>
              <a:rPr lang="en-GB" sz="900" dirty="0">
                <a:effectLst/>
                <a:latin typeface="Kinetic" panose="00000500000000000000" pitchFamily="50" charset="0"/>
                <a:ea typeface="Calibri" panose="020F0502020204030204" pitchFamily="34" charset="0"/>
                <a:cs typeface="Calibri" panose="020F0502020204030204" pitchFamily="34" charset="0"/>
              </a:rPr>
              <a:t>Flip flops or sliders </a:t>
            </a:r>
          </a:p>
          <a:p>
            <a:pPr>
              <a:spcAft>
                <a:spcPts val="0"/>
              </a:spcAft>
            </a:pPr>
            <a:r>
              <a:rPr lang="en-GB" sz="900" dirty="0">
                <a:latin typeface="Kinetic" panose="00000500000000000000" pitchFamily="50" charset="0"/>
                <a:ea typeface="Calibri" panose="020F0502020204030204" pitchFamily="34" charset="0"/>
                <a:cs typeface="Calibri" panose="020F0502020204030204" pitchFamily="34" charset="0"/>
              </a:rPr>
              <a:t>Goggles (optional)</a:t>
            </a:r>
            <a:endParaRPr lang="en-GB" sz="9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6" name="Text Box 14">
            <a:extLst>
              <a:ext uri="{FF2B5EF4-FFF2-40B4-BE49-F238E27FC236}">
                <a16:creationId xmlns:a16="http://schemas.microsoft.com/office/drawing/2014/main" id="{A0ECC812-8824-44C1-9482-15AFA2C28772}"/>
              </a:ext>
            </a:extLst>
          </p:cNvPr>
          <p:cNvSpPr txBox="1">
            <a:spLocks noChangeArrowheads="1"/>
          </p:cNvSpPr>
          <p:nvPr/>
        </p:nvSpPr>
        <p:spPr bwMode="auto">
          <a:xfrm>
            <a:off x="3362326" y="4669849"/>
            <a:ext cx="2700340" cy="178550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2400" dirty="0">
                <a:effectLst/>
                <a:latin typeface="Times New Roman" panose="02020603050405020304" pitchFamily="18" charset="0"/>
                <a:ea typeface="Calibri" panose="020F0502020204030204" pitchFamily="34" charset="0"/>
                <a:cs typeface="Calibri" panose="020F0502020204030204" pitchFamily="34" charset="0"/>
              </a:rPr>
              <a:t> </a:t>
            </a:r>
            <a:r>
              <a:rPr lang="en-GB" sz="1050" b="1" dirty="0">
                <a:latin typeface="Kinetic" panose="00000500000000000000" pitchFamily="50" charset="0"/>
                <a:ea typeface="Calibri" panose="020F0502020204030204" pitchFamily="34" charset="0"/>
                <a:cs typeface="Calibri" panose="020F0502020204030204" pitchFamily="34" charset="0"/>
              </a:rPr>
              <a:t>PHSE:</a:t>
            </a:r>
          </a:p>
          <a:p>
            <a:pPr algn="ctr">
              <a:spcAft>
                <a:spcPts val="0"/>
              </a:spcAft>
            </a:pPr>
            <a:endParaRPr lang="en-GB" sz="1050"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1050" dirty="0">
                <a:latin typeface="Kinetic" panose="00000500000000000000" pitchFamily="50" charset="0"/>
                <a:ea typeface="Calibri" panose="020F0502020204030204" pitchFamily="34" charset="0"/>
                <a:cs typeface="Calibri" panose="020F0502020204030204" pitchFamily="34" charset="0"/>
              </a:rPr>
              <a:t>We will be discussing ‘being my best’</a:t>
            </a:r>
          </a:p>
          <a:p>
            <a:pPr>
              <a:spcAft>
                <a:spcPts val="0"/>
              </a:spcAft>
            </a:pPr>
            <a:r>
              <a:rPr lang="en-GB" sz="1050" dirty="0">
                <a:latin typeface="Kinetic" panose="00000500000000000000" pitchFamily="50" charset="0"/>
                <a:ea typeface="Calibri" panose="020F0502020204030204" pitchFamily="34" charset="0"/>
                <a:cs typeface="Calibri" panose="020F0502020204030204" pitchFamily="34" charset="0"/>
              </a:rPr>
              <a:t>We will learn about risk, basic first aid information including information about sepsis. We will discuss tips for positive wellbeing and discussing water safety. </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7" name="Text Box 14">
            <a:extLst>
              <a:ext uri="{FF2B5EF4-FFF2-40B4-BE49-F238E27FC236}">
                <a16:creationId xmlns:a16="http://schemas.microsoft.com/office/drawing/2014/main" id="{074BAF83-0C25-4758-9D10-0EF0343BB77C}"/>
              </a:ext>
            </a:extLst>
          </p:cNvPr>
          <p:cNvSpPr txBox="1">
            <a:spLocks noChangeArrowheads="1"/>
          </p:cNvSpPr>
          <p:nvPr/>
        </p:nvSpPr>
        <p:spPr bwMode="auto">
          <a:xfrm>
            <a:off x="9186861" y="4669849"/>
            <a:ext cx="2509840" cy="178550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2400" dirty="0">
                <a:effectLst/>
                <a:latin typeface="Times New Roman" panose="02020603050405020304" pitchFamily="18" charset="0"/>
                <a:ea typeface="Calibri" panose="020F0502020204030204" pitchFamily="34" charset="0"/>
                <a:cs typeface="Calibri" panose="020F0502020204030204" pitchFamily="34" charset="0"/>
              </a:rPr>
              <a:t> </a:t>
            </a:r>
            <a:r>
              <a:rPr lang="en-GB" sz="1050" b="1" dirty="0">
                <a:effectLst/>
                <a:latin typeface="Kinetic" panose="00000500000000000000" pitchFamily="50" charset="0"/>
                <a:ea typeface="Calibri" panose="020F0502020204030204" pitchFamily="34" charset="0"/>
                <a:cs typeface="Calibri" panose="020F0502020204030204" pitchFamily="34" charset="0"/>
              </a:rPr>
              <a:t>Computing</a:t>
            </a:r>
            <a:r>
              <a:rPr lang="en-GB" sz="1050" b="1" dirty="0">
                <a:latin typeface="Kinetic" panose="00000500000000000000" pitchFamily="50" charset="0"/>
                <a:ea typeface="Calibri" panose="020F0502020204030204" pitchFamily="34" charset="0"/>
                <a:cs typeface="Calibri" panose="020F0502020204030204" pitchFamily="34" charset="0"/>
              </a:rPr>
              <a:t>: </a:t>
            </a:r>
          </a:p>
          <a:p>
            <a:pPr>
              <a:spcAft>
                <a:spcPts val="0"/>
              </a:spcAft>
            </a:pPr>
            <a:endParaRPr lang="en-GB" sz="1050" b="1" dirty="0">
              <a:effectLst/>
              <a:latin typeface="Kinetic" panose="00000500000000000000" pitchFamily="50" charset="0"/>
              <a:ea typeface="Calibri" panose="020F0502020204030204" pitchFamily="34" charset="0"/>
              <a:cs typeface="Calibri" panose="020F0502020204030204" pitchFamily="34" charset="0"/>
            </a:endParaRPr>
          </a:p>
          <a:p>
            <a:pPr>
              <a:spcAft>
                <a:spcPts val="0"/>
              </a:spcAft>
            </a:pPr>
            <a:endParaRPr lang="en-GB" sz="1050" b="1" dirty="0">
              <a:latin typeface="Kinetic" panose="00000500000000000000" pitchFamily="50" charset="0"/>
              <a:ea typeface="Calibri" panose="020F0502020204030204" pitchFamily="34" charset="0"/>
              <a:cs typeface="Calibri" panose="020F0502020204030204" pitchFamily="34" charset="0"/>
            </a:endParaRPr>
          </a:p>
          <a:p>
            <a:pPr>
              <a:spcAft>
                <a:spcPts val="0"/>
              </a:spcAft>
            </a:pPr>
            <a:r>
              <a:rPr lang="en-GB" sz="1050" b="1" dirty="0">
                <a:effectLst/>
                <a:latin typeface="Kinetic" panose="00000500000000000000" pitchFamily="50" charset="0"/>
                <a:ea typeface="Calibri" panose="020F0502020204030204" pitchFamily="34" charset="0"/>
                <a:cs typeface="Calibri" panose="020F0502020204030204" pitchFamily="34" charset="0"/>
              </a:rPr>
              <a:t>We will be learning how to type correctly using the correct hand placements and finger placement </a:t>
            </a:r>
            <a:r>
              <a:rPr lang="en-GB" sz="1050" b="1">
                <a:effectLst/>
                <a:latin typeface="Kinetic" panose="00000500000000000000" pitchFamily="50" charset="0"/>
                <a:ea typeface="Calibri" panose="020F0502020204030204" pitchFamily="34" charset="0"/>
                <a:cs typeface="Calibri" panose="020F0502020204030204" pitchFamily="34" charset="0"/>
              </a:rPr>
              <a:t>for different keys.</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18" name="Picture 17">
            <a:extLst>
              <a:ext uri="{FF2B5EF4-FFF2-40B4-BE49-F238E27FC236}">
                <a16:creationId xmlns:a16="http://schemas.microsoft.com/office/drawing/2014/main" id="{86B2EBD8-505C-4559-ADA9-1B5E7319547C}"/>
              </a:ext>
            </a:extLst>
          </p:cNvPr>
          <p:cNvPicPr>
            <a:picLocks noChangeAspect="1"/>
          </p:cNvPicPr>
          <p:nvPr/>
        </p:nvPicPr>
        <p:blipFill>
          <a:blip r:embed="rId3"/>
          <a:stretch>
            <a:fillRect/>
          </a:stretch>
        </p:blipFill>
        <p:spPr>
          <a:xfrm>
            <a:off x="4326820" y="478093"/>
            <a:ext cx="381001" cy="408215"/>
          </a:xfrm>
          <a:prstGeom prst="rect">
            <a:avLst/>
          </a:prstGeom>
        </p:spPr>
      </p:pic>
      <p:pic>
        <p:nvPicPr>
          <p:cNvPr id="19" name="Picture 18">
            <a:extLst>
              <a:ext uri="{FF2B5EF4-FFF2-40B4-BE49-F238E27FC236}">
                <a16:creationId xmlns:a16="http://schemas.microsoft.com/office/drawing/2014/main" id="{E1B85870-8D68-4E06-A184-B77E349083ED}"/>
              </a:ext>
            </a:extLst>
          </p:cNvPr>
          <p:cNvPicPr>
            <a:picLocks noChangeAspect="1"/>
          </p:cNvPicPr>
          <p:nvPr/>
        </p:nvPicPr>
        <p:blipFill>
          <a:blip r:embed="rId4"/>
          <a:stretch>
            <a:fillRect/>
          </a:stretch>
        </p:blipFill>
        <p:spPr>
          <a:xfrm>
            <a:off x="4299746" y="2521820"/>
            <a:ext cx="435147" cy="381218"/>
          </a:xfrm>
          <a:prstGeom prst="rect">
            <a:avLst/>
          </a:prstGeom>
        </p:spPr>
      </p:pic>
      <p:pic>
        <p:nvPicPr>
          <p:cNvPr id="21" name="Picture 20">
            <a:extLst>
              <a:ext uri="{FF2B5EF4-FFF2-40B4-BE49-F238E27FC236}">
                <a16:creationId xmlns:a16="http://schemas.microsoft.com/office/drawing/2014/main" id="{02A3B52E-EC03-4190-AAA5-957E8EE1F3BA}"/>
              </a:ext>
            </a:extLst>
          </p:cNvPr>
          <p:cNvPicPr>
            <a:picLocks noChangeAspect="1"/>
          </p:cNvPicPr>
          <p:nvPr/>
        </p:nvPicPr>
        <p:blipFill>
          <a:blip r:embed="rId5"/>
          <a:stretch>
            <a:fillRect/>
          </a:stretch>
        </p:blipFill>
        <p:spPr>
          <a:xfrm>
            <a:off x="561975" y="4775897"/>
            <a:ext cx="435148" cy="389157"/>
          </a:xfrm>
          <a:prstGeom prst="rect">
            <a:avLst/>
          </a:prstGeom>
        </p:spPr>
      </p:pic>
      <p:pic>
        <p:nvPicPr>
          <p:cNvPr id="22" name="Picture 21">
            <a:extLst>
              <a:ext uri="{FF2B5EF4-FFF2-40B4-BE49-F238E27FC236}">
                <a16:creationId xmlns:a16="http://schemas.microsoft.com/office/drawing/2014/main" id="{C8ADCE45-2B8E-41CB-97E9-8BE05227BF09}"/>
              </a:ext>
            </a:extLst>
          </p:cNvPr>
          <p:cNvPicPr>
            <a:picLocks noChangeAspect="1"/>
          </p:cNvPicPr>
          <p:nvPr/>
        </p:nvPicPr>
        <p:blipFill>
          <a:blip r:embed="rId6"/>
          <a:stretch>
            <a:fillRect/>
          </a:stretch>
        </p:blipFill>
        <p:spPr>
          <a:xfrm>
            <a:off x="6415085" y="4775897"/>
            <a:ext cx="611156" cy="623888"/>
          </a:xfrm>
          <a:prstGeom prst="rect">
            <a:avLst/>
          </a:prstGeom>
        </p:spPr>
      </p:pic>
      <p:pic>
        <p:nvPicPr>
          <p:cNvPr id="23" name="Picture 22">
            <a:extLst>
              <a:ext uri="{FF2B5EF4-FFF2-40B4-BE49-F238E27FC236}">
                <a16:creationId xmlns:a16="http://schemas.microsoft.com/office/drawing/2014/main" id="{2FC94DC7-64CA-4062-ABC4-04A2C0777DC2}"/>
              </a:ext>
            </a:extLst>
          </p:cNvPr>
          <p:cNvPicPr>
            <a:picLocks noChangeAspect="1"/>
          </p:cNvPicPr>
          <p:nvPr/>
        </p:nvPicPr>
        <p:blipFill>
          <a:blip r:embed="rId7"/>
          <a:stretch>
            <a:fillRect/>
          </a:stretch>
        </p:blipFill>
        <p:spPr>
          <a:xfrm>
            <a:off x="9272588" y="4740570"/>
            <a:ext cx="513749" cy="526755"/>
          </a:xfrm>
          <a:prstGeom prst="rect">
            <a:avLst/>
          </a:prstGeom>
        </p:spPr>
      </p:pic>
      <p:pic>
        <p:nvPicPr>
          <p:cNvPr id="24" name="Picture 23">
            <a:extLst>
              <a:ext uri="{FF2B5EF4-FFF2-40B4-BE49-F238E27FC236}">
                <a16:creationId xmlns:a16="http://schemas.microsoft.com/office/drawing/2014/main" id="{6F7360B1-7EE4-4D22-925E-DF7017AF7870}"/>
              </a:ext>
            </a:extLst>
          </p:cNvPr>
          <p:cNvPicPr>
            <a:picLocks noChangeAspect="1"/>
          </p:cNvPicPr>
          <p:nvPr/>
        </p:nvPicPr>
        <p:blipFill>
          <a:blip r:embed="rId8"/>
          <a:stretch>
            <a:fillRect/>
          </a:stretch>
        </p:blipFill>
        <p:spPr>
          <a:xfrm>
            <a:off x="11120438" y="2471642"/>
            <a:ext cx="466725" cy="481575"/>
          </a:xfrm>
          <a:prstGeom prst="rect">
            <a:avLst/>
          </a:prstGeom>
        </p:spPr>
      </p:pic>
      <p:pic>
        <p:nvPicPr>
          <p:cNvPr id="25" name="Picture 24">
            <a:extLst>
              <a:ext uri="{FF2B5EF4-FFF2-40B4-BE49-F238E27FC236}">
                <a16:creationId xmlns:a16="http://schemas.microsoft.com/office/drawing/2014/main" id="{C6DEB3DC-29CF-4DC8-9639-6D1CC9991DE8}"/>
              </a:ext>
            </a:extLst>
          </p:cNvPr>
          <p:cNvPicPr>
            <a:picLocks noChangeAspect="1"/>
          </p:cNvPicPr>
          <p:nvPr/>
        </p:nvPicPr>
        <p:blipFill>
          <a:blip r:embed="rId9"/>
          <a:stretch>
            <a:fillRect/>
          </a:stretch>
        </p:blipFill>
        <p:spPr>
          <a:xfrm>
            <a:off x="11120438" y="478093"/>
            <a:ext cx="466725" cy="434948"/>
          </a:xfrm>
          <a:prstGeom prst="rect">
            <a:avLst/>
          </a:prstGeom>
        </p:spPr>
      </p:pic>
      <p:pic>
        <p:nvPicPr>
          <p:cNvPr id="26" name="Picture 25">
            <a:extLst>
              <a:ext uri="{FF2B5EF4-FFF2-40B4-BE49-F238E27FC236}">
                <a16:creationId xmlns:a16="http://schemas.microsoft.com/office/drawing/2014/main" id="{46950890-EE0A-4345-B7E5-833934FC6968}"/>
              </a:ext>
            </a:extLst>
          </p:cNvPr>
          <p:cNvPicPr>
            <a:picLocks noChangeAspect="1"/>
          </p:cNvPicPr>
          <p:nvPr/>
        </p:nvPicPr>
        <p:blipFill>
          <a:blip r:embed="rId10"/>
          <a:stretch>
            <a:fillRect/>
          </a:stretch>
        </p:blipFill>
        <p:spPr>
          <a:xfrm>
            <a:off x="3523473" y="4751953"/>
            <a:ext cx="471488" cy="458126"/>
          </a:xfrm>
          <a:prstGeom prst="rect">
            <a:avLst/>
          </a:prstGeom>
        </p:spPr>
      </p:pic>
    </p:spTree>
    <p:extLst>
      <p:ext uri="{BB962C8B-B14F-4D97-AF65-F5344CB8AC3E}">
        <p14:creationId xmlns:p14="http://schemas.microsoft.com/office/powerpoint/2010/main" val="336592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2249</TotalTime>
  <Words>549</Words>
  <Application>Microsoft Office PowerPoint</Application>
  <PresentationFormat>Widescreen</PresentationFormat>
  <Paragraphs>57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Kinetic</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Creighton</dc:creator>
  <cp:lastModifiedBy>E Reaney</cp:lastModifiedBy>
  <cp:revision>15</cp:revision>
  <dcterms:created xsi:type="dcterms:W3CDTF">2024-08-28T13:26:43Z</dcterms:created>
  <dcterms:modified xsi:type="dcterms:W3CDTF">2026-04-16T17:36:40Z</dcterms:modified>
</cp:coreProperties>
</file>