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916DF-21CF-4612-AF89-98223D442A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8777D9E-8927-4CF3-B894-1F121CF96E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536D97-1B20-4C86-9AD8-3EF74CC3BB7E}"/>
              </a:ext>
            </a:extLst>
          </p:cNvPr>
          <p:cNvSpPr>
            <a:spLocks noGrp="1"/>
          </p:cNvSpPr>
          <p:nvPr>
            <p:ph type="dt" sz="half" idx="10"/>
          </p:nvPr>
        </p:nvSpPr>
        <p:spPr/>
        <p:txBody>
          <a:bodyPr/>
          <a:lstStyle/>
          <a:p>
            <a:fld id="{A4EF197B-C38B-4EDA-A91F-4C013B978C13}" type="datetimeFigureOut">
              <a:rPr lang="en-GB" smtClean="0"/>
              <a:t>08/11/2024</a:t>
            </a:fld>
            <a:endParaRPr lang="en-GB"/>
          </a:p>
        </p:txBody>
      </p:sp>
      <p:sp>
        <p:nvSpPr>
          <p:cNvPr id="5" name="Footer Placeholder 4">
            <a:extLst>
              <a:ext uri="{FF2B5EF4-FFF2-40B4-BE49-F238E27FC236}">
                <a16:creationId xmlns:a16="http://schemas.microsoft.com/office/drawing/2014/main" id="{B30107B2-9B67-4C62-83BC-11E0A7F062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EF2621-932C-4463-B2EC-1EB88ADC89CC}"/>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06960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5A4A3-1B99-4744-B22B-1B4A135F165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9B62609-75A3-4B4E-83AA-7C272BF1A43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3C1D80-301D-4E50-922B-5D0E1646F590}"/>
              </a:ext>
            </a:extLst>
          </p:cNvPr>
          <p:cNvSpPr>
            <a:spLocks noGrp="1"/>
          </p:cNvSpPr>
          <p:nvPr>
            <p:ph type="dt" sz="half" idx="10"/>
          </p:nvPr>
        </p:nvSpPr>
        <p:spPr/>
        <p:txBody>
          <a:bodyPr/>
          <a:lstStyle/>
          <a:p>
            <a:fld id="{A4EF197B-C38B-4EDA-A91F-4C013B978C13}" type="datetimeFigureOut">
              <a:rPr lang="en-GB" smtClean="0"/>
              <a:t>08/11/2024</a:t>
            </a:fld>
            <a:endParaRPr lang="en-GB"/>
          </a:p>
        </p:txBody>
      </p:sp>
      <p:sp>
        <p:nvSpPr>
          <p:cNvPr id="5" name="Footer Placeholder 4">
            <a:extLst>
              <a:ext uri="{FF2B5EF4-FFF2-40B4-BE49-F238E27FC236}">
                <a16:creationId xmlns:a16="http://schemas.microsoft.com/office/drawing/2014/main" id="{74F7D1F8-7BF7-464A-9367-A4C3BF6F6B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D1E425-1B50-4B4C-9EF0-F6B4FB79F052}"/>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5221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3342DB-D913-41A1-B906-0EBB438D0FF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DC71B7D-DDEB-4CD6-BD83-C9D2A2D9B8A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7AC4D5-798D-473B-8A3A-B9E7BC543CBB}"/>
              </a:ext>
            </a:extLst>
          </p:cNvPr>
          <p:cNvSpPr>
            <a:spLocks noGrp="1"/>
          </p:cNvSpPr>
          <p:nvPr>
            <p:ph type="dt" sz="half" idx="10"/>
          </p:nvPr>
        </p:nvSpPr>
        <p:spPr/>
        <p:txBody>
          <a:bodyPr/>
          <a:lstStyle/>
          <a:p>
            <a:fld id="{A4EF197B-C38B-4EDA-A91F-4C013B978C13}" type="datetimeFigureOut">
              <a:rPr lang="en-GB" smtClean="0"/>
              <a:t>08/11/2024</a:t>
            </a:fld>
            <a:endParaRPr lang="en-GB"/>
          </a:p>
        </p:txBody>
      </p:sp>
      <p:sp>
        <p:nvSpPr>
          <p:cNvPr id="5" name="Footer Placeholder 4">
            <a:extLst>
              <a:ext uri="{FF2B5EF4-FFF2-40B4-BE49-F238E27FC236}">
                <a16:creationId xmlns:a16="http://schemas.microsoft.com/office/drawing/2014/main" id="{8ECDD1B3-741D-4E0E-BDF7-4BEF5174C00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5CA6A8-EB01-44B4-B900-738DADDB388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921316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4CF5F-CAF7-45C6-A243-6FD95E54D5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7979D76-7C7F-49E0-8379-D5CFC72EEC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57E8E1-8D73-43AC-B810-C31CC30C4E08}"/>
              </a:ext>
            </a:extLst>
          </p:cNvPr>
          <p:cNvSpPr>
            <a:spLocks noGrp="1"/>
          </p:cNvSpPr>
          <p:nvPr>
            <p:ph type="dt" sz="half" idx="10"/>
          </p:nvPr>
        </p:nvSpPr>
        <p:spPr/>
        <p:txBody>
          <a:bodyPr/>
          <a:lstStyle/>
          <a:p>
            <a:fld id="{A4EF197B-C38B-4EDA-A91F-4C013B978C13}" type="datetimeFigureOut">
              <a:rPr lang="en-GB" smtClean="0"/>
              <a:t>08/11/2024</a:t>
            </a:fld>
            <a:endParaRPr lang="en-GB"/>
          </a:p>
        </p:txBody>
      </p:sp>
      <p:sp>
        <p:nvSpPr>
          <p:cNvPr id="5" name="Footer Placeholder 4">
            <a:extLst>
              <a:ext uri="{FF2B5EF4-FFF2-40B4-BE49-F238E27FC236}">
                <a16:creationId xmlns:a16="http://schemas.microsoft.com/office/drawing/2014/main" id="{BAE48F88-3CA8-465E-BFFB-1E39E684FF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45F806-D0CC-49C8-BE44-1163E024D8FE}"/>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483863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9F7B5-B784-4CE1-B8F4-1034FB5A27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1558731-C0B5-4130-BC38-AAED02795A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A6AE2EA-CF4F-4AF5-8DC3-092D041CF717}"/>
              </a:ext>
            </a:extLst>
          </p:cNvPr>
          <p:cNvSpPr>
            <a:spLocks noGrp="1"/>
          </p:cNvSpPr>
          <p:nvPr>
            <p:ph type="dt" sz="half" idx="10"/>
          </p:nvPr>
        </p:nvSpPr>
        <p:spPr/>
        <p:txBody>
          <a:bodyPr/>
          <a:lstStyle/>
          <a:p>
            <a:fld id="{A4EF197B-C38B-4EDA-A91F-4C013B978C13}" type="datetimeFigureOut">
              <a:rPr lang="en-GB" smtClean="0"/>
              <a:t>08/11/2024</a:t>
            </a:fld>
            <a:endParaRPr lang="en-GB"/>
          </a:p>
        </p:txBody>
      </p:sp>
      <p:sp>
        <p:nvSpPr>
          <p:cNvPr id="5" name="Footer Placeholder 4">
            <a:extLst>
              <a:ext uri="{FF2B5EF4-FFF2-40B4-BE49-F238E27FC236}">
                <a16:creationId xmlns:a16="http://schemas.microsoft.com/office/drawing/2014/main" id="{AE4F9527-54A8-4C5B-A7F1-399FBF7707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C4EA1B-7733-489B-B617-86F2120AB66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94806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EDDEF-7D2E-45A0-B25C-578C2A7AA41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701E3CB-E7B0-47EF-81CF-EB99D796EE3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643D097-0C16-45B8-A2C7-659D896F316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A59FCCD-31CC-43E8-B74A-ACAFF258B70F}"/>
              </a:ext>
            </a:extLst>
          </p:cNvPr>
          <p:cNvSpPr>
            <a:spLocks noGrp="1"/>
          </p:cNvSpPr>
          <p:nvPr>
            <p:ph type="dt" sz="half" idx="10"/>
          </p:nvPr>
        </p:nvSpPr>
        <p:spPr/>
        <p:txBody>
          <a:bodyPr/>
          <a:lstStyle/>
          <a:p>
            <a:fld id="{A4EF197B-C38B-4EDA-A91F-4C013B978C13}" type="datetimeFigureOut">
              <a:rPr lang="en-GB" smtClean="0"/>
              <a:t>08/11/2024</a:t>
            </a:fld>
            <a:endParaRPr lang="en-GB"/>
          </a:p>
        </p:txBody>
      </p:sp>
      <p:sp>
        <p:nvSpPr>
          <p:cNvPr id="6" name="Footer Placeholder 5">
            <a:extLst>
              <a:ext uri="{FF2B5EF4-FFF2-40B4-BE49-F238E27FC236}">
                <a16:creationId xmlns:a16="http://schemas.microsoft.com/office/drawing/2014/main" id="{2C67593E-9EC6-45AE-B741-26D4E1D2D2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F149430-EDB4-4DFE-8592-2625585D0DA1}"/>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596022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9DFA1-007C-45D3-88E6-DE65D9DBBF4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33FD565-9BBD-4F87-A84C-93BA726C2D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C42A72-A5A5-4D72-B962-C7FE8D8A79E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70E04EA-EC25-44DD-AA5D-8DBE09BE14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425E609-0FAC-4032-82E4-E352A5CEFFC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BA43EA1-8F3B-4E6B-A0FF-8399362D0C68}"/>
              </a:ext>
            </a:extLst>
          </p:cNvPr>
          <p:cNvSpPr>
            <a:spLocks noGrp="1"/>
          </p:cNvSpPr>
          <p:nvPr>
            <p:ph type="dt" sz="half" idx="10"/>
          </p:nvPr>
        </p:nvSpPr>
        <p:spPr/>
        <p:txBody>
          <a:bodyPr/>
          <a:lstStyle/>
          <a:p>
            <a:fld id="{A4EF197B-C38B-4EDA-A91F-4C013B978C13}" type="datetimeFigureOut">
              <a:rPr lang="en-GB" smtClean="0"/>
              <a:t>08/11/2024</a:t>
            </a:fld>
            <a:endParaRPr lang="en-GB"/>
          </a:p>
        </p:txBody>
      </p:sp>
      <p:sp>
        <p:nvSpPr>
          <p:cNvPr id="8" name="Footer Placeholder 7">
            <a:extLst>
              <a:ext uri="{FF2B5EF4-FFF2-40B4-BE49-F238E27FC236}">
                <a16:creationId xmlns:a16="http://schemas.microsoft.com/office/drawing/2014/main" id="{061A649C-B3A8-489F-ACDF-4A055A7DA66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0FD7984-2933-4E7B-9BA8-015588FFDC17}"/>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702226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51FF6-48D9-4AB6-8A29-2D76F9E1650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D14FDF0-53A7-4730-862F-76D396F01EAC}"/>
              </a:ext>
            </a:extLst>
          </p:cNvPr>
          <p:cNvSpPr>
            <a:spLocks noGrp="1"/>
          </p:cNvSpPr>
          <p:nvPr>
            <p:ph type="dt" sz="half" idx="10"/>
          </p:nvPr>
        </p:nvSpPr>
        <p:spPr/>
        <p:txBody>
          <a:bodyPr/>
          <a:lstStyle/>
          <a:p>
            <a:fld id="{A4EF197B-C38B-4EDA-A91F-4C013B978C13}" type="datetimeFigureOut">
              <a:rPr lang="en-GB" smtClean="0"/>
              <a:t>08/11/2024</a:t>
            </a:fld>
            <a:endParaRPr lang="en-GB"/>
          </a:p>
        </p:txBody>
      </p:sp>
      <p:sp>
        <p:nvSpPr>
          <p:cNvPr id="4" name="Footer Placeholder 3">
            <a:extLst>
              <a:ext uri="{FF2B5EF4-FFF2-40B4-BE49-F238E27FC236}">
                <a16:creationId xmlns:a16="http://schemas.microsoft.com/office/drawing/2014/main" id="{4917A51D-EFB3-4EFB-BD94-971767339EF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A17E8F5-EF3A-419E-9B89-C59EB3A3F15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086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0E3D4F-5FA8-4C91-BB48-018B3A7AF880}"/>
              </a:ext>
            </a:extLst>
          </p:cNvPr>
          <p:cNvSpPr>
            <a:spLocks noGrp="1"/>
          </p:cNvSpPr>
          <p:nvPr>
            <p:ph type="dt" sz="half" idx="10"/>
          </p:nvPr>
        </p:nvSpPr>
        <p:spPr/>
        <p:txBody>
          <a:bodyPr/>
          <a:lstStyle/>
          <a:p>
            <a:fld id="{A4EF197B-C38B-4EDA-A91F-4C013B978C13}" type="datetimeFigureOut">
              <a:rPr lang="en-GB" smtClean="0"/>
              <a:t>08/11/2024</a:t>
            </a:fld>
            <a:endParaRPr lang="en-GB"/>
          </a:p>
        </p:txBody>
      </p:sp>
      <p:sp>
        <p:nvSpPr>
          <p:cNvPr id="3" name="Footer Placeholder 2">
            <a:extLst>
              <a:ext uri="{FF2B5EF4-FFF2-40B4-BE49-F238E27FC236}">
                <a16:creationId xmlns:a16="http://schemas.microsoft.com/office/drawing/2014/main" id="{6C0F0FF1-CCD4-4CF4-A6F3-BA9C31E0064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B5D52A4-9481-4972-8472-B278B4C4B02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614025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51DEA-7709-494C-8736-40201071F7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2A6ABD2-514D-4B7B-BA18-C6A24B1772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1590F08-585F-4449-AE84-B40E3C602C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101A93E-7561-422B-A534-321389885394}"/>
              </a:ext>
            </a:extLst>
          </p:cNvPr>
          <p:cNvSpPr>
            <a:spLocks noGrp="1"/>
          </p:cNvSpPr>
          <p:nvPr>
            <p:ph type="dt" sz="half" idx="10"/>
          </p:nvPr>
        </p:nvSpPr>
        <p:spPr/>
        <p:txBody>
          <a:bodyPr/>
          <a:lstStyle/>
          <a:p>
            <a:fld id="{A4EF197B-C38B-4EDA-A91F-4C013B978C13}" type="datetimeFigureOut">
              <a:rPr lang="en-GB" smtClean="0"/>
              <a:t>08/11/2024</a:t>
            </a:fld>
            <a:endParaRPr lang="en-GB"/>
          </a:p>
        </p:txBody>
      </p:sp>
      <p:sp>
        <p:nvSpPr>
          <p:cNvPr id="6" name="Footer Placeholder 5">
            <a:extLst>
              <a:ext uri="{FF2B5EF4-FFF2-40B4-BE49-F238E27FC236}">
                <a16:creationId xmlns:a16="http://schemas.microsoft.com/office/drawing/2014/main" id="{3CF9C552-E545-4CA6-966A-2FA3ACD5E3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71FC18-237C-4C45-9791-EA0D814F7CF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63281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CB7AA-9362-455A-AF4A-17E22AAA54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BDE8C49-F102-4650-8B25-659A3E735C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F99308C-8AE4-411F-AD70-C30B132F15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D61E87-1C91-48C7-9028-60778DDE1617}"/>
              </a:ext>
            </a:extLst>
          </p:cNvPr>
          <p:cNvSpPr>
            <a:spLocks noGrp="1"/>
          </p:cNvSpPr>
          <p:nvPr>
            <p:ph type="dt" sz="half" idx="10"/>
          </p:nvPr>
        </p:nvSpPr>
        <p:spPr/>
        <p:txBody>
          <a:bodyPr/>
          <a:lstStyle/>
          <a:p>
            <a:fld id="{A4EF197B-C38B-4EDA-A91F-4C013B978C13}" type="datetimeFigureOut">
              <a:rPr lang="en-GB" smtClean="0"/>
              <a:t>08/11/2024</a:t>
            </a:fld>
            <a:endParaRPr lang="en-GB"/>
          </a:p>
        </p:txBody>
      </p:sp>
      <p:sp>
        <p:nvSpPr>
          <p:cNvPr id="6" name="Footer Placeholder 5">
            <a:extLst>
              <a:ext uri="{FF2B5EF4-FFF2-40B4-BE49-F238E27FC236}">
                <a16:creationId xmlns:a16="http://schemas.microsoft.com/office/drawing/2014/main" id="{38871CA7-E338-4B7A-ACE5-D1CCA14D81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1D2CEBB-09EF-4B25-A34A-2C5B20E2E0F8}"/>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79472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83B60F-6BC2-41DA-A646-26F52190F1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6A676C-5E6F-4F0B-B084-790BD8F270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ECD550-2B05-44A0-AEC8-0CEDEEA7F2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EF197B-C38B-4EDA-A91F-4C013B978C13}" type="datetimeFigureOut">
              <a:rPr lang="en-GB" smtClean="0"/>
              <a:t>08/11/2024</a:t>
            </a:fld>
            <a:endParaRPr lang="en-GB"/>
          </a:p>
        </p:txBody>
      </p:sp>
      <p:sp>
        <p:nvSpPr>
          <p:cNvPr id="5" name="Footer Placeholder 4">
            <a:extLst>
              <a:ext uri="{FF2B5EF4-FFF2-40B4-BE49-F238E27FC236}">
                <a16:creationId xmlns:a16="http://schemas.microsoft.com/office/drawing/2014/main" id="{3A21B04B-59EC-41D7-AA66-0F73186D22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AD932C9-34E2-4589-9BAD-400C866946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BF3D9D-C4B5-4267-BD45-65402AF5D6CC}" type="slidenum">
              <a:rPr lang="en-GB" smtClean="0"/>
              <a:t>‹#›</a:t>
            </a:fld>
            <a:endParaRPr lang="en-GB"/>
          </a:p>
        </p:txBody>
      </p:sp>
    </p:spTree>
    <p:extLst>
      <p:ext uri="{BB962C8B-B14F-4D97-AF65-F5344CB8AC3E}">
        <p14:creationId xmlns:p14="http://schemas.microsoft.com/office/powerpoint/2010/main" val="3000135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 Box 14">
            <a:extLst>
              <a:ext uri="{FF2B5EF4-FFF2-40B4-BE49-F238E27FC236}">
                <a16:creationId xmlns:a16="http://schemas.microsoft.com/office/drawing/2014/main" id="{81829F15-7617-425D-8FFF-76D31FD24B40}"/>
              </a:ext>
            </a:extLst>
          </p:cNvPr>
          <p:cNvSpPr txBox="1">
            <a:spLocks noChangeArrowheads="1"/>
          </p:cNvSpPr>
          <p:nvPr/>
        </p:nvSpPr>
        <p:spPr bwMode="auto">
          <a:xfrm>
            <a:off x="220760" y="169275"/>
            <a:ext cx="11723590" cy="6507750"/>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 Box 14">
            <a:extLst>
              <a:ext uri="{FF2B5EF4-FFF2-40B4-BE49-F238E27FC236}">
                <a16:creationId xmlns:a16="http://schemas.microsoft.com/office/drawing/2014/main" id="{83A36AD6-6568-4C83-9EFE-F0A1AD6A4711}"/>
              </a:ext>
            </a:extLst>
          </p:cNvPr>
          <p:cNvSpPr txBox="1">
            <a:spLocks noChangeArrowheads="1"/>
          </p:cNvSpPr>
          <p:nvPr/>
        </p:nvSpPr>
        <p:spPr bwMode="auto">
          <a:xfrm>
            <a:off x="5077515" y="400617"/>
            <a:ext cx="2552010" cy="426923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endParaRPr lang="en-US" sz="1600" b="1"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US" sz="1600" b="1" dirty="0">
                <a:latin typeface="Lucida Bright" panose="02040602050505020304" pitchFamily="18" charset="0"/>
                <a:ea typeface="Calibri" panose="020F0502020204030204" pitchFamily="34" charset="0"/>
                <a:cs typeface="Calibri" panose="020F0502020204030204" pitchFamily="34" charset="0"/>
              </a:rPr>
              <a:t>Autumn 2 2024</a:t>
            </a:r>
            <a:endParaRPr lang="en-GB" sz="1600" b="1"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US" sz="1600" b="1">
                <a:effectLst/>
                <a:latin typeface="Lucida Bright" panose="02040602050505020304" pitchFamily="18" charset="0"/>
                <a:ea typeface="Calibri" panose="020F0502020204030204" pitchFamily="34" charset="0"/>
                <a:cs typeface="Calibri" panose="020F0502020204030204" pitchFamily="34" charset="0"/>
              </a:rPr>
              <a:t>Year 3 and 4</a:t>
            </a:r>
            <a:endParaRPr lang="en-GB" sz="160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9" name="Text Box 14">
            <a:extLst>
              <a:ext uri="{FF2B5EF4-FFF2-40B4-BE49-F238E27FC236}">
                <a16:creationId xmlns:a16="http://schemas.microsoft.com/office/drawing/2014/main" id="{6A8A5E1B-1B35-4FBD-888C-93350CEA44B7}"/>
              </a:ext>
            </a:extLst>
          </p:cNvPr>
          <p:cNvSpPr txBox="1">
            <a:spLocks noChangeArrowheads="1"/>
          </p:cNvSpPr>
          <p:nvPr/>
        </p:nvSpPr>
        <p:spPr bwMode="auto">
          <a:xfrm>
            <a:off x="404034" y="402648"/>
            <a:ext cx="4563943" cy="1618583"/>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English</a:t>
            </a:r>
          </a:p>
          <a:p>
            <a:pPr algn="ctr">
              <a:spcAft>
                <a:spcPts val="0"/>
              </a:spcAft>
            </a:pPr>
            <a:endParaRPr lang="en-GB" sz="900" b="1"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In English, we will be developing our narrative writing through the use of the story ‘Winter’s Child’ by Angela McAllister. We will be continuing to develop our knowledge of grammar and punctuation with a particular focus on possessive apostrophes and speech marks. </a:t>
            </a:r>
          </a:p>
          <a:p>
            <a:pPr>
              <a:spcAft>
                <a:spcPts val="0"/>
              </a:spcAft>
            </a:pPr>
            <a:endParaRPr lang="en-GB" sz="900" dirty="0">
              <a:latin typeface="Lucida Bright" panose="02040602050505020304" pitchFamily="18" charset="0"/>
              <a:ea typeface="Calibri" panose="020F0502020204030204" pitchFamily="34" charset="0"/>
              <a:cs typeface="Calibri" panose="020F0502020204030204" pitchFamily="34" charset="0"/>
            </a:endParaRPr>
          </a:p>
          <a:p>
            <a:r>
              <a:rPr lang="en-GB" sz="900" u="sng" dirty="0">
                <a:latin typeface="Lucida Bright" panose="02040602050505020304" pitchFamily="18" charset="0"/>
                <a:ea typeface="Calibri" panose="020F0502020204030204" pitchFamily="34" charset="0"/>
                <a:cs typeface="Calibri" panose="020F0502020204030204" pitchFamily="34" charset="0"/>
              </a:rPr>
              <a:t>What you can do to help at home:</a:t>
            </a:r>
          </a:p>
          <a:p>
            <a:pPr marL="171450" indent="-171450">
              <a:buFontTx/>
              <a:buChar char="-"/>
            </a:pPr>
            <a:r>
              <a:rPr lang="en-GB" sz="1000" dirty="0">
                <a:latin typeface="Lucida Bright" panose="02040602050505020304" pitchFamily="18" charset="0"/>
                <a:ea typeface="Calibri" panose="020F0502020204030204" pitchFamily="34" charset="0"/>
                <a:cs typeface="Calibri" panose="020F0502020204030204" pitchFamily="34" charset="0"/>
              </a:rPr>
              <a:t>Practise weekly spellings.</a:t>
            </a:r>
          </a:p>
          <a:p>
            <a:pPr marL="171450" indent="-171450">
              <a:buFontTx/>
              <a:buChar char="-"/>
            </a:pPr>
            <a:r>
              <a:rPr lang="en-GB" sz="1000" dirty="0">
                <a:latin typeface="Lucida Bright" panose="02040602050505020304" pitchFamily="18" charset="0"/>
                <a:ea typeface="Calibri" panose="020F0502020204030204" pitchFamily="34" charset="0"/>
                <a:cs typeface="Calibri" panose="020F0502020204030204" pitchFamily="34" charset="0"/>
              </a:rPr>
              <a:t>Read stories with </a:t>
            </a:r>
            <a:r>
              <a:rPr lang="en-GB" sz="1000">
                <a:latin typeface="Lucida Bright" panose="02040602050505020304" pitchFamily="18" charset="0"/>
                <a:ea typeface="Calibri" panose="020F0502020204030204" pitchFamily="34" charset="0"/>
                <a:cs typeface="Calibri" panose="020F0502020204030204" pitchFamily="34" charset="0"/>
              </a:rPr>
              <a:t>fantasy settings.</a:t>
            </a:r>
            <a:endParaRPr lang="en-GB" sz="100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dirty="0">
                <a:latin typeface="Lucida Bright" panose="02040602050505020304" pitchFamily="18" charset="0"/>
                <a:ea typeface="Calibri" panose="020F0502020204030204" pitchFamily="34" charset="0"/>
                <a:cs typeface="Calibri" panose="020F0502020204030204" pitchFamily="34" charset="0"/>
              </a:rPr>
              <a:t> </a:t>
            </a:r>
            <a:endParaRPr lang="en-GB" sz="105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10" name="Text Box 14">
            <a:extLst>
              <a:ext uri="{FF2B5EF4-FFF2-40B4-BE49-F238E27FC236}">
                <a16:creationId xmlns:a16="http://schemas.microsoft.com/office/drawing/2014/main" id="{F455D7FA-C263-4EF0-A1DB-8B9C49ACA102}"/>
              </a:ext>
            </a:extLst>
          </p:cNvPr>
          <p:cNvSpPr txBox="1">
            <a:spLocks noChangeArrowheads="1"/>
          </p:cNvSpPr>
          <p:nvPr/>
        </p:nvSpPr>
        <p:spPr bwMode="auto">
          <a:xfrm>
            <a:off x="398438" y="2106048"/>
            <a:ext cx="4569539" cy="256108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Maths</a:t>
            </a:r>
          </a:p>
          <a:p>
            <a:pP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In maths, </a:t>
            </a:r>
            <a:r>
              <a:rPr lang="en-GB" sz="900" dirty="0">
                <a:solidFill>
                  <a:srgbClr val="FF0000"/>
                </a:solidFill>
                <a:latin typeface="Lucida Bright" panose="02040602050505020304" pitchFamily="18" charset="0"/>
                <a:ea typeface="Calibri" panose="020F0502020204030204" pitchFamily="34" charset="0"/>
                <a:cs typeface="Calibri" panose="020F0502020204030204" pitchFamily="34" charset="0"/>
              </a:rPr>
              <a:t>Year Three </a:t>
            </a:r>
            <a:r>
              <a:rPr lang="en-GB" sz="900" dirty="0">
                <a:latin typeface="Lucida Bright" panose="02040602050505020304" pitchFamily="18" charset="0"/>
                <a:ea typeface="Calibri" panose="020F0502020204030204" pitchFamily="34" charset="0"/>
                <a:cs typeface="Calibri" panose="020F0502020204030204" pitchFamily="34" charset="0"/>
              </a:rPr>
              <a:t>children we will be learning about multiplication and division. We will have a particular focus on multiplying and dividing by 4 and 8 and finding multiples of 10.</a:t>
            </a:r>
            <a:endParaRPr lang="en-GB" sz="900"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u="sng" dirty="0">
                <a:latin typeface="Lucida Bright" panose="02040602050505020304" pitchFamily="18" charset="0"/>
                <a:ea typeface="Calibri" panose="020F0502020204030204" pitchFamily="34" charset="0"/>
                <a:cs typeface="Calibri" panose="020F0502020204030204" pitchFamily="34" charset="0"/>
              </a:rPr>
              <a:t>What you can do to help at home: </a:t>
            </a: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-count in steps of 4 and 8</a:t>
            </a: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-practise grouping and sharing objects</a:t>
            </a:r>
          </a:p>
          <a:p>
            <a:pPr>
              <a:spcAft>
                <a:spcPts val="0"/>
              </a:spcAft>
            </a:pPr>
            <a:endParaRPr lang="en-GB" sz="90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In maths, </a:t>
            </a:r>
            <a:r>
              <a:rPr lang="en-GB" sz="900" dirty="0">
                <a:solidFill>
                  <a:srgbClr val="FF0000"/>
                </a:solidFill>
                <a:latin typeface="Lucida Bright" panose="02040602050505020304" pitchFamily="18" charset="0"/>
                <a:ea typeface="Calibri" panose="020F0502020204030204" pitchFamily="34" charset="0"/>
                <a:cs typeface="Calibri" panose="020F0502020204030204" pitchFamily="34" charset="0"/>
              </a:rPr>
              <a:t>Year Four </a:t>
            </a:r>
            <a:r>
              <a:rPr lang="en-GB" sz="900" dirty="0">
                <a:latin typeface="Lucida Bright" panose="02040602050505020304" pitchFamily="18" charset="0"/>
                <a:ea typeface="Calibri" panose="020F0502020204030204" pitchFamily="34" charset="0"/>
                <a:cs typeface="Calibri" panose="020F0502020204030204" pitchFamily="34" charset="0"/>
              </a:rPr>
              <a:t>children we will be learning about multiplication and division. We will have a particular focus on multiplying and dividing by 7, 11 and 12 and looking at the connections between the 3, 6 and 9 times tables.</a:t>
            </a:r>
            <a:endParaRPr lang="en-GB" sz="900"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endParaRPr lang="en-GB" sz="900"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u="sng" dirty="0">
                <a:latin typeface="Lucida Bright" panose="02040602050505020304" pitchFamily="18" charset="0"/>
                <a:ea typeface="Calibri" panose="020F0502020204030204" pitchFamily="34" charset="0"/>
                <a:cs typeface="Calibri" panose="020F0502020204030204" pitchFamily="34" charset="0"/>
              </a:rPr>
              <a:t>What you can do to help at home: </a:t>
            </a: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 Continue to practise times tables up to 12x12.</a:t>
            </a: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 Learn related division facts.</a:t>
            </a:r>
            <a:endParaRPr lang="en-GB" sz="1050" dirty="0">
              <a:latin typeface="Lucida Bright" panose="02040602050505020304" pitchFamily="18" charset="0"/>
              <a:ea typeface="Calibri" panose="020F0502020204030204" pitchFamily="34" charset="0"/>
              <a:cs typeface="Calibri" panose="020F0502020204030204" pitchFamily="34" charset="0"/>
            </a:endParaRPr>
          </a:p>
        </p:txBody>
      </p:sp>
      <p:sp>
        <p:nvSpPr>
          <p:cNvPr id="11" name="Text Box 14">
            <a:extLst>
              <a:ext uri="{FF2B5EF4-FFF2-40B4-BE49-F238E27FC236}">
                <a16:creationId xmlns:a16="http://schemas.microsoft.com/office/drawing/2014/main" id="{AEF9EF95-09B2-445B-8156-C90020C6786E}"/>
              </a:ext>
            </a:extLst>
          </p:cNvPr>
          <p:cNvSpPr txBox="1">
            <a:spLocks noChangeArrowheads="1"/>
          </p:cNvSpPr>
          <p:nvPr/>
        </p:nvSpPr>
        <p:spPr bwMode="auto">
          <a:xfrm>
            <a:off x="404034" y="4751952"/>
            <a:ext cx="2800351" cy="1703397"/>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Design Technology</a:t>
            </a:r>
          </a:p>
          <a:p>
            <a:pPr algn="ctr"/>
            <a:endParaRPr lang="en-GB" sz="1000" b="1" dirty="0">
              <a:latin typeface="Lucida Bright" panose="02040602050505020304" pitchFamily="18" charset="0"/>
              <a:ea typeface="Calibri" panose="020F0502020204030204" pitchFamily="34" charset="0"/>
              <a:cs typeface="Calibri" panose="020F0502020204030204" pitchFamily="34" charset="0"/>
            </a:endParaRPr>
          </a:p>
          <a:p>
            <a:pPr algn="ctr"/>
            <a:endParaRPr lang="en-GB" sz="1000" b="1" dirty="0">
              <a:latin typeface="Lucida Bright" panose="02040602050505020304" pitchFamily="18" charset="0"/>
              <a:ea typeface="Calibri" panose="020F0502020204030204" pitchFamily="34" charset="0"/>
              <a:cs typeface="Calibri" panose="020F0502020204030204" pitchFamily="34" charset="0"/>
            </a:endParaRPr>
          </a:p>
          <a:p>
            <a:pPr algn="ctr"/>
            <a:r>
              <a:rPr lang="en-GB" sz="1000" dirty="0">
                <a:latin typeface="Lucida Bright" panose="02040602050505020304" pitchFamily="18" charset="0"/>
                <a:ea typeface="Calibri" panose="020F0502020204030204" pitchFamily="34" charset="0"/>
                <a:cs typeface="Calibri" panose="020F0502020204030204" pitchFamily="34" charset="0"/>
              </a:rPr>
              <a:t>In DT, will be learning pneumatics to make ‘moving monsters’. We will begin by designing a toy and we will use syringes and balloons to create a functional pneumatic system. Finally, we will evaluate our design brief.</a:t>
            </a:r>
          </a:p>
        </p:txBody>
      </p:sp>
      <p:sp>
        <p:nvSpPr>
          <p:cNvPr id="12" name="Text Box 14">
            <a:extLst>
              <a:ext uri="{FF2B5EF4-FFF2-40B4-BE49-F238E27FC236}">
                <a16:creationId xmlns:a16="http://schemas.microsoft.com/office/drawing/2014/main" id="{D3221CF0-BF56-4821-AAB5-623940B90B93}"/>
              </a:ext>
            </a:extLst>
          </p:cNvPr>
          <p:cNvSpPr txBox="1">
            <a:spLocks noChangeArrowheads="1"/>
          </p:cNvSpPr>
          <p:nvPr/>
        </p:nvSpPr>
        <p:spPr bwMode="auto">
          <a:xfrm>
            <a:off x="7753358" y="402649"/>
            <a:ext cx="3943343" cy="1944796"/>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Geography </a:t>
            </a:r>
          </a:p>
          <a:p>
            <a:pP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In geography, we will be learning about the key physical and human features of Campania in Italy and comparing them to those of our own region. We will be developing our mapping skills and learning to understand lines of longitude and latitude and how they can help us to locate places on a map.</a:t>
            </a:r>
          </a:p>
          <a:p>
            <a:pPr>
              <a:spcAft>
                <a:spcPts val="0"/>
              </a:spcAft>
            </a:pPr>
            <a:endParaRPr lang="en-GB" sz="90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u="sng" dirty="0">
                <a:latin typeface="Lucida Bright" panose="02040602050505020304" pitchFamily="18" charset="0"/>
                <a:ea typeface="Calibri" panose="020F0502020204030204" pitchFamily="34" charset="0"/>
                <a:cs typeface="Calibri" panose="020F0502020204030204" pitchFamily="34" charset="0"/>
              </a:rPr>
              <a:t>What you can do to help at home: </a:t>
            </a: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 Discuss where we are in the world: the countries that make up the UK and Europe. Use online maps to locate countries and capital cities.</a:t>
            </a:r>
          </a:p>
        </p:txBody>
      </p:sp>
      <p:sp>
        <p:nvSpPr>
          <p:cNvPr id="13" name="Text Box 14">
            <a:extLst>
              <a:ext uri="{FF2B5EF4-FFF2-40B4-BE49-F238E27FC236}">
                <a16:creationId xmlns:a16="http://schemas.microsoft.com/office/drawing/2014/main" id="{5834B56B-8439-45A7-B8B3-8019DD2B8F57}"/>
              </a:ext>
            </a:extLst>
          </p:cNvPr>
          <p:cNvSpPr txBox="1">
            <a:spLocks noChangeArrowheads="1"/>
          </p:cNvSpPr>
          <p:nvPr/>
        </p:nvSpPr>
        <p:spPr bwMode="auto">
          <a:xfrm>
            <a:off x="7774792" y="2462117"/>
            <a:ext cx="3943343" cy="220773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spcAft>
                <a:spcPts val="0"/>
              </a:spcAft>
            </a:pPr>
            <a:endParaRPr lang="en-GB" sz="1050" u="sng"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Science</a:t>
            </a:r>
          </a:p>
          <a:p>
            <a:pPr>
              <a:spcAft>
                <a:spcPts val="0"/>
              </a:spcAft>
            </a:pPr>
            <a:endParaRPr lang="en-GB" sz="1050"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science, we will be learning about animals, including humans. We will begin by looking at nutrition and food chains and then identify predators and prey. Finally, we will look at skeletons, muscles, the role of the digestive system and different types of teeth, including exploring the word ‘decay’.</a:t>
            </a:r>
            <a:endParaRPr lang="en-GB" sz="1000"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1000" u="sng" dirty="0">
                <a:latin typeface="Lucida Bright" panose="02040602050505020304" pitchFamily="18" charset="0"/>
                <a:ea typeface="Calibri" panose="020F0502020204030204" pitchFamily="34" charset="0"/>
                <a:cs typeface="Calibri" panose="020F0502020204030204" pitchFamily="34" charset="0"/>
              </a:rPr>
              <a:t>What you can do to help at home: </a:t>
            </a: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-Discuss a healthy diet and different food types</a:t>
            </a: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-Talk about the functions of each tooth type</a:t>
            </a: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-Explore how to keep teeth healthy</a:t>
            </a:r>
          </a:p>
        </p:txBody>
      </p:sp>
      <p:sp>
        <p:nvSpPr>
          <p:cNvPr id="14" name="Text Box 14">
            <a:extLst>
              <a:ext uri="{FF2B5EF4-FFF2-40B4-BE49-F238E27FC236}">
                <a16:creationId xmlns:a16="http://schemas.microsoft.com/office/drawing/2014/main" id="{85DF0102-AB11-4EC9-A427-DE37D057D6B4}"/>
              </a:ext>
            </a:extLst>
          </p:cNvPr>
          <p:cNvSpPr txBox="1">
            <a:spLocks noChangeArrowheads="1"/>
          </p:cNvSpPr>
          <p:nvPr/>
        </p:nvSpPr>
        <p:spPr bwMode="auto">
          <a:xfrm>
            <a:off x="6329360" y="4763191"/>
            <a:ext cx="2700341" cy="169215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Physical Education</a:t>
            </a:r>
          </a:p>
          <a:p>
            <a:pPr algn="ct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PE, we will be learning about the rules of netball and creating an Egyptian inspired dance.</a:t>
            </a:r>
          </a:p>
          <a:p>
            <a:pPr algn="ct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Music</a:t>
            </a:r>
          </a:p>
          <a:p>
            <a:pPr algn="ctr">
              <a:spcAft>
                <a:spcPts val="0"/>
              </a:spcAft>
            </a:pPr>
            <a:r>
              <a:rPr lang="en-GB" sz="1000" dirty="0">
                <a:effectLst/>
                <a:latin typeface="Lucida Bright" panose="02040602050505020304" pitchFamily="18" charset="0"/>
                <a:ea typeface="Calibri" panose="020F0502020204030204" pitchFamily="34" charset="0"/>
                <a:cs typeface="Calibri" panose="020F0502020204030204" pitchFamily="34" charset="0"/>
              </a:rPr>
              <a:t>In music, we will be using recorders to learn how to </a:t>
            </a:r>
            <a:r>
              <a:rPr lang="en-GB" sz="1000">
                <a:effectLst/>
                <a:latin typeface="Lucida Bright" panose="02040602050505020304" pitchFamily="18" charset="0"/>
                <a:ea typeface="Calibri" panose="020F0502020204030204" pitchFamily="34" charset="0"/>
                <a:cs typeface="Calibri" panose="020F0502020204030204" pitchFamily="34" charset="0"/>
              </a:rPr>
              <a:t>play Christmas songs. </a:t>
            </a:r>
            <a:endParaRPr lang="en-GB" sz="100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16" name="Text Box 14">
            <a:extLst>
              <a:ext uri="{FF2B5EF4-FFF2-40B4-BE49-F238E27FC236}">
                <a16:creationId xmlns:a16="http://schemas.microsoft.com/office/drawing/2014/main" id="{A0ECC812-8824-44C1-9482-15AFA2C28772}"/>
              </a:ext>
            </a:extLst>
          </p:cNvPr>
          <p:cNvSpPr txBox="1">
            <a:spLocks noChangeArrowheads="1"/>
          </p:cNvSpPr>
          <p:nvPr/>
        </p:nvSpPr>
        <p:spPr bwMode="auto">
          <a:xfrm>
            <a:off x="3337593" y="4763191"/>
            <a:ext cx="2809874" cy="1692158"/>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PHSE</a:t>
            </a:r>
          </a:p>
          <a:p>
            <a:pPr algn="ct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PHSE, we will be learning about valuing difference. We will look at different groups of people that we have relationships with and explore how we can show them respect.</a:t>
            </a:r>
          </a:p>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Religious Studies</a:t>
            </a:r>
          </a:p>
          <a:p>
            <a:pPr algn="ct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RE will be learning about why water is symbolic in different religions and how it is linked to special places.</a:t>
            </a:r>
            <a:endParaRPr lang="en-GB" sz="105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17" name="Text Box 14">
            <a:extLst>
              <a:ext uri="{FF2B5EF4-FFF2-40B4-BE49-F238E27FC236}">
                <a16:creationId xmlns:a16="http://schemas.microsoft.com/office/drawing/2014/main" id="{074BAF83-0C25-4758-9D10-0EF0343BB77C}"/>
              </a:ext>
            </a:extLst>
          </p:cNvPr>
          <p:cNvSpPr txBox="1">
            <a:spLocks noChangeArrowheads="1"/>
          </p:cNvSpPr>
          <p:nvPr/>
        </p:nvSpPr>
        <p:spPr bwMode="auto">
          <a:xfrm>
            <a:off x="9186861" y="4763191"/>
            <a:ext cx="2509840" cy="1692160"/>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Lucida Bright" panose="02040602050505020304" pitchFamily="18" charset="0"/>
                <a:ea typeface="Calibri" panose="020F0502020204030204" pitchFamily="34" charset="0"/>
                <a:cs typeface="Calibri" panose="020F0502020204030204" pitchFamily="34" charset="0"/>
              </a:rPr>
              <a:t> </a:t>
            </a:r>
            <a:r>
              <a:rPr lang="en-GB" sz="1050" b="1" u="sng" dirty="0">
                <a:effectLst/>
                <a:latin typeface="Lucida Bright" panose="02040602050505020304" pitchFamily="18" charset="0"/>
                <a:ea typeface="Calibri" panose="020F0502020204030204" pitchFamily="34" charset="0"/>
                <a:cs typeface="Calibri" panose="020F0502020204030204" pitchFamily="34" charset="0"/>
              </a:rPr>
              <a:t>Computing</a:t>
            </a:r>
            <a:endParaRPr lang="en-GB" sz="1050" b="1" u="sng"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endParaRPr lang="en-GB" sz="1050" b="1" dirty="0">
              <a:latin typeface="Lucida Bright" panose="02040602050505020304" pitchFamily="18" charset="0"/>
              <a:ea typeface="Calibri" panose="020F0502020204030204" pitchFamily="34" charset="0"/>
              <a:cs typeface="Calibri" panose="020F0502020204030204" pitchFamily="34" charset="0"/>
            </a:endParaRPr>
          </a:p>
          <a:p>
            <a:pPr algn="ctr"/>
            <a:r>
              <a:rPr lang="en-GB" sz="1000" dirty="0">
                <a:latin typeface="Lucida Bright" panose="02040602050505020304" pitchFamily="18" charset="0"/>
                <a:ea typeface="Calibri" panose="020F0502020204030204" pitchFamily="34" charset="0"/>
                <a:cs typeface="Calibri" panose="020F0502020204030204" pitchFamily="34" charset="0"/>
              </a:rPr>
              <a:t>In computing, we will be learning about  </a:t>
            </a:r>
          </a:p>
          <a:p>
            <a:pPr algn="ctr"/>
            <a:endParaRPr lang="en-GB" sz="1000" dirty="0">
              <a:effectLst/>
              <a:latin typeface="Lucida Bright" panose="02040602050505020304" pitchFamily="18" charset="0"/>
              <a:ea typeface="Calibri" panose="020F0502020204030204" pitchFamily="34" charset="0"/>
              <a:cs typeface="Calibri" panose="020F0502020204030204" pitchFamily="34" charset="0"/>
            </a:endParaRPr>
          </a:p>
          <a:p>
            <a:pPr algn="ctr"/>
            <a:r>
              <a:rPr lang="en-GB" sz="1050" b="1" u="sng" dirty="0">
                <a:latin typeface="Lucida Bright" panose="02040602050505020304" pitchFamily="18" charset="0"/>
                <a:ea typeface="Calibri" panose="020F0502020204030204" pitchFamily="34" charset="0"/>
                <a:cs typeface="Calibri" panose="020F0502020204030204" pitchFamily="34" charset="0"/>
              </a:rPr>
              <a:t>Spanish</a:t>
            </a:r>
          </a:p>
          <a:p>
            <a:pPr algn="ctr"/>
            <a:r>
              <a:rPr lang="en-GB" sz="1000" dirty="0">
                <a:latin typeface="Lucida Bright" panose="02040602050505020304" pitchFamily="18" charset="0"/>
                <a:ea typeface="Calibri" panose="020F0502020204030204" pitchFamily="34" charset="0"/>
                <a:cs typeface="Calibri" panose="020F0502020204030204" pitchFamily="34" charset="0"/>
              </a:rPr>
              <a:t>In Spanish, we will be naming, reading and spelling ten different animals.</a:t>
            </a:r>
            <a:endParaRPr lang="en-GB" sz="1050" dirty="0">
              <a:effectLst/>
              <a:latin typeface="Lucida Bright" panose="02040602050505020304" pitchFamily="18" charset="0"/>
              <a:ea typeface="Calibri" panose="020F0502020204030204" pitchFamily="34" charset="0"/>
              <a:cs typeface="Calibri" panose="020F0502020204030204" pitchFamily="34" charset="0"/>
            </a:endParaRPr>
          </a:p>
        </p:txBody>
      </p:sp>
      <p:pic>
        <p:nvPicPr>
          <p:cNvPr id="18" name="Picture 17">
            <a:extLst>
              <a:ext uri="{FF2B5EF4-FFF2-40B4-BE49-F238E27FC236}">
                <a16:creationId xmlns:a16="http://schemas.microsoft.com/office/drawing/2014/main" id="{86B2EBD8-505C-4559-ADA9-1B5E7319547C}"/>
              </a:ext>
            </a:extLst>
          </p:cNvPr>
          <p:cNvPicPr>
            <a:picLocks noChangeAspect="1"/>
          </p:cNvPicPr>
          <p:nvPr/>
        </p:nvPicPr>
        <p:blipFill>
          <a:blip r:embed="rId2"/>
          <a:stretch>
            <a:fillRect/>
          </a:stretch>
        </p:blipFill>
        <p:spPr>
          <a:xfrm>
            <a:off x="495122" y="478093"/>
            <a:ext cx="267568" cy="286680"/>
          </a:xfrm>
          <a:prstGeom prst="rect">
            <a:avLst/>
          </a:prstGeom>
        </p:spPr>
      </p:pic>
      <p:pic>
        <p:nvPicPr>
          <p:cNvPr id="19" name="Picture 18">
            <a:extLst>
              <a:ext uri="{FF2B5EF4-FFF2-40B4-BE49-F238E27FC236}">
                <a16:creationId xmlns:a16="http://schemas.microsoft.com/office/drawing/2014/main" id="{E1B85870-8D68-4E06-A184-B77E349083ED}"/>
              </a:ext>
            </a:extLst>
          </p:cNvPr>
          <p:cNvPicPr>
            <a:picLocks noChangeAspect="1"/>
          </p:cNvPicPr>
          <p:nvPr/>
        </p:nvPicPr>
        <p:blipFill>
          <a:blip r:embed="rId3"/>
          <a:stretch>
            <a:fillRect/>
          </a:stretch>
        </p:blipFill>
        <p:spPr>
          <a:xfrm>
            <a:off x="495299" y="2176901"/>
            <a:ext cx="384867" cy="337169"/>
          </a:xfrm>
          <a:prstGeom prst="rect">
            <a:avLst/>
          </a:prstGeom>
        </p:spPr>
      </p:pic>
      <p:pic>
        <p:nvPicPr>
          <p:cNvPr id="21" name="Picture 20">
            <a:extLst>
              <a:ext uri="{FF2B5EF4-FFF2-40B4-BE49-F238E27FC236}">
                <a16:creationId xmlns:a16="http://schemas.microsoft.com/office/drawing/2014/main" id="{02A3B52E-EC03-4190-AAA5-957E8EE1F3BA}"/>
              </a:ext>
            </a:extLst>
          </p:cNvPr>
          <p:cNvPicPr>
            <a:picLocks noChangeAspect="1"/>
          </p:cNvPicPr>
          <p:nvPr/>
        </p:nvPicPr>
        <p:blipFill>
          <a:blip r:embed="rId4"/>
          <a:stretch>
            <a:fillRect/>
          </a:stretch>
        </p:blipFill>
        <p:spPr>
          <a:xfrm>
            <a:off x="5702399" y="5696643"/>
            <a:ext cx="328816" cy="294063"/>
          </a:xfrm>
          <a:prstGeom prst="rect">
            <a:avLst/>
          </a:prstGeom>
        </p:spPr>
      </p:pic>
      <p:pic>
        <p:nvPicPr>
          <p:cNvPr id="22" name="Picture 21">
            <a:extLst>
              <a:ext uri="{FF2B5EF4-FFF2-40B4-BE49-F238E27FC236}">
                <a16:creationId xmlns:a16="http://schemas.microsoft.com/office/drawing/2014/main" id="{C8ADCE45-2B8E-41CB-97E9-8BE05227BF09}"/>
              </a:ext>
            </a:extLst>
          </p:cNvPr>
          <p:cNvPicPr>
            <a:picLocks noChangeAspect="1"/>
          </p:cNvPicPr>
          <p:nvPr/>
        </p:nvPicPr>
        <p:blipFill>
          <a:blip r:embed="rId5"/>
          <a:stretch>
            <a:fillRect/>
          </a:stretch>
        </p:blipFill>
        <p:spPr>
          <a:xfrm>
            <a:off x="8648490" y="4834855"/>
            <a:ext cx="321347" cy="328041"/>
          </a:xfrm>
          <a:prstGeom prst="rect">
            <a:avLst/>
          </a:prstGeom>
        </p:spPr>
      </p:pic>
      <p:pic>
        <p:nvPicPr>
          <p:cNvPr id="23" name="Picture 22">
            <a:extLst>
              <a:ext uri="{FF2B5EF4-FFF2-40B4-BE49-F238E27FC236}">
                <a16:creationId xmlns:a16="http://schemas.microsoft.com/office/drawing/2014/main" id="{2FC94DC7-64CA-4062-ABC4-04A2C0777DC2}"/>
              </a:ext>
            </a:extLst>
          </p:cNvPr>
          <p:cNvPicPr>
            <a:picLocks noChangeAspect="1"/>
          </p:cNvPicPr>
          <p:nvPr/>
        </p:nvPicPr>
        <p:blipFill>
          <a:blip r:embed="rId6"/>
          <a:stretch>
            <a:fillRect/>
          </a:stretch>
        </p:blipFill>
        <p:spPr>
          <a:xfrm>
            <a:off x="11120438" y="4809546"/>
            <a:ext cx="513749" cy="526755"/>
          </a:xfrm>
          <a:prstGeom prst="rect">
            <a:avLst/>
          </a:prstGeom>
        </p:spPr>
      </p:pic>
      <p:pic>
        <p:nvPicPr>
          <p:cNvPr id="24" name="Picture 23">
            <a:extLst>
              <a:ext uri="{FF2B5EF4-FFF2-40B4-BE49-F238E27FC236}">
                <a16:creationId xmlns:a16="http://schemas.microsoft.com/office/drawing/2014/main" id="{6F7360B1-7EE4-4D22-925E-DF7017AF7870}"/>
              </a:ext>
            </a:extLst>
          </p:cNvPr>
          <p:cNvPicPr>
            <a:picLocks noChangeAspect="1"/>
          </p:cNvPicPr>
          <p:nvPr/>
        </p:nvPicPr>
        <p:blipFill>
          <a:blip r:embed="rId7"/>
          <a:stretch>
            <a:fillRect/>
          </a:stretch>
        </p:blipFill>
        <p:spPr>
          <a:xfrm>
            <a:off x="11120438" y="2514070"/>
            <a:ext cx="466725" cy="481575"/>
          </a:xfrm>
          <a:prstGeom prst="rect">
            <a:avLst/>
          </a:prstGeom>
        </p:spPr>
      </p:pic>
      <p:pic>
        <p:nvPicPr>
          <p:cNvPr id="26" name="Picture 25">
            <a:extLst>
              <a:ext uri="{FF2B5EF4-FFF2-40B4-BE49-F238E27FC236}">
                <a16:creationId xmlns:a16="http://schemas.microsoft.com/office/drawing/2014/main" id="{46950890-EE0A-4345-B7E5-833934FC6968}"/>
              </a:ext>
            </a:extLst>
          </p:cNvPr>
          <p:cNvPicPr>
            <a:picLocks noChangeAspect="1"/>
          </p:cNvPicPr>
          <p:nvPr/>
        </p:nvPicPr>
        <p:blipFill>
          <a:blip r:embed="rId8"/>
          <a:stretch>
            <a:fillRect/>
          </a:stretch>
        </p:blipFill>
        <p:spPr>
          <a:xfrm>
            <a:off x="5816084" y="4853357"/>
            <a:ext cx="228769" cy="222286"/>
          </a:xfrm>
          <a:prstGeom prst="rect">
            <a:avLst/>
          </a:prstGeom>
        </p:spPr>
      </p:pic>
      <p:pic>
        <p:nvPicPr>
          <p:cNvPr id="20" name="Picture 19">
            <a:extLst>
              <a:ext uri="{FF2B5EF4-FFF2-40B4-BE49-F238E27FC236}">
                <a16:creationId xmlns:a16="http://schemas.microsoft.com/office/drawing/2014/main" id="{E91D4504-A800-4308-987F-2B9F00D965FF}"/>
              </a:ext>
            </a:extLst>
          </p:cNvPr>
          <p:cNvPicPr>
            <a:picLocks noChangeAspect="1"/>
          </p:cNvPicPr>
          <p:nvPr/>
        </p:nvPicPr>
        <p:blipFill>
          <a:blip r:embed="rId9"/>
          <a:stretch>
            <a:fillRect/>
          </a:stretch>
        </p:blipFill>
        <p:spPr>
          <a:xfrm>
            <a:off x="5104546" y="1585913"/>
            <a:ext cx="2449628" cy="2647950"/>
          </a:xfrm>
          <a:prstGeom prst="rect">
            <a:avLst/>
          </a:prstGeom>
        </p:spPr>
      </p:pic>
      <p:pic>
        <p:nvPicPr>
          <p:cNvPr id="2" name="Picture 1">
            <a:extLst>
              <a:ext uri="{FF2B5EF4-FFF2-40B4-BE49-F238E27FC236}">
                <a16:creationId xmlns:a16="http://schemas.microsoft.com/office/drawing/2014/main" id="{A425AEA2-57EB-4B8D-915D-8F3BF19FF11A}"/>
              </a:ext>
            </a:extLst>
          </p:cNvPr>
          <p:cNvPicPr>
            <a:picLocks noChangeAspect="1"/>
          </p:cNvPicPr>
          <p:nvPr/>
        </p:nvPicPr>
        <p:blipFill>
          <a:blip r:embed="rId10"/>
          <a:stretch>
            <a:fillRect/>
          </a:stretch>
        </p:blipFill>
        <p:spPr>
          <a:xfrm>
            <a:off x="8604539" y="5753388"/>
            <a:ext cx="321348" cy="193068"/>
          </a:xfrm>
          <a:prstGeom prst="rect">
            <a:avLst/>
          </a:prstGeom>
        </p:spPr>
      </p:pic>
      <p:pic>
        <p:nvPicPr>
          <p:cNvPr id="4" name="Picture 3">
            <a:extLst>
              <a:ext uri="{FF2B5EF4-FFF2-40B4-BE49-F238E27FC236}">
                <a16:creationId xmlns:a16="http://schemas.microsoft.com/office/drawing/2014/main" id="{759BCE56-54C7-487B-A0B1-806AB97CE05C}"/>
              </a:ext>
            </a:extLst>
          </p:cNvPr>
          <p:cNvPicPr>
            <a:picLocks noChangeAspect="1"/>
          </p:cNvPicPr>
          <p:nvPr/>
        </p:nvPicPr>
        <p:blipFill>
          <a:blip r:embed="rId11"/>
          <a:stretch>
            <a:fillRect/>
          </a:stretch>
        </p:blipFill>
        <p:spPr>
          <a:xfrm>
            <a:off x="11139488" y="478093"/>
            <a:ext cx="447675" cy="423863"/>
          </a:xfrm>
          <a:prstGeom prst="rect">
            <a:avLst/>
          </a:prstGeom>
        </p:spPr>
      </p:pic>
      <p:pic>
        <p:nvPicPr>
          <p:cNvPr id="5" name="Picture 4">
            <a:extLst>
              <a:ext uri="{FF2B5EF4-FFF2-40B4-BE49-F238E27FC236}">
                <a16:creationId xmlns:a16="http://schemas.microsoft.com/office/drawing/2014/main" id="{96B1ABA6-2342-4F02-85EA-520F0BD1B2D2}"/>
              </a:ext>
            </a:extLst>
          </p:cNvPr>
          <p:cNvPicPr>
            <a:picLocks noChangeAspect="1"/>
          </p:cNvPicPr>
          <p:nvPr/>
        </p:nvPicPr>
        <p:blipFill>
          <a:blip r:embed="rId12"/>
          <a:stretch>
            <a:fillRect/>
          </a:stretch>
        </p:blipFill>
        <p:spPr>
          <a:xfrm>
            <a:off x="2617495" y="4809546"/>
            <a:ext cx="528638" cy="461963"/>
          </a:xfrm>
          <a:prstGeom prst="rect">
            <a:avLst/>
          </a:prstGeom>
        </p:spPr>
      </p:pic>
      <p:pic>
        <p:nvPicPr>
          <p:cNvPr id="7" name="Picture 6">
            <a:extLst>
              <a:ext uri="{FF2B5EF4-FFF2-40B4-BE49-F238E27FC236}">
                <a16:creationId xmlns:a16="http://schemas.microsoft.com/office/drawing/2014/main" id="{EFF83717-CF4D-4074-84EF-388C863A5636}"/>
              </a:ext>
            </a:extLst>
          </p:cNvPr>
          <p:cNvPicPr>
            <a:picLocks noChangeAspect="1"/>
          </p:cNvPicPr>
          <p:nvPr/>
        </p:nvPicPr>
        <p:blipFill>
          <a:blip r:embed="rId13"/>
          <a:stretch>
            <a:fillRect/>
          </a:stretch>
        </p:blipFill>
        <p:spPr>
          <a:xfrm>
            <a:off x="11215688" y="5696643"/>
            <a:ext cx="371475" cy="247650"/>
          </a:xfrm>
          <a:prstGeom prst="rect">
            <a:avLst/>
          </a:prstGeom>
        </p:spPr>
      </p:pic>
    </p:spTree>
    <p:extLst>
      <p:ext uri="{BB962C8B-B14F-4D97-AF65-F5344CB8AC3E}">
        <p14:creationId xmlns:p14="http://schemas.microsoft.com/office/powerpoint/2010/main" val="33659266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9847</TotalTime>
  <Words>563</Words>
  <Application>Microsoft Office PowerPoint</Application>
  <PresentationFormat>Widescreen</PresentationFormat>
  <Paragraphs>59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Kinetic</vt:lpstr>
      <vt:lpstr>Lucida Bright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 Creighton</dc:creator>
  <cp:lastModifiedBy>E Creighton</cp:lastModifiedBy>
  <cp:revision>33</cp:revision>
  <dcterms:created xsi:type="dcterms:W3CDTF">2024-08-28T13:26:43Z</dcterms:created>
  <dcterms:modified xsi:type="dcterms:W3CDTF">2024-11-08T13:59:19Z</dcterms:modified>
</cp:coreProperties>
</file>