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iqvcGKXdevmgpevasJhS/jpW62L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2.png"/><Relationship Id="rId11" Type="http://schemas.openxmlformats.org/officeDocument/2006/relationships/image" Target="../media/image9.png"/><Relationship Id="rId10" Type="http://schemas.openxmlformats.org/officeDocument/2006/relationships/image" Target="../media/image6.png"/><Relationship Id="rId12" Type="http://schemas.openxmlformats.org/officeDocument/2006/relationships/image" Target="../media/image4.png"/><Relationship Id="rId9" Type="http://schemas.openxmlformats.org/officeDocument/2006/relationships/image" Target="../media/image5.png"/><Relationship Id="rId5" Type="http://schemas.openxmlformats.org/officeDocument/2006/relationships/image" Target="../media/image1.png"/><Relationship Id="rId6" Type="http://schemas.openxmlformats.org/officeDocument/2006/relationships/image" Target="../media/image8.png"/><Relationship Id="rId7" Type="http://schemas.openxmlformats.org/officeDocument/2006/relationships/image" Target="../media/image10.png"/><Relationship Id="rId8"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20760" y="133764"/>
            <a:ext cx="11723590" cy="65077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a:off x="4808917" y="2139788"/>
            <a:ext cx="2547273" cy="2181962"/>
          </a:xfrm>
          <a:prstGeom prst="rect">
            <a:avLst/>
          </a:prstGeom>
          <a:noFill/>
          <a:ln>
            <a:noFill/>
          </a:ln>
        </p:spPr>
      </p:pic>
      <p:sp>
        <p:nvSpPr>
          <p:cNvPr id="86" name="Google Shape;86;p1"/>
          <p:cNvSpPr txBox="1"/>
          <p:nvPr/>
        </p:nvSpPr>
        <p:spPr>
          <a:xfrm>
            <a:off x="4872947" y="284946"/>
            <a:ext cx="2441860" cy="185484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i="0" sz="11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100" u="none" cap="none" strike="noStrike">
                <a:solidFill>
                  <a:schemeClr val="dk1"/>
                </a:solidFill>
                <a:latin typeface="Arial"/>
                <a:ea typeface="Arial"/>
                <a:cs typeface="Arial"/>
                <a:sym typeface="Arial"/>
              </a:rPr>
              <a:t>Falconhurst School Autumn 2 2025</a:t>
            </a:r>
            <a:endParaRPr/>
          </a:p>
          <a:p>
            <a:pPr indent="0" lvl="0" marL="0" marR="0" rtl="0" algn="ctr">
              <a:spcBef>
                <a:spcPts val="0"/>
              </a:spcBef>
              <a:spcAft>
                <a:spcPts val="0"/>
              </a:spcAft>
              <a:buNone/>
            </a:pPr>
            <a:r>
              <a:t/>
            </a:r>
            <a:endParaRPr b="1" i="0" sz="1100" u="none" cap="none" strike="noStrike">
              <a:solidFill>
                <a:schemeClr val="dk1"/>
              </a:solidFill>
              <a:latin typeface="Times New Roman"/>
              <a:ea typeface="Times New Roman"/>
              <a:cs typeface="Times New Roman"/>
              <a:sym typeface="Times New Roman"/>
            </a:endParaRPr>
          </a:p>
          <a:p>
            <a:pPr indent="0" lvl="0" marL="0" marR="0" rtl="0" algn="ctr">
              <a:spcBef>
                <a:spcPts val="0"/>
              </a:spcBef>
              <a:spcAft>
                <a:spcPts val="0"/>
              </a:spcAft>
              <a:buNone/>
            </a:pPr>
            <a:r>
              <a:rPr b="1" i="0" lang="en-GB" sz="1100" u="none" cap="none" strike="noStrike">
                <a:solidFill>
                  <a:schemeClr val="dk1"/>
                </a:solidFill>
                <a:latin typeface="Arial"/>
                <a:ea typeface="Arial"/>
                <a:cs typeface="Arial"/>
                <a:sym typeface="Arial"/>
              </a:rPr>
              <a:t>Year Group: Reception </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0" i="0" sz="1050" u="none" cap="none" strike="noStrike">
              <a:solidFill>
                <a:schemeClr val="dk1"/>
              </a:solidFill>
              <a:latin typeface="Calibri"/>
              <a:ea typeface="Calibri"/>
              <a:cs typeface="Calibri"/>
              <a:sym typeface="Calibri"/>
            </a:endParaRPr>
          </a:p>
        </p:txBody>
      </p:sp>
      <p:sp>
        <p:nvSpPr>
          <p:cNvPr id="87" name="Google Shape;87;p1"/>
          <p:cNvSpPr txBox="1"/>
          <p:nvPr/>
        </p:nvSpPr>
        <p:spPr>
          <a:xfrm>
            <a:off x="404034" y="284946"/>
            <a:ext cx="4303787"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Personal Social Emotional Development:</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PSED, we will be understanding our feelings and that we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can </a:t>
            </a:r>
            <a:r>
              <a:rPr lang="en-GB" sz="1050">
                <a:solidFill>
                  <a:schemeClr val="dk1"/>
                </a:solidFill>
              </a:rPr>
              <a:t>affect</a:t>
            </a:r>
            <a:r>
              <a:rPr b="0" i="0" lang="en-GB" sz="1050" u="none" cap="none" strike="noStrike">
                <a:solidFill>
                  <a:schemeClr val="dk1"/>
                </a:solidFill>
                <a:latin typeface="Arial"/>
                <a:ea typeface="Arial"/>
                <a:cs typeface="Arial"/>
                <a:sym typeface="Arial"/>
              </a:rPr>
              <a:t> others.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We will continuing to develop sharing and turn taking in class and seeing more children become independent with this.</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We will also be valuing differences in our PSHE. Looking at why we are special, and what is same and different.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We will be celebrating our characteristics in my Happy mind - following the celebrate lessons. </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sp>
        <p:nvSpPr>
          <p:cNvPr id="88" name="Google Shape;88;p1"/>
          <p:cNvSpPr txBox="1"/>
          <p:nvPr/>
        </p:nvSpPr>
        <p:spPr>
          <a:xfrm>
            <a:off x="404034" y="2369659"/>
            <a:ext cx="4303787" cy="1952091"/>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Physical Development </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PD we will develop our fundamental movement skills through</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the topic of 'places and spaces’. We will develop skills of balancing, running, hopping, jumping, travelling and changing direction. We will also be taking part in dough gym and squiggle whilst you wiggle each day. This is to build </a:t>
            </a:r>
            <a:r>
              <a:rPr lang="en-GB" sz="1050">
                <a:solidFill>
                  <a:schemeClr val="dk1"/>
                </a:solidFill>
              </a:rPr>
              <a:t>our</a:t>
            </a:r>
            <a:r>
              <a:rPr b="0" i="0" lang="en-GB" sz="1050" u="none" cap="none" strike="noStrike">
                <a:solidFill>
                  <a:schemeClr val="dk1"/>
                </a:solidFill>
                <a:latin typeface="Arial"/>
                <a:ea typeface="Arial"/>
                <a:cs typeface="Arial"/>
                <a:sym typeface="Arial"/>
              </a:rPr>
              <a:t> strength for writing.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a:t>
            </a:r>
            <a:r>
              <a:rPr b="0" i="0" lang="en-GB" sz="1050" u="none" cap="none" strike="noStrike">
                <a:solidFill>
                  <a:schemeClr val="dk1"/>
                </a:solidFill>
                <a:latin typeface="Arial"/>
                <a:ea typeface="Arial"/>
                <a:cs typeface="Arial"/>
                <a:sym typeface="Arial"/>
              </a:rPr>
              <a:t>: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-Stay active; go on walks, have a dance trying different ways of moving and balancing. </a:t>
            </a:r>
            <a:endParaRPr/>
          </a:p>
        </p:txBody>
      </p:sp>
      <p:sp>
        <p:nvSpPr>
          <p:cNvPr id="89" name="Google Shape;89;p1"/>
          <p:cNvSpPr txBox="1"/>
          <p:nvPr/>
        </p:nvSpPr>
        <p:spPr>
          <a:xfrm>
            <a:off x="404034" y="4496400"/>
            <a:ext cx="3597945" cy="192618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Maths </a:t>
            </a:r>
            <a:endParaRPr/>
          </a:p>
          <a:p>
            <a:pPr indent="0" lvl="0" marL="0" marR="0" rtl="0" algn="l">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Maths we will be recognising and sorting number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1-5. Subitising, representing and the composition of 1-5.</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Looking at shapes that have four sides and identifying squares and rectangles.</a:t>
            </a:r>
            <a:endParaRPr/>
          </a:p>
          <a:p>
            <a:pPr indent="0" lvl="0" marL="0" marR="0" rtl="0" algn="l">
              <a:spcBef>
                <a:spcPts val="0"/>
              </a:spcBef>
              <a:spcAft>
                <a:spcPts val="0"/>
              </a:spcAft>
              <a:buNone/>
            </a:pPr>
            <a:r>
              <a:t/>
            </a:r>
            <a:endParaRPr sz="1050">
              <a:solidFill>
                <a:schemeClr val="dk1"/>
              </a:solidFill>
              <a:latin typeface="Arial"/>
              <a:ea typeface="Arial"/>
              <a:cs typeface="Arial"/>
              <a:sym typeface="Arial"/>
            </a:endParaRPr>
          </a:p>
          <a:p>
            <a:pPr indent="0" lvl="0" marL="0" marR="0" rtl="0" algn="l">
              <a:spcBef>
                <a:spcPts val="0"/>
              </a:spcBef>
              <a:spcAft>
                <a:spcPts val="0"/>
              </a:spcAft>
              <a:buNone/>
            </a:pPr>
            <a:r>
              <a:rPr lang="en-GB" sz="1050" u="sng">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 Take part in the weekly home learning.</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 Look out for squares and rectangles in the environment. </a:t>
            </a:r>
            <a:endParaRPr sz="1050">
              <a:solidFill>
                <a:schemeClr val="dk1"/>
              </a:solidFill>
              <a:latin typeface="Arial"/>
              <a:ea typeface="Arial"/>
              <a:cs typeface="Arial"/>
              <a:sym typeface="Arial"/>
            </a:endParaRPr>
          </a:p>
          <a:p>
            <a:pPr indent="0" lvl="0" marL="0" marR="0" rtl="0" algn="ctr">
              <a:spcBef>
                <a:spcPts val="0"/>
              </a:spcBef>
              <a:spcAft>
                <a:spcPts val="0"/>
              </a:spcAft>
              <a:buNone/>
            </a:pPr>
            <a:r>
              <a:rPr b="1" lang="en-GB" sz="1050">
                <a:solidFill>
                  <a:schemeClr val="dk1"/>
                </a:solidFill>
                <a:latin typeface="Arial"/>
                <a:ea typeface="Arial"/>
                <a:cs typeface="Arial"/>
                <a:sym typeface="Arial"/>
              </a:rPr>
              <a:t> </a:t>
            </a:r>
            <a:endParaRPr sz="1050">
              <a:solidFill>
                <a:schemeClr val="dk1"/>
              </a:solidFill>
              <a:latin typeface="Calibri"/>
              <a:ea typeface="Calibri"/>
              <a:cs typeface="Calibri"/>
              <a:sym typeface="Calibri"/>
            </a:endParaRPr>
          </a:p>
        </p:txBody>
      </p:sp>
      <p:sp>
        <p:nvSpPr>
          <p:cNvPr id="90" name="Google Shape;90;p1"/>
          <p:cNvSpPr txBox="1"/>
          <p:nvPr/>
        </p:nvSpPr>
        <p:spPr>
          <a:xfrm>
            <a:off x="7521194" y="300472"/>
            <a:ext cx="4216768"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050">
              <a:solidFill>
                <a:schemeClr val="dk1"/>
              </a:solidFill>
              <a:latin typeface="Arial"/>
              <a:ea typeface="Arial"/>
              <a:cs typeface="Arial"/>
              <a:sym typeface="Arial"/>
            </a:endParaRPr>
          </a:p>
          <a:p>
            <a:pPr indent="0" lvl="0" marL="0" marR="0" rtl="0" algn="ctr">
              <a:spcBef>
                <a:spcPts val="0"/>
              </a:spcBef>
              <a:spcAft>
                <a:spcPts val="0"/>
              </a:spcAft>
              <a:buNone/>
            </a:pPr>
            <a:r>
              <a:rPr b="1" lang="en-GB" sz="1050">
                <a:solidFill>
                  <a:schemeClr val="dk1"/>
                </a:solidFill>
                <a:latin typeface="Arial"/>
                <a:ea typeface="Arial"/>
                <a:cs typeface="Arial"/>
                <a:sym typeface="Arial"/>
              </a:rPr>
              <a:t>Communication and Language</a:t>
            </a:r>
            <a:endParaRPr/>
          </a:p>
          <a:p>
            <a:pPr indent="0" lvl="0" marL="0" marR="0" rtl="0" algn="l">
              <a:spcBef>
                <a:spcPts val="0"/>
              </a:spcBef>
              <a:spcAft>
                <a:spcPts val="0"/>
              </a:spcAft>
              <a:buNone/>
            </a:pPr>
            <a:r>
              <a:t/>
            </a:r>
            <a:endParaRPr sz="1050">
              <a:solidFill>
                <a:schemeClr val="dk1"/>
              </a:solidFill>
              <a:latin typeface="Arial"/>
              <a:ea typeface="Arial"/>
              <a:cs typeface="Arial"/>
              <a:sym typeface="Arial"/>
            </a:endParaRPr>
          </a:p>
          <a:p>
            <a:pPr indent="0" lvl="0" marL="0" marR="0" rtl="0" algn="l">
              <a:spcBef>
                <a:spcPts val="0"/>
              </a:spcBef>
              <a:spcAft>
                <a:spcPts val="0"/>
              </a:spcAft>
              <a:buNone/>
            </a:pPr>
            <a:r>
              <a:rPr lang="en-GB" sz="1050">
                <a:solidFill>
                  <a:schemeClr val="dk1"/>
                </a:solidFill>
                <a:latin typeface="Arial"/>
                <a:ea typeface="Arial"/>
                <a:cs typeface="Arial"/>
                <a:sym typeface="Arial"/>
              </a:rPr>
              <a:t>In C+L, we will be encouraging the children to talk in full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sentences by scaffolding and modelling.</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We will be introducing new ambitious vocabulary linked to topics.</a:t>
            </a:r>
            <a:endParaRPr sz="1050" u="sng">
              <a:solidFill>
                <a:schemeClr val="dk1"/>
              </a:solidFill>
              <a:latin typeface="Arial"/>
              <a:ea typeface="Arial"/>
              <a:cs typeface="Arial"/>
              <a:sym typeface="Arial"/>
            </a:endParaRPr>
          </a:p>
          <a:p>
            <a:pPr indent="0" lvl="0" marL="0" marR="0" rtl="0" algn="l">
              <a:spcBef>
                <a:spcPts val="0"/>
              </a:spcBef>
              <a:spcAft>
                <a:spcPts val="0"/>
              </a:spcAft>
              <a:buNone/>
            </a:pPr>
            <a:r>
              <a:rPr lang="en-GB" sz="1050">
                <a:solidFill>
                  <a:schemeClr val="dk1"/>
                </a:solidFill>
                <a:latin typeface="Arial"/>
                <a:ea typeface="Arial"/>
                <a:cs typeface="Arial"/>
                <a:sym typeface="Arial"/>
              </a:rPr>
              <a:t> </a:t>
            </a:r>
            <a:endParaRPr sz="1050" u="sng">
              <a:solidFill>
                <a:schemeClr val="dk1"/>
              </a:solidFill>
              <a:latin typeface="Arial"/>
              <a:ea typeface="Arial"/>
              <a:cs typeface="Arial"/>
              <a:sym typeface="Arial"/>
            </a:endParaRPr>
          </a:p>
          <a:p>
            <a:pPr indent="0" lvl="0" marL="0" marR="0" rtl="0" algn="l">
              <a:spcBef>
                <a:spcPts val="0"/>
              </a:spcBef>
              <a:spcAft>
                <a:spcPts val="0"/>
              </a:spcAft>
              <a:buNone/>
            </a:pPr>
            <a:r>
              <a:rPr lang="en-GB" sz="1050" u="sng">
                <a:solidFill>
                  <a:schemeClr val="dk1"/>
                </a:solidFill>
                <a:latin typeface="Arial"/>
                <a:ea typeface="Arial"/>
                <a:cs typeface="Arial"/>
                <a:sym typeface="Arial"/>
              </a:rPr>
              <a:t>What you can do to help at home:</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 Encourage your child to talk about things they like.</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 Support your child to reply in sentences </a:t>
            </a:r>
            <a:endParaRPr/>
          </a:p>
          <a:p>
            <a:pPr indent="0" lvl="0" marL="0" marR="0" rtl="0" algn="l">
              <a:spcBef>
                <a:spcPts val="0"/>
              </a:spcBef>
              <a:spcAft>
                <a:spcPts val="0"/>
              </a:spcAft>
              <a:buNone/>
            </a:pPr>
            <a:r>
              <a:rPr lang="en-GB" sz="1050" u="sng">
                <a:solidFill>
                  <a:schemeClr val="dk1"/>
                </a:solidFill>
                <a:latin typeface="Arial"/>
                <a:ea typeface="Arial"/>
                <a:cs typeface="Arial"/>
                <a:sym typeface="Arial"/>
              </a:rPr>
              <a:t> </a:t>
            </a:r>
            <a:endParaRPr/>
          </a:p>
          <a:p>
            <a:pPr indent="-120650" lvl="0" marL="171450" marR="0" rtl="0" algn="l">
              <a:spcBef>
                <a:spcPts val="0"/>
              </a:spcBef>
              <a:spcAft>
                <a:spcPts val="0"/>
              </a:spcAft>
              <a:buClr>
                <a:schemeClr val="dk1"/>
              </a:buClr>
              <a:buSzPts val="800"/>
              <a:buFont typeface="Calibri"/>
              <a:buNone/>
            </a:pPr>
            <a:r>
              <a:t/>
            </a:r>
            <a:endParaRPr sz="800">
              <a:solidFill>
                <a:schemeClr val="dk1"/>
              </a:solidFill>
              <a:latin typeface="Arial"/>
              <a:ea typeface="Arial"/>
              <a:cs typeface="Arial"/>
              <a:sym typeface="Arial"/>
            </a:endParaRPr>
          </a:p>
        </p:txBody>
      </p:sp>
      <p:sp>
        <p:nvSpPr>
          <p:cNvPr id="91" name="Google Shape;91;p1"/>
          <p:cNvSpPr txBox="1"/>
          <p:nvPr/>
        </p:nvSpPr>
        <p:spPr>
          <a:xfrm>
            <a:off x="7479934" y="2434071"/>
            <a:ext cx="4216767"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1050">
                <a:solidFill>
                  <a:schemeClr val="dk1"/>
                </a:solidFill>
                <a:latin typeface="Arial"/>
                <a:ea typeface="Arial"/>
                <a:cs typeface="Arial"/>
                <a:sym typeface="Arial"/>
              </a:rPr>
              <a:t>:</a:t>
            </a:r>
            <a:endParaRPr/>
          </a:p>
          <a:p>
            <a:pPr indent="0" lvl="0" marL="0" marR="0" rtl="0" algn="ctr">
              <a:spcBef>
                <a:spcPts val="0"/>
              </a:spcBef>
              <a:spcAft>
                <a:spcPts val="0"/>
              </a:spcAft>
              <a:buNone/>
            </a:pPr>
            <a:r>
              <a:rPr b="1" lang="en-GB" sz="1050">
                <a:solidFill>
                  <a:schemeClr val="dk1"/>
                </a:solidFill>
                <a:latin typeface="Arial"/>
                <a:ea typeface="Arial"/>
                <a:cs typeface="Arial"/>
                <a:sym typeface="Arial"/>
              </a:rPr>
              <a:t>Literacy</a:t>
            </a:r>
            <a:endParaRPr/>
          </a:p>
          <a:p>
            <a:pPr indent="0" lvl="0" marL="0" marR="0" rtl="0" algn="ctr">
              <a:spcBef>
                <a:spcPts val="0"/>
              </a:spcBef>
              <a:spcAft>
                <a:spcPts val="0"/>
              </a:spcAft>
              <a:buNone/>
            </a:pPr>
            <a:r>
              <a:t/>
            </a:r>
            <a:endParaRPr b="1" sz="1050">
              <a:solidFill>
                <a:schemeClr val="dk1"/>
              </a:solidFill>
              <a:latin typeface="Arial"/>
              <a:ea typeface="Arial"/>
              <a:cs typeface="Arial"/>
              <a:sym typeface="Arial"/>
            </a:endParaRPr>
          </a:p>
          <a:p>
            <a:pPr indent="0" lvl="0" marL="0" marR="0" rtl="0" algn="l">
              <a:spcBef>
                <a:spcPts val="0"/>
              </a:spcBef>
              <a:spcAft>
                <a:spcPts val="0"/>
              </a:spcAft>
              <a:buNone/>
            </a:pPr>
            <a:r>
              <a:rPr lang="en-GB" sz="1050">
                <a:solidFill>
                  <a:schemeClr val="dk1"/>
                </a:solidFill>
                <a:latin typeface="Arial"/>
                <a:ea typeface="Arial"/>
                <a:cs typeface="Arial"/>
                <a:sym typeface="Arial"/>
              </a:rPr>
              <a:t>In Literacy we are going to be reading Star in a Jar by Sam</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Hay. The children will be encouraged to talk about the four parts of a story; opening, build-up, problem and ending. We will be encouraged to plan and say a sentences accurately, represent parts with drawings or words. </a:t>
            </a:r>
            <a:endParaRPr/>
          </a:p>
          <a:p>
            <a:pPr indent="0" lvl="0" marL="0" marR="0" rtl="0" algn="l">
              <a:spcBef>
                <a:spcPts val="0"/>
              </a:spcBef>
              <a:spcAft>
                <a:spcPts val="0"/>
              </a:spcAft>
              <a:buNone/>
            </a:pPr>
            <a:r>
              <a:rPr lang="en-GB" sz="1050" u="sng">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Share stories together. Talk to your child about; who is in the story? what happened in the story? What did you enjoy? </a:t>
            </a:r>
            <a:endParaRPr sz="1050">
              <a:solidFill>
                <a:schemeClr val="dk1"/>
              </a:solidFill>
              <a:latin typeface="Arial"/>
              <a:ea typeface="Arial"/>
              <a:cs typeface="Arial"/>
              <a:sym typeface="Arial"/>
            </a:endParaRPr>
          </a:p>
          <a:p>
            <a:pPr indent="0" lvl="0" marL="0" marR="0" rtl="0" algn="l">
              <a:spcBef>
                <a:spcPts val="0"/>
              </a:spcBef>
              <a:spcAft>
                <a:spcPts val="0"/>
              </a:spcAft>
              <a:buNone/>
            </a:pPr>
            <a:r>
              <a:t/>
            </a:r>
            <a:endParaRPr sz="1050" u="sng">
              <a:solidFill>
                <a:schemeClr val="dk1"/>
              </a:solidFill>
              <a:latin typeface="Arial"/>
              <a:ea typeface="Arial"/>
              <a:cs typeface="Arial"/>
              <a:sym typeface="Arial"/>
            </a:endParaRPr>
          </a:p>
          <a:p>
            <a:pPr indent="0" lvl="0" marL="0" marR="0" rtl="0" algn="ctr">
              <a:spcBef>
                <a:spcPts val="0"/>
              </a:spcBef>
              <a:spcAft>
                <a:spcPts val="0"/>
              </a:spcAft>
              <a:buNone/>
            </a:pPr>
            <a:r>
              <a:rPr b="1" lang="en-GB" sz="1050">
                <a:solidFill>
                  <a:schemeClr val="dk1"/>
                </a:solidFill>
                <a:latin typeface="Arial"/>
                <a:ea typeface="Arial"/>
                <a:cs typeface="Arial"/>
                <a:sym typeface="Arial"/>
              </a:rPr>
              <a:t> </a:t>
            </a:r>
            <a:endParaRPr sz="1050">
              <a:solidFill>
                <a:schemeClr val="dk1"/>
              </a:solidFill>
              <a:latin typeface="Calibri"/>
              <a:ea typeface="Calibri"/>
              <a:cs typeface="Calibri"/>
              <a:sym typeface="Calibri"/>
            </a:endParaRPr>
          </a:p>
        </p:txBody>
      </p:sp>
      <p:sp>
        <p:nvSpPr>
          <p:cNvPr id="92" name="Google Shape;92;p1"/>
          <p:cNvSpPr txBox="1"/>
          <p:nvPr/>
        </p:nvSpPr>
        <p:spPr>
          <a:xfrm>
            <a:off x="8098756" y="4504459"/>
            <a:ext cx="3597945"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2400">
                <a:solidFill>
                  <a:schemeClr val="dk1"/>
                </a:solidFill>
                <a:latin typeface="Times New Roman"/>
                <a:ea typeface="Times New Roman"/>
                <a:cs typeface="Times New Roman"/>
                <a:sym typeface="Times New Roman"/>
              </a:rPr>
              <a:t> </a:t>
            </a:r>
            <a:r>
              <a:rPr b="1" lang="en-GB" sz="1050">
                <a:solidFill>
                  <a:schemeClr val="dk1"/>
                </a:solidFill>
                <a:latin typeface="Arial"/>
                <a:ea typeface="Arial"/>
                <a:cs typeface="Arial"/>
                <a:sym typeface="Arial"/>
              </a:rPr>
              <a:t>Expressive Arts and Design </a:t>
            </a:r>
            <a:endParaRPr/>
          </a:p>
          <a:p>
            <a:pPr indent="0" lvl="0" marL="0" marR="0" rtl="0" algn="ctr">
              <a:spcBef>
                <a:spcPts val="0"/>
              </a:spcBef>
              <a:spcAft>
                <a:spcPts val="0"/>
              </a:spcAft>
              <a:buNone/>
            </a:pPr>
            <a:r>
              <a:t/>
            </a:r>
            <a:endParaRPr b="1" sz="1050">
              <a:solidFill>
                <a:schemeClr val="dk1"/>
              </a:solidFill>
              <a:latin typeface="Arial"/>
              <a:ea typeface="Arial"/>
              <a:cs typeface="Arial"/>
              <a:sym typeface="Arial"/>
            </a:endParaRPr>
          </a:p>
          <a:p>
            <a:pPr indent="0" lvl="0" marL="0" marR="0" rtl="0" algn="l">
              <a:spcBef>
                <a:spcPts val="0"/>
              </a:spcBef>
              <a:spcAft>
                <a:spcPts val="0"/>
              </a:spcAft>
              <a:buNone/>
            </a:pPr>
            <a:r>
              <a:rPr lang="en-GB" sz="1050">
                <a:solidFill>
                  <a:schemeClr val="dk1"/>
                </a:solidFill>
                <a:latin typeface="Arial"/>
                <a:ea typeface="Arial"/>
                <a:cs typeface="Arial"/>
                <a:sym typeface="Arial"/>
              </a:rPr>
              <a:t>In EAD, we will be learning all about paint.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We will be looking at different techniques, finger painting, painting to music, brushes etc.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We will be looking at the artist Megan Coyle and recreating her artwork. </a:t>
            </a:r>
            <a:endParaRPr sz="1050">
              <a:solidFill>
                <a:schemeClr val="dk1"/>
              </a:solidFill>
              <a:latin typeface="Calibri"/>
              <a:ea typeface="Calibri"/>
              <a:cs typeface="Calibri"/>
              <a:sym typeface="Calibri"/>
            </a:endParaRPr>
          </a:p>
        </p:txBody>
      </p:sp>
      <p:sp>
        <p:nvSpPr>
          <p:cNvPr id="93" name="Google Shape;93;p1"/>
          <p:cNvSpPr txBox="1"/>
          <p:nvPr/>
        </p:nvSpPr>
        <p:spPr>
          <a:xfrm>
            <a:off x="4283582" y="4496399"/>
            <a:ext cx="3597945" cy="1903797"/>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2400">
                <a:solidFill>
                  <a:schemeClr val="dk1"/>
                </a:solidFill>
                <a:latin typeface="Times New Roman"/>
                <a:ea typeface="Times New Roman"/>
                <a:cs typeface="Times New Roman"/>
                <a:sym typeface="Times New Roman"/>
              </a:rPr>
              <a:t> </a:t>
            </a:r>
            <a:r>
              <a:rPr b="1" lang="en-GB" sz="1050">
                <a:solidFill>
                  <a:schemeClr val="dk1"/>
                </a:solidFill>
                <a:latin typeface="Arial"/>
                <a:ea typeface="Arial"/>
                <a:cs typeface="Arial"/>
                <a:sym typeface="Arial"/>
              </a:rPr>
              <a:t>Understanding the World </a:t>
            </a:r>
            <a:endParaRPr/>
          </a:p>
          <a:p>
            <a:pPr indent="0" lvl="0" marL="0" marR="0" rtl="0" algn="ctr">
              <a:spcBef>
                <a:spcPts val="0"/>
              </a:spcBef>
              <a:spcAft>
                <a:spcPts val="0"/>
              </a:spcAft>
              <a:buNone/>
            </a:pPr>
            <a:r>
              <a:t/>
            </a:r>
            <a:endParaRPr b="1" sz="1050">
              <a:solidFill>
                <a:schemeClr val="dk1"/>
              </a:solidFill>
              <a:latin typeface="Arial"/>
              <a:ea typeface="Arial"/>
              <a:cs typeface="Arial"/>
              <a:sym typeface="Arial"/>
            </a:endParaRPr>
          </a:p>
          <a:p>
            <a:pPr indent="0" lvl="0" marL="0" marR="0" rtl="0" algn="l">
              <a:spcBef>
                <a:spcPts val="0"/>
              </a:spcBef>
              <a:spcAft>
                <a:spcPts val="0"/>
              </a:spcAft>
              <a:buNone/>
            </a:pPr>
            <a:r>
              <a:rPr lang="en-GB" sz="1050">
                <a:solidFill>
                  <a:schemeClr val="dk1"/>
                </a:solidFill>
                <a:latin typeface="Arial"/>
                <a:ea typeface="Arial"/>
                <a:cs typeface="Arial"/>
                <a:sym typeface="Arial"/>
              </a:rPr>
              <a:t>In UW we are going to be looking at the topic of celebrations Diwali, Eid, Christmas and how people celebrate them. We will be discussing giving and thank you. </a:t>
            </a:r>
            <a:endParaRPr/>
          </a:p>
          <a:p>
            <a:pPr indent="0" lvl="0" marL="0" marR="0" rtl="0" algn="l">
              <a:spcBef>
                <a:spcPts val="0"/>
              </a:spcBef>
              <a:spcAft>
                <a:spcPts val="0"/>
              </a:spcAft>
              <a:buNone/>
            </a:pPr>
            <a:r>
              <a:t/>
            </a:r>
            <a:endParaRPr sz="1050">
              <a:solidFill>
                <a:schemeClr val="dk1"/>
              </a:solidFill>
              <a:latin typeface="Arial"/>
              <a:ea typeface="Arial"/>
              <a:cs typeface="Arial"/>
              <a:sym typeface="Arial"/>
            </a:endParaRPr>
          </a:p>
          <a:p>
            <a:pPr indent="0" lvl="0" marL="0" marR="0" rtl="0" algn="l">
              <a:spcBef>
                <a:spcPts val="0"/>
              </a:spcBef>
              <a:spcAft>
                <a:spcPts val="0"/>
              </a:spcAft>
              <a:buNone/>
            </a:pPr>
            <a:r>
              <a:rPr lang="en-GB" sz="1050">
                <a:solidFill>
                  <a:schemeClr val="dk1"/>
                </a:solidFill>
                <a:latin typeface="Arial"/>
                <a:ea typeface="Arial"/>
                <a:cs typeface="Arial"/>
                <a:sym typeface="Arial"/>
              </a:rPr>
              <a:t>We will also be looking at how the season is changing into Winter. As well as, looking at day and night. </a:t>
            </a:r>
            <a:endParaRPr/>
          </a:p>
        </p:txBody>
      </p:sp>
      <p:pic>
        <p:nvPicPr>
          <p:cNvPr id="94" name="Google Shape;94;p1"/>
          <p:cNvPicPr preferRelativeResize="0"/>
          <p:nvPr/>
        </p:nvPicPr>
        <p:blipFill rotWithShape="1">
          <a:blip r:embed="rId4">
            <a:alphaModFix/>
          </a:blip>
          <a:srcRect b="0" l="0" r="0" t="0"/>
          <a:stretch/>
        </p:blipFill>
        <p:spPr>
          <a:xfrm>
            <a:off x="3367366" y="4567670"/>
            <a:ext cx="579104" cy="507334"/>
          </a:xfrm>
          <a:prstGeom prst="rect">
            <a:avLst/>
          </a:prstGeom>
          <a:noFill/>
          <a:ln>
            <a:noFill/>
          </a:ln>
        </p:spPr>
      </p:pic>
      <p:pic>
        <p:nvPicPr>
          <p:cNvPr id="95" name="Google Shape;95;p1"/>
          <p:cNvPicPr preferRelativeResize="0"/>
          <p:nvPr/>
        </p:nvPicPr>
        <p:blipFill rotWithShape="1">
          <a:blip r:embed="rId5">
            <a:alphaModFix/>
          </a:blip>
          <a:srcRect b="0" l="0" r="0" t="0"/>
          <a:stretch/>
        </p:blipFill>
        <p:spPr>
          <a:xfrm>
            <a:off x="7346573" y="4567670"/>
            <a:ext cx="466725" cy="481575"/>
          </a:xfrm>
          <a:prstGeom prst="rect">
            <a:avLst/>
          </a:prstGeom>
          <a:noFill/>
          <a:ln>
            <a:noFill/>
          </a:ln>
        </p:spPr>
      </p:pic>
      <p:pic>
        <p:nvPicPr>
          <p:cNvPr id="96" name="Google Shape;96;p1"/>
          <p:cNvPicPr preferRelativeResize="0"/>
          <p:nvPr/>
        </p:nvPicPr>
        <p:blipFill rotWithShape="1">
          <a:blip r:embed="rId6">
            <a:alphaModFix/>
          </a:blip>
          <a:srcRect b="0" l="0" r="0" t="0"/>
          <a:stretch/>
        </p:blipFill>
        <p:spPr>
          <a:xfrm>
            <a:off x="4378703" y="4590983"/>
            <a:ext cx="466725" cy="434948"/>
          </a:xfrm>
          <a:prstGeom prst="rect">
            <a:avLst/>
          </a:prstGeom>
          <a:noFill/>
          <a:ln>
            <a:noFill/>
          </a:ln>
        </p:spPr>
      </p:pic>
      <p:pic>
        <p:nvPicPr>
          <p:cNvPr id="97" name="Google Shape;97;p1"/>
          <p:cNvPicPr preferRelativeResize="0"/>
          <p:nvPr/>
        </p:nvPicPr>
        <p:blipFill rotWithShape="1">
          <a:blip r:embed="rId7">
            <a:alphaModFix/>
          </a:blip>
          <a:srcRect b="0" l="0" r="0" t="0"/>
          <a:stretch/>
        </p:blipFill>
        <p:spPr>
          <a:xfrm>
            <a:off x="4001979" y="2432968"/>
            <a:ext cx="641172" cy="600833"/>
          </a:xfrm>
          <a:prstGeom prst="rect">
            <a:avLst/>
          </a:prstGeom>
          <a:noFill/>
          <a:ln>
            <a:noFill/>
          </a:ln>
        </p:spPr>
      </p:pic>
      <p:pic>
        <p:nvPicPr>
          <p:cNvPr id="98" name="Google Shape;98;p1"/>
          <p:cNvPicPr preferRelativeResize="0"/>
          <p:nvPr/>
        </p:nvPicPr>
        <p:blipFill rotWithShape="1">
          <a:blip r:embed="rId8">
            <a:alphaModFix/>
          </a:blip>
          <a:srcRect b="0" l="0" r="0" t="0"/>
          <a:stretch/>
        </p:blipFill>
        <p:spPr>
          <a:xfrm>
            <a:off x="11166001" y="2493628"/>
            <a:ext cx="494450" cy="454582"/>
          </a:xfrm>
          <a:prstGeom prst="rect">
            <a:avLst/>
          </a:prstGeom>
          <a:noFill/>
          <a:ln>
            <a:noFill/>
          </a:ln>
        </p:spPr>
      </p:pic>
      <p:pic>
        <p:nvPicPr>
          <p:cNvPr id="99" name="Google Shape;99;p1"/>
          <p:cNvPicPr preferRelativeResize="0"/>
          <p:nvPr/>
        </p:nvPicPr>
        <p:blipFill rotWithShape="1">
          <a:blip r:embed="rId9">
            <a:alphaModFix/>
          </a:blip>
          <a:srcRect b="0" l="0" r="0" t="0"/>
          <a:stretch/>
        </p:blipFill>
        <p:spPr>
          <a:xfrm>
            <a:off x="4031726" y="353801"/>
            <a:ext cx="579100" cy="608940"/>
          </a:xfrm>
          <a:prstGeom prst="rect">
            <a:avLst/>
          </a:prstGeom>
          <a:noFill/>
          <a:ln>
            <a:noFill/>
          </a:ln>
        </p:spPr>
      </p:pic>
      <p:pic>
        <p:nvPicPr>
          <p:cNvPr id="100" name="Google Shape;100;p1"/>
          <p:cNvPicPr preferRelativeResize="0"/>
          <p:nvPr/>
        </p:nvPicPr>
        <p:blipFill rotWithShape="1">
          <a:blip r:embed="rId10">
            <a:alphaModFix/>
          </a:blip>
          <a:srcRect b="0" l="0" r="0" t="0"/>
          <a:stretch/>
        </p:blipFill>
        <p:spPr>
          <a:xfrm>
            <a:off x="10965179" y="365977"/>
            <a:ext cx="632461" cy="629746"/>
          </a:xfrm>
          <a:prstGeom prst="rect">
            <a:avLst/>
          </a:prstGeom>
          <a:noFill/>
          <a:ln>
            <a:noFill/>
          </a:ln>
        </p:spPr>
      </p:pic>
      <p:pic>
        <p:nvPicPr>
          <p:cNvPr id="101" name="Google Shape;101;p1"/>
          <p:cNvPicPr preferRelativeResize="0"/>
          <p:nvPr/>
        </p:nvPicPr>
        <p:blipFill rotWithShape="1">
          <a:blip r:embed="rId11">
            <a:alphaModFix/>
          </a:blip>
          <a:srcRect b="0" l="0" r="0" t="0"/>
          <a:stretch/>
        </p:blipFill>
        <p:spPr>
          <a:xfrm>
            <a:off x="10965179" y="4567670"/>
            <a:ext cx="692583" cy="637981"/>
          </a:xfrm>
          <a:prstGeom prst="rect">
            <a:avLst/>
          </a:prstGeom>
          <a:noFill/>
          <a:ln>
            <a:noFill/>
          </a:ln>
        </p:spPr>
      </p:pic>
      <p:pic>
        <p:nvPicPr>
          <p:cNvPr id="102" name="Google Shape;102;p1"/>
          <p:cNvPicPr preferRelativeResize="0"/>
          <p:nvPr/>
        </p:nvPicPr>
        <p:blipFill rotWithShape="1">
          <a:blip r:embed="rId12">
            <a:alphaModFix/>
          </a:blip>
          <a:srcRect b="0" l="10834" r="3323" t="0"/>
          <a:stretch/>
        </p:blipFill>
        <p:spPr>
          <a:xfrm>
            <a:off x="5848775" y="1295175"/>
            <a:ext cx="494450" cy="7769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2024-08-28T13:26:43Z</dcterms:created>
  <dc:creator>E Creighton</dc:creator>
</cp:coreProperties>
</file>