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5" d="100"/>
          <a:sy n="85" d="100"/>
        </p:scale>
        <p:origin x="590"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916DF-21CF-4612-AF89-98223D442A4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88777D9E-8927-4CF3-B894-1F121CF96E9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B536D97-1B20-4C86-9AD8-3EF74CC3BB7E}"/>
              </a:ext>
            </a:extLst>
          </p:cNvPr>
          <p:cNvSpPr>
            <a:spLocks noGrp="1"/>
          </p:cNvSpPr>
          <p:nvPr>
            <p:ph type="dt" sz="half" idx="10"/>
          </p:nvPr>
        </p:nvSpPr>
        <p:spPr/>
        <p:txBody>
          <a:bodyPr/>
          <a:lstStyle/>
          <a:p>
            <a:fld id="{A4EF197B-C38B-4EDA-A91F-4C013B978C13}" type="datetimeFigureOut">
              <a:rPr lang="en-GB" smtClean="0"/>
              <a:t>12/09/2024</a:t>
            </a:fld>
            <a:endParaRPr lang="en-GB"/>
          </a:p>
        </p:txBody>
      </p:sp>
      <p:sp>
        <p:nvSpPr>
          <p:cNvPr id="5" name="Footer Placeholder 4">
            <a:extLst>
              <a:ext uri="{FF2B5EF4-FFF2-40B4-BE49-F238E27FC236}">
                <a16:creationId xmlns:a16="http://schemas.microsoft.com/office/drawing/2014/main" id="{B30107B2-9B67-4C62-83BC-11E0A7F062B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9EF2621-932C-4463-B2EC-1EB88ADC89CC}"/>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22069604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55A4A3-1B99-4744-B22B-1B4A135F165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9B62609-75A3-4B4E-83AA-7C272BF1A43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F3C1D80-301D-4E50-922B-5D0E1646F590}"/>
              </a:ext>
            </a:extLst>
          </p:cNvPr>
          <p:cNvSpPr>
            <a:spLocks noGrp="1"/>
          </p:cNvSpPr>
          <p:nvPr>
            <p:ph type="dt" sz="half" idx="10"/>
          </p:nvPr>
        </p:nvSpPr>
        <p:spPr/>
        <p:txBody>
          <a:bodyPr/>
          <a:lstStyle/>
          <a:p>
            <a:fld id="{A4EF197B-C38B-4EDA-A91F-4C013B978C13}" type="datetimeFigureOut">
              <a:rPr lang="en-GB" smtClean="0"/>
              <a:t>12/09/2024</a:t>
            </a:fld>
            <a:endParaRPr lang="en-GB"/>
          </a:p>
        </p:txBody>
      </p:sp>
      <p:sp>
        <p:nvSpPr>
          <p:cNvPr id="5" name="Footer Placeholder 4">
            <a:extLst>
              <a:ext uri="{FF2B5EF4-FFF2-40B4-BE49-F238E27FC236}">
                <a16:creationId xmlns:a16="http://schemas.microsoft.com/office/drawing/2014/main" id="{74F7D1F8-7BF7-464A-9367-A4C3BF6F6B5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6D1E425-1B50-4B4C-9EF0-F6B4FB79F052}"/>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3365221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83342DB-D913-41A1-B906-0EBB438D0FF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DC71B7D-DDEB-4CD6-BD83-C9D2A2D9B8A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07AC4D5-798D-473B-8A3A-B9E7BC543CBB}"/>
              </a:ext>
            </a:extLst>
          </p:cNvPr>
          <p:cNvSpPr>
            <a:spLocks noGrp="1"/>
          </p:cNvSpPr>
          <p:nvPr>
            <p:ph type="dt" sz="half" idx="10"/>
          </p:nvPr>
        </p:nvSpPr>
        <p:spPr/>
        <p:txBody>
          <a:bodyPr/>
          <a:lstStyle/>
          <a:p>
            <a:fld id="{A4EF197B-C38B-4EDA-A91F-4C013B978C13}" type="datetimeFigureOut">
              <a:rPr lang="en-GB" smtClean="0"/>
              <a:t>12/09/2024</a:t>
            </a:fld>
            <a:endParaRPr lang="en-GB"/>
          </a:p>
        </p:txBody>
      </p:sp>
      <p:sp>
        <p:nvSpPr>
          <p:cNvPr id="5" name="Footer Placeholder 4">
            <a:extLst>
              <a:ext uri="{FF2B5EF4-FFF2-40B4-BE49-F238E27FC236}">
                <a16:creationId xmlns:a16="http://schemas.microsoft.com/office/drawing/2014/main" id="{8ECDD1B3-741D-4E0E-BDF7-4BEF5174C00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D5CA6A8-EB01-44B4-B900-738DADDB3880}"/>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1921316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84CF5F-CAF7-45C6-A243-6FD95E54D58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7979D76-7C7F-49E0-8379-D5CFC72EECF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957E8E1-8D73-43AC-B810-C31CC30C4E08}"/>
              </a:ext>
            </a:extLst>
          </p:cNvPr>
          <p:cNvSpPr>
            <a:spLocks noGrp="1"/>
          </p:cNvSpPr>
          <p:nvPr>
            <p:ph type="dt" sz="half" idx="10"/>
          </p:nvPr>
        </p:nvSpPr>
        <p:spPr/>
        <p:txBody>
          <a:bodyPr/>
          <a:lstStyle/>
          <a:p>
            <a:fld id="{A4EF197B-C38B-4EDA-A91F-4C013B978C13}" type="datetimeFigureOut">
              <a:rPr lang="en-GB" smtClean="0"/>
              <a:t>12/09/2024</a:t>
            </a:fld>
            <a:endParaRPr lang="en-GB"/>
          </a:p>
        </p:txBody>
      </p:sp>
      <p:sp>
        <p:nvSpPr>
          <p:cNvPr id="5" name="Footer Placeholder 4">
            <a:extLst>
              <a:ext uri="{FF2B5EF4-FFF2-40B4-BE49-F238E27FC236}">
                <a16:creationId xmlns:a16="http://schemas.microsoft.com/office/drawing/2014/main" id="{BAE48F88-3CA8-465E-BFFB-1E39E684FF6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645F806-D0CC-49C8-BE44-1163E024D8FE}"/>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1483863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29F7B5-B784-4CE1-B8F4-1034FB5A27C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1558731-C0B5-4130-BC38-AAED02795A0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A6AE2EA-CF4F-4AF5-8DC3-092D041CF717}"/>
              </a:ext>
            </a:extLst>
          </p:cNvPr>
          <p:cNvSpPr>
            <a:spLocks noGrp="1"/>
          </p:cNvSpPr>
          <p:nvPr>
            <p:ph type="dt" sz="half" idx="10"/>
          </p:nvPr>
        </p:nvSpPr>
        <p:spPr/>
        <p:txBody>
          <a:bodyPr/>
          <a:lstStyle/>
          <a:p>
            <a:fld id="{A4EF197B-C38B-4EDA-A91F-4C013B978C13}" type="datetimeFigureOut">
              <a:rPr lang="en-GB" smtClean="0"/>
              <a:t>12/09/2024</a:t>
            </a:fld>
            <a:endParaRPr lang="en-GB"/>
          </a:p>
        </p:txBody>
      </p:sp>
      <p:sp>
        <p:nvSpPr>
          <p:cNvPr id="5" name="Footer Placeholder 4">
            <a:extLst>
              <a:ext uri="{FF2B5EF4-FFF2-40B4-BE49-F238E27FC236}">
                <a16:creationId xmlns:a16="http://schemas.microsoft.com/office/drawing/2014/main" id="{AE4F9527-54A8-4C5B-A7F1-399FBF7707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2C4EA1B-7733-489B-B617-86F2120AB664}"/>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22948067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8EDDEF-7D2E-45A0-B25C-578C2A7AA41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701E3CB-E7B0-47EF-81CF-EB99D796EE3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643D097-0C16-45B8-A2C7-659D896F316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A59FCCD-31CC-43E8-B74A-ACAFF258B70F}"/>
              </a:ext>
            </a:extLst>
          </p:cNvPr>
          <p:cNvSpPr>
            <a:spLocks noGrp="1"/>
          </p:cNvSpPr>
          <p:nvPr>
            <p:ph type="dt" sz="half" idx="10"/>
          </p:nvPr>
        </p:nvSpPr>
        <p:spPr/>
        <p:txBody>
          <a:bodyPr/>
          <a:lstStyle/>
          <a:p>
            <a:fld id="{A4EF197B-C38B-4EDA-A91F-4C013B978C13}" type="datetimeFigureOut">
              <a:rPr lang="en-GB" smtClean="0"/>
              <a:t>12/09/2024</a:t>
            </a:fld>
            <a:endParaRPr lang="en-GB"/>
          </a:p>
        </p:txBody>
      </p:sp>
      <p:sp>
        <p:nvSpPr>
          <p:cNvPr id="6" name="Footer Placeholder 5">
            <a:extLst>
              <a:ext uri="{FF2B5EF4-FFF2-40B4-BE49-F238E27FC236}">
                <a16:creationId xmlns:a16="http://schemas.microsoft.com/office/drawing/2014/main" id="{2C67593E-9EC6-45AE-B741-26D4E1D2D26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F149430-EDB4-4DFE-8592-2625585D0DA1}"/>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5960222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89DFA1-007C-45D3-88E6-DE65D9DBBF4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33FD565-9BBD-4F87-A84C-93BA726C2DB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BC42A72-A5A5-4D72-B962-C7FE8D8A79E1}"/>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70E04EA-EC25-44DD-AA5D-8DBE09BE14E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425E609-0FAC-4032-82E4-E352A5CEFFC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BA43EA1-8F3B-4E6B-A0FF-8399362D0C68}"/>
              </a:ext>
            </a:extLst>
          </p:cNvPr>
          <p:cNvSpPr>
            <a:spLocks noGrp="1"/>
          </p:cNvSpPr>
          <p:nvPr>
            <p:ph type="dt" sz="half" idx="10"/>
          </p:nvPr>
        </p:nvSpPr>
        <p:spPr/>
        <p:txBody>
          <a:bodyPr/>
          <a:lstStyle/>
          <a:p>
            <a:fld id="{A4EF197B-C38B-4EDA-A91F-4C013B978C13}" type="datetimeFigureOut">
              <a:rPr lang="en-GB" smtClean="0"/>
              <a:t>12/09/2024</a:t>
            </a:fld>
            <a:endParaRPr lang="en-GB"/>
          </a:p>
        </p:txBody>
      </p:sp>
      <p:sp>
        <p:nvSpPr>
          <p:cNvPr id="8" name="Footer Placeholder 7">
            <a:extLst>
              <a:ext uri="{FF2B5EF4-FFF2-40B4-BE49-F238E27FC236}">
                <a16:creationId xmlns:a16="http://schemas.microsoft.com/office/drawing/2014/main" id="{061A649C-B3A8-489F-ACDF-4A055A7DA66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0FD7984-2933-4E7B-9BA8-015588FFDC17}"/>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27022263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751FF6-48D9-4AB6-8A29-2D76F9E1650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D14FDF0-53A7-4730-862F-76D396F01EAC}"/>
              </a:ext>
            </a:extLst>
          </p:cNvPr>
          <p:cNvSpPr>
            <a:spLocks noGrp="1"/>
          </p:cNvSpPr>
          <p:nvPr>
            <p:ph type="dt" sz="half" idx="10"/>
          </p:nvPr>
        </p:nvSpPr>
        <p:spPr/>
        <p:txBody>
          <a:bodyPr/>
          <a:lstStyle/>
          <a:p>
            <a:fld id="{A4EF197B-C38B-4EDA-A91F-4C013B978C13}" type="datetimeFigureOut">
              <a:rPr lang="en-GB" smtClean="0"/>
              <a:t>12/09/2024</a:t>
            </a:fld>
            <a:endParaRPr lang="en-GB"/>
          </a:p>
        </p:txBody>
      </p:sp>
      <p:sp>
        <p:nvSpPr>
          <p:cNvPr id="4" name="Footer Placeholder 3">
            <a:extLst>
              <a:ext uri="{FF2B5EF4-FFF2-40B4-BE49-F238E27FC236}">
                <a16:creationId xmlns:a16="http://schemas.microsoft.com/office/drawing/2014/main" id="{4917A51D-EFB3-4EFB-BD94-971767339EF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A17E8F5-EF3A-419E-9B89-C59EB3A3F154}"/>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33608612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90E3D4F-5FA8-4C91-BB48-018B3A7AF880}"/>
              </a:ext>
            </a:extLst>
          </p:cNvPr>
          <p:cNvSpPr>
            <a:spLocks noGrp="1"/>
          </p:cNvSpPr>
          <p:nvPr>
            <p:ph type="dt" sz="half" idx="10"/>
          </p:nvPr>
        </p:nvSpPr>
        <p:spPr/>
        <p:txBody>
          <a:bodyPr/>
          <a:lstStyle/>
          <a:p>
            <a:fld id="{A4EF197B-C38B-4EDA-A91F-4C013B978C13}" type="datetimeFigureOut">
              <a:rPr lang="en-GB" smtClean="0"/>
              <a:t>12/09/2024</a:t>
            </a:fld>
            <a:endParaRPr lang="en-GB"/>
          </a:p>
        </p:txBody>
      </p:sp>
      <p:sp>
        <p:nvSpPr>
          <p:cNvPr id="3" name="Footer Placeholder 2">
            <a:extLst>
              <a:ext uri="{FF2B5EF4-FFF2-40B4-BE49-F238E27FC236}">
                <a16:creationId xmlns:a16="http://schemas.microsoft.com/office/drawing/2014/main" id="{6C0F0FF1-CCD4-4CF4-A6F3-BA9C31E0064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B5D52A4-9481-4972-8472-B278B4C4B020}"/>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26140251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51DEA-7709-494C-8736-40201071F7A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2A6ABD2-514D-4B7B-BA18-C6A24B17720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1590F08-585F-4449-AE84-B40E3C602C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101A93E-7561-422B-A534-321389885394}"/>
              </a:ext>
            </a:extLst>
          </p:cNvPr>
          <p:cNvSpPr>
            <a:spLocks noGrp="1"/>
          </p:cNvSpPr>
          <p:nvPr>
            <p:ph type="dt" sz="half" idx="10"/>
          </p:nvPr>
        </p:nvSpPr>
        <p:spPr/>
        <p:txBody>
          <a:bodyPr/>
          <a:lstStyle/>
          <a:p>
            <a:fld id="{A4EF197B-C38B-4EDA-A91F-4C013B978C13}" type="datetimeFigureOut">
              <a:rPr lang="en-GB" smtClean="0"/>
              <a:t>12/09/2024</a:t>
            </a:fld>
            <a:endParaRPr lang="en-GB"/>
          </a:p>
        </p:txBody>
      </p:sp>
      <p:sp>
        <p:nvSpPr>
          <p:cNvPr id="6" name="Footer Placeholder 5">
            <a:extLst>
              <a:ext uri="{FF2B5EF4-FFF2-40B4-BE49-F238E27FC236}">
                <a16:creationId xmlns:a16="http://schemas.microsoft.com/office/drawing/2014/main" id="{3CF9C552-E545-4CA6-966A-2FA3ACD5E3A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B71FC18-237C-4C45-9791-EA0D814F7CF0}"/>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632819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BCB7AA-9362-455A-AF4A-17E22AAA544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BDE8C49-F102-4650-8B25-659A3E735CA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6F99308C-8AE4-411F-AD70-C30B132F15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1D61E87-1C91-48C7-9028-60778DDE1617}"/>
              </a:ext>
            </a:extLst>
          </p:cNvPr>
          <p:cNvSpPr>
            <a:spLocks noGrp="1"/>
          </p:cNvSpPr>
          <p:nvPr>
            <p:ph type="dt" sz="half" idx="10"/>
          </p:nvPr>
        </p:nvSpPr>
        <p:spPr/>
        <p:txBody>
          <a:bodyPr/>
          <a:lstStyle/>
          <a:p>
            <a:fld id="{A4EF197B-C38B-4EDA-A91F-4C013B978C13}" type="datetimeFigureOut">
              <a:rPr lang="en-GB" smtClean="0"/>
              <a:t>12/09/2024</a:t>
            </a:fld>
            <a:endParaRPr lang="en-GB"/>
          </a:p>
        </p:txBody>
      </p:sp>
      <p:sp>
        <p:nvSpPr>
          <p:cNvPr id="6" name="Footer Placeholder 5">
            <a:extLst>
              <a:ext uri="{FF2B5EF4-FFF2-40B4-BE49-F238E27FC236}">
                <a16:creationId xmlns:a16="http://schemas.microsoft.com/office/drawing/2014/main" id="{38871CA7-E338-4B7A-ACE5-D1CCA14D81E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1D2CEBB-09EF-4B25-A34A-2C5B20E2E0F8}"/>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1794724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B83B60F-6BC2-41DA-A646-26F52190F1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D6A676C-5E6F-4F0B-B084-790BD8F2709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4ECD550-2B05-44A0-AEC8-0CEDEEA7F2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EF197B-C38B-4EDA-A91F-4C013B978C13}" type="datetimeFigureOut">
              <a:rPr lang="en-GB" smtClean="0"/>
              <a:t>12/09/2024</a:t>
            </a:fld>
            <a:endParaRPr lang="en-GB"/>
          </a:p>
        </p:txBody>
      </p:sp>
      <p:sp>
        <p:nvSpPr>
          <p:cNvPr id="5" name="Footer Placeholder 4">
            <a:extLst>
              <a:ext uri="{FF2B5EF4-FFF2-40B4-BE49-F238E27FC236}">
                <a16:creationId xmlns:a16="http://schemas.microsoft.com/office/drawing/2014/main" id="{3A21B04B-59EC-41D7-AA66-0F73186D227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2AD932C9-34E2-4589-9BAD-400C8669465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BF3D9D-C4B5-4267-BD45-65402AF5D6CC}" type="slidenum">
              <a:rPr lang="en-GB" smtClean="0"/>
              <a:t>‹#›</a:t>
            </a:fld>
            <a:endParaRPr lang="en-GB"/>
          </a:p>
        </p:txBody>
      </p:sp>
    </p:spTree>
    <p:extLst>
      <p:ext uri="{BB962C8B-B14F-4D97-AF65-F5344CB8AC3E}">
        <p14:creationId xmlns:p14="http://schemas.microsoft.com/office/powerpoint/2010/main" val="30001350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19">
            <a:extLst>
              <a:ext uri="{FF2B5EF4-FFF2-40B4-BE49-F238E27FC236}">
                <a16:creationId xmlns:a16="http://schemas.microsoft.com/office/drawing/2014/main" id="{E91D4504-A800-4308-987F-2B9F00D965FF}"/>
              </a:ext>
            </a:extLst>
          </p:cNvPr>
          <p:cNvPicPr>
            <a:picLocks noChangeAspect="1"/>
          </p:cNvPicPr>
          <p:nvPr/>
        </p:nvPicPr>
        <p:blipFill>
          <a:blip r:embed="rId2"/>
          <a:stretch>
            <a:fillRect/>
          </a:stretch>
        </p:blipFill>
        <p:spPr>
          <a:xfrm>
            <a:off x="4945426" y="2602979"/>
            <a:ext cx="2767868" cy="1652042"/>
          </a:xfrm>
          <a:prstGeom prst="rect">
            <a:avLst/>
          </a:prstGeom>
        </p:spPr>
      </p:pic>
      <p:sp>
        <p:nvSpPr>
          <p:cNvPr id="6" name="Text Box 14">
            <a:extLst>
              <a:ext uri="{FF2B5EF4-FFF2-40B4-BE49-F238E27FC236}">
                <a16:creationId xmlns:a16="http://schemas.microsoft.com/office/drawing/2014/main" id="{83A36AD6-6568-4C83-9EFE-F0A1AD6A4711}"/>
              </a:ext>
            </a:extLst>
          </p:cNvPr>
          <p:cNvSpPr txBox="1">
            <a:spLocks noChangeArrowheads="1"/>
          </p:cNvSpPr>
          <p:nvPr/>
        </p:nvSpPr>
        <p:spPr bwMode="auto">
          <a:xfrm>
            <a:off x="4972050" y="400619"/>
            <a:ext cx="2657475" cy="1785502"/>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spcAft>
                <a:spcPts val="0"/>
              </a:spcAft>
            </a:pPr>
            <a:endParaRPr lang="en-US" sz="1050" b="1" dirty="0">
              <a:latin typeface="Kinetic" panose="00000500000000000000" pitchFamily="50" charset="0"/>
              <a:ea typeface="Calibri" panose="020F0502020204030204" pitchFamily="34" charset="0"/>
              <a:cs typeface="Calibri" panose="020F0502020204030204" pitchFamily="34" charset="0"/>
            </a:endParaRPr>
          </a:p>
          <a:p>
            <a:pPr algn="ctr">
              <a:spcAft>
                <a:spcPts val="0"/>
              </a:spcAft>
            </a:pPr>
            <a:r>
              <a:rPr lang="en-US" sz="2000" b="1" dirty="0">
                <a:latin typeface="Kinetic" panose="00000500000000000000" pitchFamily="50" charset="0"/>
                <a:ea typeface="Calibri" panose="020F0502020204030204" pitchFamily="34" charset="0"/>
                <a:cs typeface="Calibri" panose="020F0502020204030204" pitchFamily="34" charset="0"/>
              </a:rPr>
              <a:t>Autumn 1 2024</a:t>
            </a:r>
          </a:p>
          <a:p>
            <a:pPr algn="ctr">
              <a:spcAft>
                <a:spcPts val="0"/>
              </a:spcAft>
            </a:pPr>
            <a:endParaRPr lang="en-US" sz="2000" b="1" dirty="0">
              <a:latin typeface="Kinetic" panose="00000500000000000000" pitchFamily="50" charset="0"/>
              <a:ea typeface="Calibri" panose="020F0502020204030204" pitchFamily="34" charset="0"/>
              <a:cs typeface="Calibri" panose="020F0502020204030204" pitchFamily="34" charset="0"/>
            </a:endParaRPr>
          </a:p>
          <a:p>
            <a:pPr algn="ctr">
              <a:spcAft>
                <a:spcPts val="0"/>
              </a:spcAft>
            </a:pPr>
            <a:endParaRPr lang="en-GB" sz="2000" b="1" dirty="0">
              <a:latin typeface="Times New Roman" panose="02020603050405020304" pitchFamily="18" charset="0"/>
              <a:ea typeface="Calibri" panose="020F0502020204030204" pitchFamily="34" charset="0"/>
              <a:cs typeface="Calibri" panose="020F0502020204030204" pitchFamily="34" charset="0"/>
            </a:endParaRPr>
          </a:p>
          <a:p>
            <a:pPr algn="ctr">
              <a:spcAft>
                <a:spcPts val="0"/>
              </a:spcAft>
            </a:pPr>
            <a:r>
              <a:rPr lang="en-US" sz="2000" b="1" dirty="0">
                <a:effectLst/>
                <a:latin typeface="Kinetic" panose="00000500000000000000" pitchFamily="50" charset="0"/>
                <a:ea typeface="Calibri" panose="020F0502020204030204" pitchFamily="34" charset="0"/>
                <a:cs typeface="Calibri" panose="020F0502020204030204" pitchFamily="34" charset="0"/>
              </a:rPr>
              <a:t>Year Three and Four</a:t>
            </a:r>
            <a:endParaRPr lang="en-GB" sz="20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9" name="Text Box 14">
            <a:extLst>
              <a:ext uri="{FF2B5EF4-FFF2-40B4-BE49-F238E27FC236}">
                <a16:creationId xmlns:a16="http://schemas.microsoft.com/office/drawing/2014/main" id="{6A8A5E1B-1B35-4FBD-888C-93350CEA44B7}"/>
              </a:ext>
            </a:extLst>
          </p:cNvPr>
          <p:cNvSpPr txBox="1">
            <a:spLocks noChangeArrowheads="1"/>
          </p:cNvSpPr>
          <p:nvPr/>
        </p:nvSpPr>
        <p:spPr bwMode="auto">
          <a:xfrm>
            <a:off x="404034" y="402649"/>
            <a:ext cx="4444183" cy="1847318"/>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spcAft>
                <a:spcPts val="0"/>
              </a:spcAft>
            </a:pPr>
            <a:endParaRPr lang="en-GB" sz="1050" b="1" dirty="0">
              <a:latin typeface="Kinetic" panose="00000500000000000000" pitchFamily="50" charset="0"/>
              <a:ea typeface="Calibri" panose="020F0502020204030204" pitchFamily="34" charset="0"/>
              <a:cs typeface="Calibri" panose="020F0502020204030204" pitchFamily="34" charset="0"/>
            </a:endParaRPr>
          </a:p>
          <a:p>
            <a:pPr algn="ctr">
              <a:spcAft>
                <a:spcPts val="0"/>
              </a:spcAft>
            </a:pPr>
            <a:r>
              <a:rPr lang="en-GB" sz="1050" b="1" dirty="0">
                <a:latin typeface="Kinetic" panose="00000500000000000000" pitchFamily="50" charset="0"/>
                <a:ea typeface="Calibri" panose="020F0502020204030204" pitchFamily="34" charset="0"/>
                <a:cs typeface="Calibri" panose="020F0502020204030204" pitchFamily="34" charset="0"/>
              </a:rPr>
              <a:t>English</a:t>
            </a:r>
          </a:p>
          <a:p>
            <a:pPr algn="ctr">
              <a:spcAft>
                <a:spcPts val="0"/>
              </a:spcAft>
            </a:pPr>
            <a:r>
              <a:rPr lang="en-GB" sz="1050" b="1" dirty="0">
                <a:latin typeface="Kinetic" panose="00000500000000000000" pitchFamily="50" charset="0"/>
                <a:ea typeface="Calibri" panose="020F0502020204030204" pitchFamily="34" charset="0"/>
                <a:cs typeface="Calibri" panose="020F0502020204030204" pitchFamily="34" charset="0"/>
              </a:rPr>
              <a:t>:</a:t>
            </a:r>
          </a:p>
          <a:p>
            <a:r>
              <a:rPr lang="en-GB" sz="1050" dirty="0">
                <a:latin typeface="Kinetic" panose="00000500000000000000" pitchFamily="50" charset="0"/>
              </a:rPr>
              <a:t>In our English lessons this half term, we will be reading the book ‘Seal Surfer’ by Michael Foreman. At the end of the unit, we will be writing a letter  in character retelling the key events of the story. </a:t>
            </a:r>
          </a:p>
          <a:p>
            <a:pPr>
              <a:spcAft>
                <a:spcPts val="0"/>
              </a:spcAft>
            </a:pPr>
            <a:endParaRPr lang="en-GB" sz="1050" dirty="0">
              <a:latin typeface="Kinetic" panose="00000500000000000000" pitchFamily="50" charset="0"/>
              <a:ea typeface="Calibri" panose="020F0502020204030204" pitchFamily="34" charset="0"/>
              <a:cs typeface="Calibri" panose="020F0502020204030204" pitchFamily="34" charset="0"/>
            </a:endParaRPr>
          </a:p>
          <a:p>
            <a:pPr>
              <a:spcAft>
                <a:spcPts val="0"/>
              </a:spcAft>
            </a:pPr>
            <a:r>
              <a:rPr lang="en-GB" sz="1050" u="sng" dirty="0">
                <a:latin typeface="Kinetic" panose="00000500000000000000" pitchFamily="50" charset="0"/>
                <a:ea typeface="Calibri" panose="020F0502020204030204" pitchFamily="34" charset="0"/>
                <a:cs typeface="Calibri" panose="020F0502020204030204" pitchFamily="34" charset="0"/>
              </a:rPr>
              <a:t>What you can do to help at home: </a:t>
            </a:r>
          </a:p>
          <a:p>
            <a:pPr>
              <a:spcAft>
                <a:spcPts val="0"/>
              </a:spcAft>
            </a:pPr>
            <a:r>
              <a:rPr lang="en-GB" sz="1050" dirty="0">
                <a:latin typeface="Kinetic" panose="00000500000000000000" pitchFamily="50" charset="0"/>
                <a:ea typeface="Calibri" panose="020F0502020204030204" pitchFamily="34" charset="0"/>
                <a:cs typeface="Calibri" panose="020F0502020204030204" pitchFamily="34" charset="0"/>
              </a:rPr>
              <a:t>- Practise retelling a story that has been read.</a:t>
            </a:r>
          </a:p>
          <a:p>
            <a:pPr marL="171450" indent="-171450">
              <a:spcAft>
                <a:spcPts val="0"/>
              </a:spcAft>
              <a:buFontTx/>
              <a:buChar char="-"/>
            </a:pPr>
            <a:r>
              <a:rPr lang="en-GB" sz="1050" dirty="0">
                <a:latin typeface="Kinetic" panose="00000500000000000000" pitchFamily="50" charset="0"/>
                <a:ea typeface="Calibri" panose="020F0502020204030204" pitchFamily="34" charset="0"/>
                <a:cs typeface="Calibri" panose="020F0502020204030204" pitchFamily="34" charset="0"/>
              </a:rPr>
              <a:t>Discuss how a character in a story feels and why this is.</a:t>
            </a:r>
          </a:p>
          <a:p>
            <a:pPr marL="171450" indent="-171450">
              <a:spcAft>
                <a:spcPts val="0"/>
              </a:spcAft>
              <a:buFontTx/>
              <a:buChar char="-"/>
            </a:pPr>
            <a:r>
              <a:rPr lang="en-GB" sz="1050" dirty="0">
                <a:latin typeface="Kinetic" panose="00000500000000000000" pitchFamily="50" charset="0"/>
                <a:ea typeface="Calibri" panose="020F0502020204030204" pitchFamily="34" charset="0"/>
                <a:cs typeface="Calibri" panose="020F0502020204030204" pitchFamily="34" charset="0"/>
              </a:rPr>
              <a:t>Read other stories about the sea. </a:t>
            </a:r>
            <a:endParaRPr lang="en-GB" sz="105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10" name="Text Box 14">
            <a:extLst>
              <a:ext uri="{FF2B5EF4-FFF2-40B4-BE49-F238E27FC236}">
                <a16:creationId xmlns:a16="http://schemas.microsoft.com/office/drawing/2014/main" id="{F455D7FA-C263-4EF0-A1DB-8B9C49ACA102}"/>
              </a:ext>
            </a:extLst>
          </p:cNvPr>
          <p:cNvSpPr txBox="1">
            <a:spLocks noChangeArrowheads="1"/>
          </p:cNvSpPr>
          <p:nvPr/>
        </p:nvSpPr>
        <p:spPr bwMode="auto">
          <a:xfrm>
            <a:off x="428624" y="2471641"/>
            <a:ext cx="4352918" cy="2118287"/>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spcAft>
                <a:spcPts val="0"/>
              </a:spcAft>
            </a:pPr>
            <a:r>
              <a:rPr lang="en-GB" sz="1050" dirty="0">
                <a:latin typeface="Kinetic" panose="00000500000000000000" pitchFamily="50" charset="0"/>
                <a:ea typeface="Calibri" panose="020F0502020204030204" pitchFamily="34" charset="0"/>
                <a:cs typeface="Calibri" panose="020F0502020204030204" pitchFamily="34" charset="0"/>
              </a:rPr>
              <a:t>Maths</a:t>
            </a:r>
          </a:p>
          <a:p>
            <a:pPr>
              <a:spcAft>
                <a:spcPts val="0"/>
              </a:spcAft>
            </a:pPr>
            <a:r>
              <a:rPr lang="en-GB" sz="1050" dirty="0">
                <a:latin typeface="Kinetic" panose="00000500000000000000" pitchFamily="50" charset="0"/>
                <a:ea typeface="Calibri" panose="020F0502020204030204" pitchFamily="34" charset="0"/>
                <a:cs typeface="Calibri" panose="020F0502020204030204" pitchFamily="34" charset="0"/>
              </a:rPr>
              <a:t>In maths, children in Year Three will be focussing on place value where they will represent and partition numbers to 1000. They will then begin to identify 1, 10 and 100 less and more of a number. </a:t>
            </a:r>
          </a:p>
          <a:p>
            <a:pPr>
              <a:spcAft>
                <a:spcPts val="0"/>
              </a:spcAft>
            </a:pPr>
            <a:r>
              <a:rPr lang="en-GB" sz="1050" u="sng" dirty="0">
                <a:latin typeface="Kinetic" panose="00000500000000000000" pitchFamily="50" charset="0"/>
                <a:ea typeface="Calibri" panose="020F0502020204030204" pitchFamily="34" charset="0"/>
                <a:cs typeface="Calibri" panose="020F0502020204030204" pitchFamily="34" charset="0"/>
              </a:rPr>
              <a:t>What you can do to help at home</a:t>
            </a:r>
            <a:r>
              <a:rPr lang="en-GB" sz="1050" dirty="0">
                <a:latin typeface="Kinetic" panose="00000500000000000000" pitchFamily="50" charset="0"/>
                <a:ea typeface="Calibri" panose="020F0502020204030204" pitchFamily="34" charset="0"/>
                <a:cs typeface="Calibri" panose="020F0502020204030204" pitchFamily="34" charset="0"/>
              </a:rPr>
              <a:t>: </a:t>
            </a:r>
          </a:p>
          <a:p>
            <a:pPr>
              <a:spcAft>
                <a:spcPts val="0"/>
              </a:spcAft>
            </a:pPr>
            <a:r>
              <a:rPr lang="en-GB" sz="1050" dirty="0">
                <a:latin typeface="Kinetic" panose="00000500000000000000" pitchFamily="50" charset="0"/>
                <a:ea typeface="Calibri" panose="020F0502020204030204" pitchFamily="34" charset="0"/>
                <a:cs typeface="Calibri" panose="020F0502020204030204" pitchFamily="34" charset="0"/>
              </a:rPr>
              <a:t>-give numbers to find more and less of –draw base 10 to represent numbers</a:t>
            </a:r>
          </a:p>
          <a:p>
            <a:pPr>
              <a:spcAft>
                <a:spcPts val="0"/>
              </a:spcAft>
            </a:pPr>
            <a:r>
              <a:rPr lang="en-GB" sz="1050" dirty="0">
                <a:latin typeface="Kinetic" panose="00000500000000000000" pitchFamily="50" charset="0"/>
                <a:ea typeface="Calibri" panose="020F0502020204030204" pitchFamily="34" charset="0"/>
                <a:cs typeface="Calibri" panose="020F0502020204030204" pitchFamily="34" charset="0"/>
              </a:rPr>
              <a:t>In maths, children in Year Four children will focus on numbers to 10,000. They will represent, partition and round numbers before moving on addition and subtraction.</a:t>
            </a:r>
          </a:p>
          <a:p>
            <a:r>
              <a:rPr lang="en-GB" sz="1050" u="sng" dirty="0">
                <a:latin typeface="Kinetic" panose="00000500000000000000" pitchFamily="50" charset="0"/>
                <a:ea typeface="Calibri" panose="020F0502020204030204" pitchFamily="34" charset="0"/>
                <a:cs typeface="Calibri" panose="020F0502020204030204" pitchFamily="34" charset="0"/>
              </a:rPr>
              <a:t>What you can do to help at home</a:t>
            </a:r>
            <a:r>
              <a:rPr lang="en-GB" sz="1050" dirty="0">
                <a:latin typeface="Kinetic" panose="00000500000000000000" pitchFamily="50" charset="0"/>
                <a:ea typeface="Calibri" panose="020F0502020204030204" pitchFamily="34" charset="0"/>
                <a:cs typeface="Calibri" panose="020F0502020204030204" pitchFamily="34" charset="0"/>
              </a:rPr>
              <a:t>: </a:t>
            </a:r>
          </a:p>
          <a:p>
            <a:pPr>
              <a:spcAft>
                <a:spcPts val="0"/>
              </a:spcAft>
            </a:pPr>
            <a:r>
              <a:rPr lang="en-GB" sz="1050" dirty="0">
                <a:latin typeface="Kinetic" panose="00000500000000000000" pitchFamily="50" charset="0"/>
                <a:ea typeface="Calibri" panose="020F0502020204030204" pitchFamily="34" charset="0"/>
                <a:cs typeface="Calibri" panose="020F0502020204030204" pitchFamily="34" charset="0"/>
              </a:rPr>
              <a:t>- Practise times tables regularly. </a:t>
            </a:r>
          </a:p>
        </p:txBody>
      </p:sp>
      <p:sp>
        <p:nvSpPr>
          <p:cNvPr id="11" name="Text Box 14">
            <a:extLst>
              <a:ext uri="{FF2B5EF4-FFF2-40B4-BE49-F238E27FC236}">
                <a16:creationId xmlns:a16="http://schemas.microsoft.com/office/drawing/2014/main" id="{AEF9EF95-09B2-445B-8156-C90020C6786E}"/>
              </a:ext>
            </a:extLst>
          </p:cNvPr>
          <p:cNvSpPr txBox="1">
            <a:spLocks noChangeArrowheads="1"/>
          </p:cNvSpPr>
          <p:nvPr/>
        </p:nvSpPr>
        <p:spPr bwMode="auto">
          <a:xfrm>
            <a:off x="428624" y="4669849"/>
            <a:ext cx="2800351" cy="1785502"/>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spcAft>
                <a:spcPts val="0"/>
              </a:spcAft>
            </a:pPr>
            <a:r>
              <a:rPr lang="en-GB" sz="2400" dirty="0">
                <a:effectLst/>
                <a:latin typeface="Times New Roman" panose="02020603050405020304" pitchFamily="18" charset="0"/>
                <a:ea typeface="Calibri" panose="020F0502020204030204" pitchFamily="34" charset="0"/>
                <a:cs typeface="Calibri" panose="020F0502020204030204" pitchFamily="34" charset="0"/>
              </a:rPr>
              <a:t> </a:t>
            </a:r>
            <a:r>
              <a:rPr lang="en-GB" sz="1050" b="1" dirty="0">
                <a:latin typeface="Kinetic" panose="00000500000000000000" pitchFamily="50" charset="0"/>
                <a:ea typeface="Calibri" panose="020F0502020204030204" pitchFamily="34" charset="0"/>
                <a:cs typeface="Calibri" panose="020F0502020204030204" pitchFamily="34" charset="0"/>
              </a:rPr>
              <a:t>Art:</a:t>
            </a:r>
          </a:p>
          <a:p>
            <a:pPr algn="ctr">
              <a:spcAft>
                <a:spcPts val="0"/>
              </a:spcAft>
            </a:pPr>
            <a:endParaRPr lang="en-GB" sz="1050" b="1" dirty="0">
              <a:latin typeface="Kinetic" panose="00000500000000000000" pitchFamily="50" charset="0"/>
              <a:ea typeface="Calibri" panose="020F0502020204030204" pitchFamily="34" charset="0"/>
              <a:cs typeface="Calibri" panose="020F0502020204030204" pitchFamily="34" charset="0"/>
            </a:endParaRPr>
          </a:p>
          <a:p>
            <a:pPr>
              <a:spcAft>
                <a:spcPts val="0"/>
              </a:spcAft>
            </a:pPr>
            <a:endParaRPr lang="en-GB" sz="1050" b="1" dirty="0">
              <a:latin typeface="Kinetic" panose="00000500000000000000" pitchFamily="50" charset="0"/>
              <a:ea typeface="Calibri" panose="020F0502020204030204" pitchFamily="34" charset="0"/>
              <a:cs typeface="Calibri" panose="020F0502020204030204" pitchFamily="34" charset="0"/>
            </a:endParaRPr>
          </a:p>
          <a:p>
            <a:pPr>
              <a:spcAft>
                <a:spcPts val="0"/>
              </a:spcAft>
            </a:pPr>
            <a:r>
              <a:rPr lang="en-GB" sz="1050" dirty="0">
                <a:latin typeface="Kinetic" panose="00000500000000000000" pitchFamily="50" charset="0"/>
                <a:ea typeface="Calibri" panose="020F0502020204030204" pitchFamily="34" charset="0"/>
                <a:cs typeface="Calibri" panose="020F0502020204030204" pitchFamily="34" charset="0"/>
              </a:rPr>
              <a:t>In art, we will be focussing on drawing skills to show line, tone and texture. We will then move on to mixing colours effectively and use watercolour paint to produce washes and add detail. </a:t>
            </a:r>
            <a:endParaRPr lang="en-GB" sz="105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12" name="Text Box 14">
            <a:extLst>
              <a:ext uri="{FF2B5EF4-FFF2-40B4-BE49-F238E27FC236}">
                <a16:creationId xmlns:a16="http://schemas.microsoft.com/office/drawing/2014/main" id="{D3221CF0-BF56-4821-AAB5-623940B90B93}"/>
              </a:ext>
            </a:extLst>
          </p:cNvPr>
          <p:cNvSpPr txBox="1">
            <a:spLocks noChangeArrowheads="1"/>
          </p:cNvSpPr>
          <p:nvPr/>
        </p:nvSpPr>
        <p:spPr bwMode="auto">
          <a:xfrm>
            <a:off x="7753358" y="402649"/>
            <a:ext cx="3943343" cy="1785502"/>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spcAft>
                <a:spcPts val="0"/>
              </a:spcAft>
            </a:pPr>
            <a:r>
              <a:rPr lang="en-GB" sz="1050" dirty="0">
                <a:latin typeface="Kinetic" panose="00000500000000000000" pitchFamily="50" charset="0"/>
                <a:ea typeface="Calibri" panose="020F0502020204030204" pitchFamily="34" charset="0"/>
                <a:cs typeface="Calibri" panose="020F0502020204030204" pitchFamily="34" charset="0"/>
              </a:rPr>
              <a:t>History:</a:t>
            </a:r>
          </a:p>
          <a:p>
            <a:pPr>
              <a:spcAft>
                <a:spcPts val="0"/>
              </a:spcAft>
            </a:pPr>
            <a:endParaRPr lang="en-GB" sz="1050" dirty="0">
              <a:latin typeface="Kinetic" panose="00000500000000000000" pitchFamily="50" charset="0"/>
              <a:ea typeface="Calibri" panose="020F0502020204030204" pitchFamily="34" charset="0"/>
              <a:cs typeface="Calibri" panose="020F0502020204030204" pitchFamily="34" charset="0"/>
            </a:endParaRPr>
          </a:p>
          <a:p>
            <a:pPr>
              <a:spcAft>
                <a:spcPts val="0"/>
              </a:spcAft>
            </a:pPr>
            <a:r>
              <a:rPr lang="en-GB" sz="1050" dirty="0">
                <a:latin typeface="Kinetic" panose="00000500000000000000" pitchFamily="50" charset="0"/>
                <a:ea typeface="Calibri" panose="020F0502020204030204" pitchFamily="34" charset="0"/>
                <a:cs typeface="Calibri" panose="020F0502020204030204" pitchFamily="34" charset="0"/>
              </a:rPr>
              <a:t>In history, we will be studying the Ancient Egyptians.  We will be looking at the following:</a:t>
            </a:r>
          </a:p>
          <a:p>
            <a:pPr marL="171450" indent="-171450">
              <a:spcAft>
                <a:spcPts val="0"/>
              </a:spcAft>
              <a:buFont typeface="Arial" panose="020B0604020202020204" pitchFamily="34" charset="0"/>
              <a:buChar char="•"/>
            </a:pPr>
            <a:r>
              <a:rPr lang="en-GB" sz="1050" dirty="0">
                <a:latin typeface="Kinetic" panose="00000500000000000000" pitchFamily="50" charset="0"/>
                <a:ea typeface="Calibri" panose="020F0502020204030204" pitchFamily="34" charset="0"/>
                <a:cs typeface="Calibri" panose="020F0502020204030204" pitchFamily="34" charset="0"/>
              </a:rPr>
              <a:t>Key Ancient Egyptian dates including pharaohs</a:t>
            </a:r>
          </a:p>
          <a:p>
            <a:pPr marL="171450" indent="-171450">
              <a:spcAft>
                <a:spcPts val="0"/>
              </a:spcAft>
              <a:buFont typeface="Arial" panose="020B0604020202020204" pitchFamily="34" charset="0"/>
              <a:buChar char="•"/>
            </a:pPr>
            <a:r>
              <a:rPr lang="en-GB" sz="1050" dirty="0">
                <a:latin typeface="Kinetic" panose="00000500000000000000" pitchFamily="50" charset="0"/>
                <a:ea typeface="Calibri" panose="020F0502020204030204" pitchFamily="34" charset="0"/>
                <a:cs typeface="Calibri" panose="020F0502020204030204" pitchFamily="34" charset="0"/>
              </a:rPr>
              <a:t>How the Nile inspired creativity and ingenuity in farming</a:t>
            </a:r>
          </a:p>
          <a:p>
            <a:pPr marL="171450" indent="-171450">
              <a:spcAft>
                <a:spcPts val="0"/>
              </a:spcAft>
              <a:buFont typeface="Arial" panose="020B0604020202020204" pitchFamily="34" charset="0"/>
              <a:buChar char="•"/>
            </a:pPr>
            <a:r>
              <a:rPr lang="en-GB" sz="1050" dirty="0">
                <a:latin typeface="Kinetic" panose="00000500000000000000" pitchFamily="50" charset="0"/>
                <a:ea typeface="Calibri" panose="020F0502020204030204" pitchFamily="34" charset="0"/>
                <a:cs typeface="Calibri" panose="020F0502020204030204" pitchFamily="34" charset="0"/>
              </a:rPr>
              <a:t>How archaeologists use artefacts to improve their understanding</a:t>
            </a:r>
          </a:p>
          <a:p>
            <a:pPr marL="171450" indent="-171450">
              <a:spcAft>
                <a:spcPts val="0"/>
              </a:spcAft>
              <a:buFont typeface="Arial" panose="020B0604020202020204" pitchFamily="34" charset="0"/>
              <a:buChar char="•"/>
            </a:pPr>
            <a:r>
              <a:rPr lang="en-GB" sz="1050" dirty="0">
                <a:latin typeface="Kinetic" panose="00000500000000000000" pitchFamily="50" charset="0"/>
                <a:ea typeface="Calibri" panose="020F0502020204030204" pitchFamily="34" charset="0"/>
                <a:cs typeface="Calibri" panose="020F0502020204030204" pitchFamily="34" charset="0"/>
              </a:rPr>
              <a:t>Which civilisations conquered and ruled Ancient Egypt </a:t>
            </a:r>
          </a:p>
          <a:p>
            <a:pPr>
              <a:spcAft>
                <a:spcPts val="0"/>
              </a:spcAft>
            </a:pPr>
            <a:r>
              <a:rPr lang="en-GB" sz="1050" u="sng" dirty="0">
                <a:latin typeface="Kinetic" panose="00000500000000000000" pitchFamily="50" charset="0"/>
                <a:ea typeface="Calibri" panose="020F0502020204030204" pitchFamily="34" charset="0"/>
                <a:cs typeface="Calibri" panose="020F0502020204030204" pitchFamily="34" charset="0"/>
              </a:rPr>
              <a:t>What you can do to help at home: </a:t>
            </a:r>
            <a:endParaRPr lang="en-GB" sz="1050" dirty="0">
              <a:latin typeface="Kinetic" panose="00000500000000000000" pitchFamily="50" charset="0"/>
              <a:ea typeface="Calibri" panose="020F0502020204030204" pitchFamily="34" charset="0"/>
              <a:cs typeface="Calibri" panose="020F0502020204030204" pitchFamily="34" charset="0"/>
            </a:endParaRPr>
          </a:p>
          <a:p>
            <a:pPr>
              <a:spcAft>
                <a:spcPts val="0"/>
              </a:spcAft>
            </a:pPr>
            <a:r>
              <a:rPr lang="en-GB" sz="1050" dirty="0">
                <a:latin typeface="Kinetic" panose="00000500000000000000" pitchFamily="50" charset="0"/>
                <a:ea typeface="Calibri" panose="020F0502020204030204" pitchFamily="34" charset="0"/>
                <a:cs typeface="Calibri" panose="020F0502020204030204" pitchFamily="34" charset="0"/>
              </a:rPr>
              <a:t>Where is Egypt? What was a Pharaoh? Who was King Tut?</a:t>
            </a:r>
          </a:p>
          <a:p>
            <a:pPr marL="171450" indent="-171450">
              <a:spcAft>
                <a:spcPts val="0"/>
              </a:spcAft>
              <a:buFontTx/>
              <a:buChar char="-"/>
            </a:pPr>
            <a:endParaRPr lang="en-GB" sz="800" dirty="0">
              <a:latin typeface="Kinetic" panose="00000500000000000000" pitchFamily="50" charset="0"/>
              <a:ea typeface="Calibri" panose="020F0502020204030204" pitchFamily="34" charset="0"/>
              <a:cs typeface="Calibri" panose="020F0502020204030204" pitchFamily="34" charset="0"/>
            </a:endParaRPr>
          </a:p>
        </p:txBody>
      </p:sp>
      <p:sp>
        <p:nvSpPr>
          <p:cNvPr id="13" name="Text Box 14">
            <a:extLst>
              <a:ext uri="{FF2B5EF4-FFF2-40B4-BE49-F238E27FC236}">
                <a16:creationId xmlns:a16="http://schemas.microsoft.com/office/drawing/2014/main" id="{5834B56B-8439-45A7-B8B3-8019DD2B8F57}"/>
              </a:ext>
            </a:extLst>
          </p:cNvPr>
          <p:cNvSpPr txBox="1">
            <a:spLocks noChangeArrowheads="1"/>
          </p:cNvSpPr>
          <p:nvPr/>
        </p:nvSpPr>
        <p:spPr bwMode="auto">
          <a:xfrm>
            <a:off x="7753358" y="2434071"/>
            <a:ext cx="3943343" cy="1887679"/>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spcAft>
                <a:spcPts val="0"/>
              </a:spcAft>
            </a:pPr>
            <a:r>
              <a:rPr lang="en-GB" sz="2400" dirty="0">
                <a:effectLst/>
                <a:latin typeface="Times New Roman" panose="02020603050405020304" pitchFamily="18" charset="0"/>
                <a:ea typeface="Calibri" panose="020F0502020204030204" pitchFamily="34" charset="0"/>
                <a:cs typeface="Calibri" panose="020F0502020204030204" pitchFamily="34" charset="0"/>
              </a:rPr>
              <a:t> </a:t>
            </a:r>
            <a:r>
              <a:rPr lang="en-GB" sz="1050" b="1" dirty="0">
                <a:latin typeface="Kinetic" panose="00000500000000000000" pitchFamily="50" charset="0"/>
                <a:ea typeface="Calibri" panose="020F0502020204030204" pitchFamily="34" charset="0"/>
                <a:cs typeface="Calibri" panose="020F0502020204030204" pitchFamily="34" charset="0"/>
              </a:rPr>
              <a:t>Science:</a:t>
            </a:r>
          </a:p>
          <a:p>
            <a:pPr algn="ctr">
              <a:spcAft>
                <a:spcPts val="0"/>
              </a:spcAft>
            </a:pPr>
            <a:endParaRPr lang="en-GB" sz="1050" b="1" dirty="0">
              <a:latin typeface="Kinetic" panose="00000500000000000000" pitchFamily="50" charset="0"/>
              <a:ea typeface="Calibri" panose="020F0502020204030204" pitchFamily="34" charset="0"/>
              <a:cs typeface="Calibri" panose="020F0502020204030204" pitchFamily="34" charset="0"/>
            </a:endParaRPr>
          </a:p>
          <a:p>
            <a:pPr>
              <a:spcAft>
                <a:spcPts val="0"/>
              </a:spcAft>
            </a:pPr>
            <a:r>
              <a:rPr lang="en-GB" sz="1050" dirty="0">
                <a:latin typeface="Kinetic" panose="00000500000000000000" pitchFamily="50" charset="0"/>
                <a:ea typeface="Calibri" panose="020F0502020204030204" pitchFamily="34" charset="0"/>
                <a:cs typeface="Calibri" panose="020F0502020204030204" pitchFamily="34" charset="0"/>
              </a:rPr>
              <a:t>In science, we will be learning about living things and their habitats. We will recognise that living things can be grouped in a variety of ways and explore this ourselves by using classification keys. </a:t>
            </a:r>
          </a:p>
          <a:p>
            <a:pPr>
              <a:spcAft>
                <a:spcPts val="0"/>
              </a:spcAft>
            </a:pPr>
            <a:endParaRPr lang="en-GB" sz="1050" u="sng" dirty="0">
              <a:latin typeface="Kinetic" panose="00000500000000000000" pitchFamily="50" charset="0"/>
              <a:ea typeface="Calibri" panose="020F0502020204030204" pitchFamily="34" charset="0"/>
              <a:cs typeface="Calibri" panose="020F0502020204030204" pitchFamily="34" charset="0"/>
            </a:endParaRPr>
          </a:p>
          <a:p>
            <a:pPr>
              <a:spcAft>
                <a:spcPts val="0"/>
              </a:spcAft>
            </a:pPr>
            <a:r>
              <a:rPr lang="en-GB" sz="1050" u="sng" dirty="0">
                <a:latin typeface="Kinetic" panose="00000500000000000000" pitchFamily="50" charset="0"/>
                <a:ea typeface="Calibri" panose="020F0502020204030204" pitchFamily="34" charset="0"/>
                <a:cs typeface="Calibri" panose="020F0502020204030204" pitchFamily="34" charset="0"/>
              </a:rPr>
              <a:t>What you can do to help at home:  </a:t>
            </a:r>
          </a:p>
          <a:p>
            <a:pPr>
              <a:spcAft>
                <a:spcPts val="0"/>
              </a:spcAft>
            </a:pPr>
            <a:r>
              <a:rPr lang="en-GB" sz="1050" dirty="0">
                <a:latin typeface="Kinetic" panose="00000500000000000000" pitchFamily="50" charset="0"/>
                <a:ea typeface="Calibri" panose="020F0502020204030204" pitchFamily="34" charset="0"/>
                <a:cs typeface="Calibri" panose="020F0502020204030204" pitchFamily="34" charset="0"/>
              </a:rPr>
              <a:t>-use pictures of animals to sort in to different groups</a:t>
            </a:r>
          </a:p>
          <a:p>
            <a:pPr>
              <a:spcAft>
                <a:spcPts val="0"/>
              </a:spcAft>
            </a:pPr>
            <a:r>
              <a:rPr lang="en-GB" sz="1050" dirty="0">
                <a:latin typeface="Kinetic" panose="00000500000000000000" pitchFamily="50" charset="0"/>
                <a:ea typeface="Calibri" panose="020F0502020204030204" pitchFamily="34" charset="0"/>
                <a:cs typeface="Calibri" panose="020F0502020204030204" pitchFamily="34" charset="0"/>
              </a:rPr>
              <a:t>-identify ways the environment can hurt living things </a:t>
            </a:r>
          </a:p>
          <a:p>
            <a:pPr algn="ctr">
              <a:spcAft>
                <a:spcPts val="0"/>
              </a:spcAft>
            </a:pPr>
            <a:endParaRPr lang="en-GB" sz="1050" b="1" dirty="0">
              <a:latin typeface="Kinetic" panose="00000500000000000000" pitchFamily="50" charset="0"/>
              <a:ea typeface="Calibri" panose="020F0502020204030204" pitchFamily="34" charset="0"/>
              <a:cs typeface="Calibri" panose="020F0502020204030204" pitchFamily="34" charset="0"/>
            </a:endParaRPr>
          </a:p>
          <a:p>
            <a:pPr algn="ctr">
              <a:spcAft>
                <a:spcPts val="0"/>
              </a:spcAft>
            </a:pPr>
            <a:r>
              <a:rPr lang="en-GB" sz="1050" b="1" dirty="0">
                <a:latin typeface="Kinetic" panose="00000500000000000000" pitchFamily="50" charset="0"/>
                <a:ea typeface="Calibri" panose="020F0502020204030204" pitchFamily="34" charset="0"/>
                <a:cs typeface="Calibri" panose="020F0502020204030204" pitchFamily="34" charset="0"/>
              </a:rPr>
              <a:t> </a:t>
            </a:r>
          </a:p>
        </p:txBody>
      </p:sp>
      <p:sp>
        <p:nvSpPr>
          <p:cNvPr id="14" name="Text Box 14">
            <a:extLst>
              <a:ext uri="{FF2B5EF4-FFF2-40B4-BE49-F238E27FC236}">
                <a16:creationId xmlns:a16="http://schemas.microsoft.com/office/drawing/2014/main" id="{85DF0102-AB11-4EC9-A427-DE37D057D6B4}"/>
              </a:ext>
            </a:extLst>
          </p:cNvPr>
          <p:cNvSpPr txBox="1">
            <a:spLocks noChangeArrowheads="1"/>
          </p:cNvSpPr>
          <p:nvPr/>
        </p:nvSpPr>
        <p:spPr bwMode="auto">
          <a:xfrm>
            <a:off x="6329360" y="4669849"/>
            <a:ext cx="2779018" cy="1785502"/>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spcAft>
                <a:spcPts val="0"/>
              </a:spcAft>
            </a:pPr>
            <a:r>
              <a:rPr lang="en-GB" sz="2400" dirty="0">
                <a:effectLst/>
                <a:latin typeface="Times New Roman" panose="02020603050405020304" pitchFamily="18" charset="0"/>
                <a:ea typeface="Calibri" panose="020F0502020204030204" pitchFamily="34" charset="0"/>
                <a:cs typeface="Calibri" panose="020F0502020204030204" pitchFamily="34" charset="0"/>
              </a:rPr>
              <a:t> </a:t>
            </a:r>
            <a:r>
              <a:rPr lang="en-GB" sz="1050" b="1" dirty="0">
                <a:latin typeface="Kinetic" panose="00000500000000000000" pitchFamily="50" charset="0"/>
                <a:ea typeface="Calibri" panose="020F0502020204030204" pitchFamily="34" charset="0"/>
                <a:cs typeface="Calibri" panose="020F0502020204030204" pitchFamily="34" charset="0"/>
              </a:rPr>
              <a:t>Physical Education:</a:t>
            </a:r>
          </a:p>
          <a:p>
            <a:pPr>
              <a:spcAft>
                <a:spcPts val="0"/>
              </a:spcAft>
            </a:pPr>
            <a:r>
              <a:rPr lang="en-GB" sz="1050" b="1" dirty="0">
                <a:latin typeface="Kinetic" panose="00000500000000000000" pitchFamily="50" charset="0"/>
                <a:ea typeface="Calibri" panose="020F0502020204030204" pitchFamily="34" charset="0"/>
                <a:cs typeface="Calibri" panose="020F0502020204030204" pitchFamily="34" charset="0"/>
              </a:rPr>
              <a:t>In PE, </a:t>
            </a:r>
            <a:r>
              <a:rPr lang="en-GB" sz="1050" dirty="0">
                <a:latin typeface="Kinetic" panose="00000500000000000000" pitchFamily="50" charset="0"/>
                <a:ea typeface="Calibri" panose="020F0502020204030204" pitchFamily="34" charset="0"/>
                <a:cs typeface="Calibri" panose="020F0502020204030204" pitchFamily="34" charset="0"/>
              </a:rPr>
              <a:t>we will be learning how to roll and travel safely in gymnastics and learn the rules of a game in a hand sport.</a:t>
            </a:r>
          </a:p>
          <a:p>
            <a:pPr algn="ctr">
              <a:spcAft>
                <a:spcPts val="0"/>
              </a:spcAft>
            </a:pPr>
            <a:endParaRPr lang="en-GB" sz="1050" b="1" dirty="0">
              <a:latin typeface="Kinetic" panose="00000500000000000000" pitchFamily="50" charset="0"/>
              <a:ea typeface="Calibri" panose="020F0502020204030204" pitchFamily="34" charset="0"/>
              <a:cs typeface="Calibri" panose="020F0502020204030204" pitchFamily="34" charset="0"/>
            </a:endParaRPr>
          </a:p>
          <a:p>
            <a:pPr algn="ctr">
              <a:spcAft>
                <a:spcPts val="0"/>
              </a:spcAft>
            </a:pPr>
            <a:endParaRPr lang="en-GB" sz="1050" b="1" dirty="0">
              <a:latin typeface="Kinetic" panose="00000500000000000000" pitchFamily="50" charset="0"/>
              <a:ea typeface="Calibri" panose="020F0502020204030204" pitchFamily="34" charset="0"/>
              <a:cs typeface="Calibri" panose="020F0502020204030204" pitchFamily="34" charset="0"/>
            </a:endParaRPr>
          </a:p>
          <a:p>
            <a:pPr algn="ctr">
              <a:spcAft>
                <a:spcPts val="0"/>
              </a:spcAft>
            </a:pPr>
            <a:r>
              <a:rPr lang="en-GB" sz="1050" b="1" dirty="0">
                <a:latin typeface="Kinetic" panose="00000500000000000000" pitchFamily="50" charset="0"/>
                <a:ea typeface="Calibri" panose="020F0502020204030204" pitchFamily="34" charset="0"/>
                <a:cs typeface="Calibri" panose="020F0502020204030204" pitchFamily="34" charset="0"/>
              </a:rPr>
              <a:t>Music:</a:t>
            </a:r>
          </a:p>
          <a:p>
            <a:pPr>
              <a:spcAft>
                <a:spcPts val="0"/>
              </a:spcAft>
            </a:pPr>
            <a:r>
              <a:rPr lang="en-GB" sz="1050" dirty="0">
                <a:latin typeface="Kinetic" panose="00000500000000000000" pitchFamily="50" charset="0"/>
                <a:ea typeface="Calibri" panose="020F0502020204030204" pitchFamily="34" charset="0"/>
                <a:cs typeface="Calibri" panose="020F0502020204030204" pitchFamily="34" charset="0"/>
              </a:rPr>
              <a:t>In music, we will be singing call and response songs and holding long notes confidently. </a:t>
            </a:r>
            <a:endParaRPr lang="en-GB" sz="105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16" name="Text Box 14">
            <a:extLst>
              <a:ext uri="{FF2B5EF4-FFF2-40B4-BE49-F238E27FC236}">
                <a16:creationId xmlns:a16="http://schemas.microsoft.com/office/drawing/2014/main" id="{A0ECC812-8824-44C1-9482-15AFA2C28772}"/>
              </a:ext>
            </a:extLst>
          </p:cNvPr>
          <p:cNvSpPr txBox="1">
            <a:spLocks noChangeArrowheads="1"/>
          </p:cNvSpPr>
          <p:nvPr/>
        </p:nvSpPr>
        <p:spPr bwMode="auto">
          <a:xfrm>
            <a:off x="3362326" y="4669849"/>
            <a:ext cx="2700340" cy="1785502"/>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spcAft>
                <a:spcPts val="0"/>
              </a:spcAft>
            </a:pPr>
            <a:r>
              <a:rPr lang="en-GB" sz="2400" dirty="0">
                <a:effectLst/>
                <a:latin typeface="Times New Roman" panose="02020603050405020304" pitchFamily="18" charset="0"/>
                <a:ea typeface="Calibri" panose="020F0502020204030204" pitchFamily="34" charset="0"/>
                <a:cs typeface="Calibri" panose="020F0502020204030204" pitchFamily="34" charset="0"/>
              </a:rPr>
              <a:t> </a:t>
            </a:r>
            <a:r>
              <a:rPr lang="en-GB" sz="1050" b="1" dirty="0">
                <a:latin typeface="Kinetic" panose="00000500000000000000" pitchFamily="50" charset="0"/>
                <a:ea typeface="Calibri" panose="020F0502020204030204" pitchFamily="34" charset="0"/>
                <a:cs typeface="Calibri" panose="020F0502020204030204" pitchFamily="34" charset="0"/>
              </a:rPr>
              <a:t>PSHE:</a:t>
            </a:r>
          </a:p>
          <a:p>
            <a:pPr>
              <a:spcAft>
                <a:spcPts val="0"/>
              </a:spcAft>
            </a:pPr>
            <a:endParaRPr lang="en-GB" sz="1050" b="1" dirty="0">
              <a:latin typeface="Kinetic" panose="00000500000000000000" pitchFamily="50" charset="0"/>
              <a:ea typeface="Calibri" panose="020F0502020204030204" pitchFamily="34" charset="0"/>
              <a:cs typeface="Calibri" panose="020F0502020204030204" pitchFamily="34" charset="0"/>
            </a:endParaRPr>
          </a:p>
          <a:p>
            <a:pPr>
              <a:spcAft>
                <a:spcPts val="0"/>
              </a:spcAft>
            </a:pPr>
            <a:r>
              <a:rPr lang="en-GB" sz="900" dirty="0">
                <a:latin typeface="Kinetic" panose="00000500000000000000" pitchFamily="50" charset="0"/>
                <a:ea typeface="Calibri" panose="020F0502020204030204" pitchFamily="34" charset="0"/>
                <a:cs typeface="Calibri" panose="020F0502020204030204" pitchFamily="34" charset="0"/>
              </a:rPr>
              <a:t>In PSHE, we will be learning about ourselves and our relationships. This will focus on what rules are, why we need them and when they may change. </a:t>
            </a:r>
          </a:p>
          <a:p>
            <a:pPr algn="ctr">
              <a:spcAft>
                <a:spcPts val="0"/>
              </a:spcAft>
            </a:pPr>
            <a:endParaRPr lang="en-GB" sz="900" b="1" dirty="0">
              <a:latin typeface="Kinetic" panose="00000500000000000000" pitchFamily="50" charset="0"/>
              <a:ea typeface="Calibri" panose="020F0502020204030204" pitchFamily="34" charset="0"/>
              <a:cs typeface="Calibri" panose="020F0502020204030204" pitchFamily="34" charset="0"/>
            </a:endParaRPr>
          </a:p>
          <a:p>
            <a:pPr algn="ctr">
              <a:spcAft>
                <a:spcPts val="0"/>
              </a:spcAft>
            </a:pPr>
            <a:r>
              <a:rPr lang="en-GB" sz="900" b="1" dirty="0">
                <a:latin typeface="Kinetic" panose="00000500000000000000" pitchFamily="50" charset="0"/>
                <a:ea typeface="Calibri" panose="020F0502020204030204" pitchFamily="34" charset="0"/>
                <a:cs typeface="Calibri" panose="020F0502020204030204" pitchFamily="34" charset="0"/>
              </a:rPr>
              <a:t>Religious Studies:</a:t>
            </a:r>
          </a:p>
          <a:p>
            <a:r>
              <a:rPr lang="en-GB" sz="900" dirty="0">
                <a:latin typeface="Kinetic" panose="00000500000000000000" pitchFamily="50" charset="0"/>
                <a:ea typeface="Calibri" panose="020F0502020204030204" pitchFamily="34" charset="0"/>
                <a:cs typeface="Calibri" panose="020F0502020204030204" pitchFamily="34" charset="0"/>
              </a:rPr>
              <a:t>In RE, we will be focussing on the question ‘what makes us human?’</a:t>
            </a:r>
            <a:endParaRPr lang="en-GB" sz="9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17" name="Text Box 14">
            <a:extLst>
              <a:ext uri="{FF2B5EF4-FFF2-40B4-BE49-F238E27FC236}">
                <a16:creationId xmlns:a16="http://schemas.microsoft.com/office/drawing/2014/main" id="{074BAF83-0C25-4758-9D10-0EF0343BB77C}"/>
              </a:ext>
            </a:extLst>
          </p:cNvPr>
          <p:cNvSpPr txBox="1">
            <a:spLocks noChangeArrowheads="1"/>
          </p:cNvSpPr>
          <p:nvPr/>
        </p:nvSpPr>
        <p:spPr bwMode="auto">
          <a:xfrm>
            <a:off x="9186861" y="4669849"/>
            <a:ext cx="2509840" cy="1785502"/>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spcAft>
                <a:spcPts val="0"/>
              </a:spcAft>
            </a:pPr>
            <a:r>
              <a:rPr lang="en-GB" sz="2400" dirty="0">
                <a:effectLst/>
                <a:latin typeface="Times New Roman" panose="02020603050405020304" pitchFamily="18" charset="0"/>
                <a:ea typeface="Calibri" panose="020F0502020204030204" pitchFamily="34" charset="0"/>
                <a:cs typeface="Calibri" panose="020F0502020204030204" pitchFamily="34" charset="0"/>
              </a:rPr>
              <a:t> </a:t>
            </a:r>
            <a:r>
              <a:rPr lang="en-GB" sz="1050" b="1" dirty="0">
                <a:effectLst/>
                <a:latin typeface="Kinetic" panose="00000500000000000000" pitchFamily="50" charset="0"/>
                <a:ea typeface="Calibri" panose="020F0502020204030204" pitchFamily="34" charset="0"/>
                <a:cs typeface="Calibri" panose="020F0502020204030204" pitchFamily="34" charset="0"/>
              </a:rPr>
              <a:t>Computing</a:t>
            </a:r>
            <a:r>
              <a:rPr lang="en-GB" sz="1050" b="1" dirty="0">
                <a:latin typeface="Kinetic" panose="00000500000000000000" pitchFamily="50" charset="0"/>
                <a:ea typeface="Calibri" panose="020F0502020204030204" pitchFamily="34" charset="0"/>
                <a:cs typeface="Calibri" panose="020F0502020204030204" pitchFamily="34" charset="0"/>
              </a:rPr>
              <a:t>:</a:t>
            </a:r>
          </a:p>
          <a:p>
            <a:pPr>
              <a:spcAft>
                <a:spcPts val="0"/>
              </a:spcAft>
            </a:pPr>
            <a:endParaRPr lang="en-GB" sz="1050" b="1" dirty="0">
              <a:latin typeface="Kinetic" panose="00000500000000000000" pitchFamily="50" charset="0"/>
              <a:ea typeface="Calibri" panose="020F0502020204030204" pitchFamily="34" charset="0"/>
              <a:cs typeface="Calibri" panose="020F0502020204030204" pitchFamily="34" charset="0"/>
            </a:endParaRPr>
          </a:p>
          <a:p>
            <a:pPr>
              <a:spcAft>
                <a:spcPts val="0"/>
              </a:spcAft>
            </a:pPr>
            <a:r>
              <a:rPr lang="en-GB" sz="1050" dirty="0">
                <a:latin typeface="Kinetic" panose="00000500000000000000" pitchFamily="50" charset="0"/>
                <a:ea typeface="Calibri" panose="020F0502020204030204" pitchFamily="34" charset="0"/>
                <a:cs typeface="Calibri" panose="020F0502020204030204" pitchFamily="34" charset="0"/>
              </a:rPr>
              <a:t>We will be looking at logging onto the equipment using our own login and password as well as a little </a:t>
            </a:r>
            <a:r>
              <a:rPr lang="en-GB" sz="1050">
                <a:latin typeface="Kinetic" panose="00000500000000000000" pitchFamily="50" charset="0"/>
                <a:ea typeface="Calibri" panose="020F0502020204030204" pitchFamily="34" charset="0"/>
                <a:cs typeface="Calibri" panose="020F0502020204030204" pitchFamily="34" charset="0"/>
              </a:rPr>
              <a:t>typing practice</a:t>
            </a:r>
            <a:r>
              <a:rPr lang="en-GB" sz="1050" dirty="0">
                <a:latin typeface="Kinetic" panose="00000500000000000000" pitchFamily="50" charset="0"/>
                <a:ea typeface="Calibri" panose="020F0502020204030204" pitchFamily="34" charset="0"/>
                <a:cs typeface="Calibri" panose="020F0502020204030204" pitchFamily="34" charset="0"/>
              </a:rPr>
              <a:t>.</a:t>
            </a:r>
          </a:p>
          <a:p>
            <a:pPr algn="ctr">
              <a:spcAft>
                <a:spcPts val="0"/>
              </a:spcAft>
            </a:pPr>
            <a:r>
              <a:rPr lang="en-GB" sz="1050" b="1" dirty="0">
                <a:effectLst/>
                <a:latin typeface="Kinetic" panose="00000500000000000000" pitchFamily="50" charset="0"/>
                <a:ea typeface="Calibri" panose="020F0502020204030204" pitchFamily="34" charset="0"/>
                <a:cs typeface="Calibri" panose="020F0502020204030204" pitchFamily="34" charset="0"/>
              </a:rPr>
              <a:t>Spanish:</a:t>
            </a:r>
          </a:p>
          <a:p>
            <a:pPr>
              <a:spcAft>
                <a:spcPts val="0"/>
              </a:spcAft>
            </a:pPr>
            <a:r>
              <a:rPr lang="en-GB" sz="1050" dirty="0">
                <a:latin typeface="Kinetic" panose="00000500000000000000" pitchFamily="50" charset="0"/>
                <a:ea typeface="Calibri" panose="020F0502020204030204" pitchFamily="34" charset="0"/>
                <a:cs typeface="Calibri" panose="020F0502020204030204" pitchFamily="34" charset="0"/>
              </a:rPr>
              <a:t>In Spanish, we will be naming and recognising instruments.</a:t>
            </a:r>
            <a:endParaRPr lang="en-GB" sz="1050" dirty="0">
              <a:effectLst/>
              <a:latin typeface="Calibri" panose="020F0502020204030204" pitchFamily="34" charset="0"/>
              <a:ea typeface="Calibri" panose="020F0502020204030204" pitchFamily="34" charset="0"/>
              <a:cs typeface="Calibri" panose="020F0502020204030204" pitchFamily="34" charset="0"/>
            </a:endParaRPr>
          </a:p>
        </p:txBody>
      </p:sp>
      <p:pic>
        <p:nvPicPr>
          <p:cNvPr id="18" name="Picture 17">
            <a:extLst>
              <a:ext uri="{FF2B5EF4-FFF2-40B4-BE49-F238E27FC236}">
                <a16:creationId xmlns:a16="http://schemas.microsoft.com/office/drawing/2014/main" id="{86B2EBD8-505C-4559-ADA9-1B5E7319547C}"/>
              </a:ext>
            </a:extLst>
          </p:cNvPr>
          <p:cNvPicPr>
            <a:picLocks noChangeAspect="1"/>
          </p:cNvPicPr>
          <p:nvPr/>
        </p:nvPicPr>
        <p:blipFill>
          <a:blip r:embed="rId3"/>
          <a:stretch>
            <a:fillRect/>
          </a:stretch>
        </p:blipFill>
        <p:spPr>
          <a:xfrm>
            <a:off x="4326820" y="478093"/>
            <a:ext cx="381001" cy="408215"/>
          </a:xfrm>
          <a:prstGeom prst="rect">
            <a:avLst/>
          </a:prstGeom>
        </p:spPr>
      </p:pic>
      <p:pic>
        <p:nvPicPr>
          <p:cNvPr id="19" name="Picture 18">
            <a:extLst>
              <a:ext uri="{FF2B5EF4-FFF2-40B4-BE49-F238E27FC236}">
                <a16:creationId xmlns:a16="http://schemas.microsoft.com/office/drawing/2014/main" id="{E1B85870-8D68-4E06-A184-B77E349083ED}"/>
              </a:ext>
            </a:extLst>
          </p:cNvPr>
          <p:cNvPicPr>
            <a:picLocks noChangeAspect="1"/>
          </p:cNvPicPr>
          <p:nvPr/>
        </p:nvPicPr>
        <p:blipFill>
          <a:blip r:embed="rId4"/>
          <a:stretch>
            <a:fillRect/>
          </a:stretch>
        </p:blipFill>
        <p:spPr>
          <a:xfrm>
            <a:off x="4291715" y="3954585"/>
            <a:ext cx="435147" cy="381218"/>
          </a:xfrm>
          <a:prstGeom prst="rect">
            <a:avLst/>
          </a:prstGeom>
        </p:spPr>
      </p:pic>
      <p:pic>
        <p:nvPicPr>
          <p:cNvPr id="22" name="Picture 21">
            <a:extLst>
              <a:ext uri="{FF2B5EF4-FFF2-40B4-BE49-F238E27FC236}">
                <a16:creationId xmlns:a16="http://schemas.microsoft.com/office/drawing/2014/main" id="{C8ADCE45-2B8E-41CB-97E9-8BE05227BF09}"/>
              </a:ext>
            </a:extLst>
          </p:cNvPr>
          <p:cNvPicPr>
            <a:picLocks noChangeAspect="1"/>
          </p:cNvPicPr>
          <p:nvPr/>
        </p:nvPicPr>
        <p:blipFill>
          <a:blip r:embed="rId5"/>
          <a:stretch>
            <a:fillRect/>
          </a:stretch>
        </p:blipFill>
        <p:spPr>
          <a:xfrm>
            <a:off x="8403568" y="5380021"/>
            <a:ext cx="469809" cy="479596"/>
          </a:xfrm>
          <a:prstGeom prst="rect">
            <a:avLst/>
          </a:prstGeom>
        </p:spPr>
      </p:pic>
      <p:pic>
        <p:nvPicPr>
          <p:cNvPr id="23" name="Picture 22">
            <a:extLst>
              <a:ext uri="{FF2B5EF4-FFF2-40B4-BE49-F238E27FC236}">
                <a16:creationId xmlns:a16="http://schemas.microsoft.com/office/drawing/2014/main" id="{2FC94DC7-64CA-4062-ABC4-04A2C0777DC2}"/>
              </a:ext>
            </a:extLst>
          </p:cNvPr>
          <p:cNvPicPr>
            <a:picLocks noChangeAspect="1"/>
          </p:cNvPicPr>
          <p:nvPr/>
        </p:nvPicPr>
        <p:blipFill>
          <a:blip r:embed="rId6"/>
          <a:stretch>
            <a:fillRect/>
          </a:stretch>
        </p:blipFill>
        <p:spPr>
          <a:xfrm>
            <a:off x="9272588" y="4740570"/>
            <a:ext cx="428841" cy="439697"/>
          </a:xfrm>
          <a:prstGeom prst="rect">
            <a:avLst/>
          </a:prstGeom>
        </p:spPr>
      </p:pic>
      <p:pic>
        <p:nvPicPr>
          <p:cNvPr id="24" name="Picture 23">
            <a:extLst>
              <a:ext uri="{FF2B5EF4-FFF2-40B4-BE49-F238E27FC236}">
                <a16:creationId xmlns:a16="http://schemas.microsoft.com/office/drawing/2014/main" id="{6F7360B1-7EE4-4D22-925E-DF7017AF7870}"/>
              </a:ext>
            </a:extLst>
          </p:cNvPr>
          <p:cNvPicPr>
            <a:picLocks noChangeAspect="1"/>
          </p:cNvPicPr>
          <p:nvPr/>
        </p:nvPicPr>
        <p:blipFill>
          <a:blip r:embed="rId7"/>
          <a:stretch>
            <a:fillRect/>
          </a:stretch>
        </p:blipFill>
        <p:spPr>
          <a:xfrm>
            <a:off x="11120438" y="2471642"/>
            <a:ext cx="466725" cy="481575"/>
          </a:xfrm>
          <a:prstGeom prst="rect">
            <a:avLst/>
          </a:prstGeom>
        </p:spPr>
      </p:pic>
      <p:pic>
        <p:nvPicPr>
          <p:cNvPr id="25" name="Picture 24">
            <a:extLst>
              <a:ext uri="{FF2B5EF4-FFF2-40B4-BE49-F238E27FC236}">
                <a16:creationId xmlns:a16="http://schemas.microsoft.com/office/drawing/2014/main" id="{C6DEB3DC-29CF-4DC8-9639-6D1CC9991DE8}"/>
              </a:ext>
            </a:extLst>
          </p:cNvPr>
          <p:cNvPicPr>
            <a:picLocks noChangeAspect="1"/>
          </p:cNvPicPr>
          <p:nvPr/>
        </p:nvPicPr>
        <p:blipFill>
          <a:blip r:embed="rId8"/>
          <a:stretch>
            <a:fillRect/>
          </a:stretch>
        </p:blipFill>
        <p:spPr>
          <a:xfrm>
            <a:off x="11205882" y="886308"/>
            <a:ext cx="381281" cy="355321"/>
          </a:xfrm>
          <a:prstGeom prst="rect">
            <a:avLst/>
          </a:prstGeom>
        </p:spPr>
      </p:pic>
      <p:pic>
        <p:nvPicPr>
          <p:cNvPr id="26" name="Picture 25">
            <a:extLst>
              <a:ext uri="{FF2B5EF4-FFF2-40B4-BE49-F238E27FC236}">
                <a16:creationId xmlns:a16="http://schemas.microsoft.com/office/drawing/2014/main" id="{46950890-EE0A-4345-B7E5-833934FC6968}"/>
              </a:ext>
            </a:extLst>
          </p:cNvPr>
          <p:cNvPicPr>
            <a:picLocks noChangeAspect="1"/>
          </p:cNvPicPr>
          <p:nvPr/>
        </p:nvPicPr>
        <p:blipFill>
          <a:blip r:embed="rId9"/>
          <a:stretch>
            <a:fillRect/>
          </a:stretch>
        </p:blipFill>
        <p:spPr>
          <a:xfrm>
            <a:off x="3386135" y="4722141"/>
            <a:ext cx="471488" cy="458126"/>
          </a:xfrm>
          <a:prstGeom prst="rect">
            <a:avLst/>
          </a:prstGeom>
        </p:spPr>
      </p:pic>
      <p:pic>
        <p:nvPicPr>
          <p:cNvPr id="27" name="Picture 26">
            <a:extLst>
              <a:ext uri="{FF2B5EF4-FFF2-40B4-BE49-F238E27FC236}">
                <a16:creationId xmlns:a16="http://schemas.microsoft.com/office/drawing/2014/main" id="{692E9A84-9401-48CC-BC77-07CCC2853681}"/>
              </a:ext>
            </a:extLst>
          </p:cNvPr>
          <p:cNvPicPr>
            <a:picLocks noChangeAspect="1"/>
          </p:cNvPicPr>
          <p:nvPr/>
        </p:nvPicPr>
        <p:blipFill>
          <a:blip r:embed="rId10"/>
          <a:stretch>
            <a:fillRect/>
          </a:stretch>
        </p:blipFill>
        <p:spPr>
          <a:xfrm>
            <a:off x="5560523" y="6066415"/>
            <a:ext cx="423660" cy="378883"/>
          </a:xfrm>
          <a:prstGeom prst="rect">
            <a:avLst/>
          </a:prstGeom>
        </p:spPr>
      </p:pic>
      <p:pic>
        <p:nvPicPr>
          <p:cNvPr id="29" name="Picture 28">
            <a:extLst>
              <a:ext uri="{FF2B5EF4-FFF2-40B4-BE49-F238E27FC236}">
                <a16:creationId xmlns:a16="http://schemas.microsoft.com/office/drawing/2014/main" id="{A9148DF5-75F5-4533-8CE1-2873138A4659}"/>
              </a:ext>
            </a:extLst>
          </p:cNvPr>
          <p:cNvPicPr>
            <a:picLocks noChangeAspect="1"/>
          </p:cNvPicPr>
          <p:nvPr/>
        </p:nvPicPr>
        <p:blipFill>
          <a:blip r:embed="rId11"/>
          <a:stretch>
            <a:fillRect/>
          </a:stretch>
        </p:blipFill>
        <p:spPr>
          <a:xfrm>
            <a:off x="495299" y="4722141"/>
            <a:ext cx="440704" cy="408696"/>
          </a:xfrm>
          <a:prstGeom prst="rect">
            <a:avLst/>
          </a:prstGeom>
        </p:spPr>
      </p:pic>
      <p:pic>
        <p:nvPicPr>
          <p:cNvPr id="30" name="Picture 29">
            <a:extLst>
              <a:ext uri="{FF2B5EF4-FFF2-40B4-BE49-F238E27FC236}">
                <a16:creationId xmlns:a16="http://schemas.microsoft.com/office/drawing/2014/main" id="{EEDB4608-669C-47EE-8B38-C0793BF9A549}"/>
              </a:ext>
            </a:extLst>
          </p:cNvPr>
          <p:cNvPicPr>
            <a:picLocks noChangeAspect="1"/>
          </p:cNvPicPr>
          <p:nvPr/>
        </p:nvPicPr>
        <p:blipFill>
          <a:blip r:embed="rId12"/>
          <a:stretch>
            <a:fillRect/>
          </a:stretch>
        </p:blipFill>
        <p:spPr>
          <a:xfrm>
            <a:off x="6541894" y="5722012"/>
            <a:ext cx="458066" cy="275209"/>
          </a:xfrm>
          <a:prstGeom prst="rect">
            <a:avLst/>
          </a:prstGeom>
        </p:spPr>
      </p:pic>
      <p:pic>
        <p:nvPicPr>
          <p:cNvPr id="31" name="Picture 30">
            <a:extLst>
              <a:ext uri="{FF2B5EF4-FFF2-40B4-BE49-F238E27FC236}">
                <a16:creationId xmlns:a16="http://schemas.microsoft.com/office/drawing/2014/main" id="{54AA1F17-0CAE-43BA-BBC2-97EDB97FF2E2}"/>
              </a:ext>
            </a:extLst>
          </p:cNvPr>
          <p:cNvPicPr/>
          <p:nvPr/>
        </p:nvPicPr>
        <p:blipFill>
          <a:blip r:embed="rId13"/>
          <a:stretch>
            <a:fillRect/>
          </a:stretch>
        </p:blipFill>
        <p:spPr>
          <a:xfrm>
            <a:off x="11006974" y="5722012"/>
            <a:ext cx="580189" cy="344403"/>
          </a:xfrm>
          <a:prstGeom prst="rect">
            <a:avLst/>
          </a:prstGeom>
        </p:spPr>
      </p:pic>
    </p:spTree>
    <p:extLst>
      <p:ext uri="{BB962C8B-B14F-4D97-AF65-F5344CB8AC3E}">
        <p14:creationId xmlns:p14="http://schemas.microsoft.com/office/powerpoint/2010/main" val="33659266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187</TotalTime>
  <Words>532</Words>
  <Application>Microsoft Office PowerPoint</Application>
  <PresentationFormat>Widescreen</PresentationFormat>
  <Paragraphs>60</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Kinetic</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 Creighton</dc:creator>
  <cp:lastModifiedBy>M Gladman</cp:lastModifiedBy>
  <cp:revision>18</cp:revision>
  <dcterms:created xsi:type="dcterms:W3CDTF">2024-08-28T13:26:43Z</dcterms:created>
  <dcterms:modified xsi:type="dcterms:W3CDTF">2024-09-12T15:28:30Z</dcterms:modified>
</cp:coreProperties>
</file>