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916DF-21CF-4612-AF89-98223D442A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8777D9E-8927-4CF3-B894-1F121CF96E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B536D97-1B20-4C86-9AD8-3EF74CC3BB7E}"/>
              </a:ext>
            </a:extLst>
          </p:cNvPr>
          <p:cNvSpPr>
            <a:spLocks noGrp="1"/>
          </p:cNvSpPr>
          <p:nvPr>
            <p:ph type="dt" sz="half" idx="10"/>
          </p:nvPr>
        </p:nvSpPr>
        <p:spPr/>
        <p:txBody>
          <a:bodyPr/>
          <a:lstStyle/>
          <a:p>
            <a:fld id="{A4EF197B-C38B-4EDA-A91F-4C013B978C13}" type="datetimeFigureOut">
              <a:rPr lang="en-GB" smtClean="0"/>
              <a:t>04/11/2025</a:t>
            </a:fld>
            <a:endParaRPr lang="en-GB"/>
          </a:p>
        </p:txBody>
      </p:sp>
      <p:sp>
        <p:nvSpPr>
          <p:cNvPr id="5" name="Footer Placeholder 4">
            <a:extLst>
              <a:ext uri="{FF2B5EF4-FFF2-40B4-BE49-F238E27FC236}">
                <a16:creationId xmlns:a16="http://schemas.microsoft.com/office/drawing/2014/main" id="{B30107B2-9B67-4C62-83BC-11E0A7F062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EF2621-932C-4463-B2EC-1EB88ADC89CC}"/>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2206960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5A4A3-1B99-4744-B22B-1B4A135F165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9B62609-75A3-4B4E-83AA-7C272BF1A43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3C1D80-301D-4E50-922B-5D0E1646F590}"/>
              </a:ext>
            </a:extLst>
          </p:cNvPr>
          <p:cNvSpPr>
            <a:spLocks noGrp="1"/>
          </p:cNvSpPr>
          <p:nvPr>
            <p:ph type="dt" sz="half" idx="10"/>
          </p:nvPr>
        </p:nvSpPr>
        <p:spPr/>
        <p:txBody>
          <a:bodyPr/>
          <a:lstStyle/>
          <a:p>
            <a:fld id="{A4EF197B-C38B-4EDA-A91F-4C013B978C13}" type="datetimeFigureOut">
              <a:rPr lang="en-GB" smtClean="0"/>
              <a:t>04/11/2025</a:t>
            </a:fld>
            <a:endParaRPr lang="en-GB"/>
          </a:p>
        </p:txBody>
      </p:sp>
      <p:sp>
        <p:nvSpPr>
          <p:cNvPr id="5" name="Footer Placeholder 4">
            <a:extLst>
              <a:ext uri="{FF2B5EF4-FFF2-40B4-BE49-F238E27FC236}">
                <a16:creationId xmlns:a16="http://schemas.microsoft.com/office/drawing/2014/main" id="{74F7D1F8-7BF7-464A-9367-A4C3BF6F6B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D1E425-1B50-4B4C-9EF0-F6B4FB79F052}"/>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3365221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3342DB-D913-41A1-B906-0EBB438D0FF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C71B7D-DDEB-4CD6-BD83-C9D2A2D9B8A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7AC4D5-798D-473B-8A3A-B9E7BC543CBB}"/>
              </a:ext>
            </a:extLst>
          </p:cNvPr>
          <p:cNvSpPr>
            <a:spLocks noGrp="1"/>
          </p:cNvSpPr>
          <p:nvPr>
            <p:ph type="dt" sz="half" idx="10"/>
          </p:nvPr>
        </p:nvSpPr>
        <p:spPr/>
        <p:txBody>
          <a:bodyPr/>
          <a:lstStyle/>
          <a:p>
            <a:fld id="{A4EF197B-C38B-4EDA-A91F-4C013B978C13}" type="datetimeFigureOut">
              <a:rPr lang="en-GB" smtClean="0"/>
              <a:t>04/11/2025</a:t>
            </a:fld>
            <a:endParaRPr lang="en-GB"/>
          </a:p>
        </p:txBody>
      </p:sp>
      <p:sp>
        <p:nvSpPr>
          <p:cNvPr id="5" name="Footer Placeholder 4">
            <a:extLst>
              <a:ext uri="{FF2B5EF4-FFF2-40B4-BE49-F238E27FC236}">
                <a16:creationId xmlns:a16="http://schemas.microsoft.com/office/drawing/2014/main" id="{8ECDD1B3-741D-4E0E-BDF7-4BEF5174C0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5CA6A8-EB01-44B4-B900-738DADDB3880}"/>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1921316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4CF5F-CAF7-45C6-A243-6FD95E54D58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7979D76-7C7F-49E0-8379-D5CFC72EECF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57E8E1-8D73-43AC-B810-C31CC30C4E08}"/>
              </a:ext>
            </a:extLst>
          </p:cNvPr>
          <p:cNvSpPr>
            <a:spLocks noGrp="1"/>
          </p:cNvSpPr>
          <p:nvPr>
            <p:ph type="dt" sz="half" idx="10"/>
          </p:nvPr>
        </p:nvSpPr>
        <p:spPr/>
        <p:txBody>
          <a:bodyPr/>
          <a:lstStyle/>
          <a:p>
            <a:fld id="{A4EF197B-C38B-4EDA-A91F-4C013B978C13}" type="datetimeFigureOut">
              <a:rPr lang="en-GB" smtClean="0"/>
              <a:t>04/11/2025</a:t>
            </a:fld>
            <a:endParaRPr lang="en-GB"/>
          </a:p>
        </p:txBody>
      </p:sp>
      <p:sp>
        <p:nvSpPr>
          <p:cNvPr id="5" name="Footer Placeholder 4">
            <a:extLst>
              <a:ext uri="{FF2B5EF4-FFF2-40B4-BE49-F238E27FC236}">
                <a16:creationId xmlns:a16="http://schemas.microsoft.com/office/drawing/2014/main" id="{BAE48F88-3CA8-465E-BFFB-1E39E684FF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45F806-D0CC-49C8-BE44-1163E024D8FE}"/>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1483863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9F7B5-B784-4CE1-B8F4-1034FB5A27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1558731-C0B5-4130-BC38-AAED02795A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A6AE2EA-CF4F-4AF5-8DC3-092D041CF717}"/>
              </a:ext>
            </a:extLst>
          </p:cNvPr>
          <p:cNvSpPr>
            <a:spLocks noGrp="1"/>
          </p:cNvSpPr>
          <p:nvPr>
            <p:ph type="dt" sz="half" idx="10"/>
          </p:nvPr>
        </p:nvSpPr>
        <p:spPr/>
        <p:txBody>
          <a:bodyPr/>
          <a:lstStyle/>
          <a:p>
            <a:fld id="{A4EF197B-C38B-4EDA-A91F-4C013B978C13}" type="datetimeFigureOut">
              <a:rPr lang="en-GB" smtClean="0"/>
              <a:t>04/11/2025</a:t>
            </a:fld>
            <a:endParaRPr lang="en-GB"/>
          </a:p>
        </p:txBody>
      </p:sp>
      <p:sp>
        <p:nvSpPr>
          <p:cNvPr id="5" name="Footer Placeholder 4">
            <a:extLst>
              <a:ext uri="{FF2B5EF4-FFF2-40B4-BE49-F238E27FC236}">
                <a16:creationId xmlns:a16="http://schemas.microsoft.com/office/drawing/2014/main" id="{AE4F9527-54A8-4C5B-A7F1-399FBF7707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C4EA1B-7733-489B-B617-86F2120AB664}"/>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2294806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EDDEF-7D2E-45A0-B25C-578C2A7AA41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701E3CB-E7B0-47EF-81CF-EB99D796EE3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643D097-0C16-45B8-A2C7-659D896F316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A59FCCD-31CC-43E8-B74A-ACAFF258B70F}"/>
              </a:ext>
            </a:extLst>
          </p:cNvPr>
          <p:cNvSpPr>
            <a:spLocks noGrp="1"/>
          </p:cNvSpPr>
          <p:nvPr>
            <p:ph type="dt" sz="half" idx="10"/>
          </p:nvPr>
        </p:nvSpPr>
        <p:spPr/>
        <p:txBody>
          <a:bodyPr/>
          <a:lstStyle/>
          <a:p>
            <a:fld id="{A4EF197B-C38B-4EDA-A91F-4C013B978C13}" type="datetimeFigureOut">
              <a:rPr lang="en-GB" smtClean="0"/>
              <a:t>04/11/2025</a:t>
            </a:fld>
            <a:endParaRPr lang="en-GB"/>
          </a:p>
        </p:txBody>
      </p:sp>
      <p:sp>
        <p:nvSpPr>
          <p:cNvPr id="6" name="Footer Placeholder 5">
            <a:extLst>
              <a:ext uri="{FF2B5EF4-FFF2-40B4-BE49-F238E27FC236}">
                <a16:creationId xmlns:a16="http://schemas.microsoft.com/office/drawing/2014/main" id="{2C67593E-9EC6-45AE-B741-26D4E1D2D26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149430-EDB4-4DFE-8592-2625585D0DA1}"/>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596022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9DFA1-007C-45D3-88E6-DE65D9DBBF4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33FD565-9BBD-4F87-A84C-93BA726C2D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BC42A72-A5A5-4D72-B962-C7FE8D8A79E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70E04EA-EC25-44DD-AA5D-8DBE09BE14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425E609-0FAC-4032-82E4-E352A5CEFFC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BA43EA1-8F3B-4E6B-A0FF-8399362D0C68}"/>
              </a:ext>
            </a:extLst>
          </p:cNvPr>
          <p:cNvSpPr>
            <a:spLocks noGrp="1"/>
          </p:cNvSpPr>
          <p:nvPr>
            <p:ph type="dt" sz="half" idx="10"/>
          </p:nvPr>
        </p:nvSpPr>
        <p:spPr/>
        <p:txBody>
          <a:bodyPr/>
          <a:lstStyle/>
          <a:p>
            <a:fld id="{A4EF197B-C38B-4EDA-A91F-4C013B978C13}" type="datetimeFigureOut">
              <a:rPr lang="en-GB" smtClean="0"/>
              <a:t>04/11/2025</a:t>
            </a:fld>
            <a:endParaRPr lang="en-GB"/>
          </a:p>
        </p:txBody>
      </p:sp>
      <p:sp>
        <p:nvSpPr>
          <p:cNvPr id="8" name="Footer Placeholder 7">
            <a:extLst>
              <a:ext uri="{FF2B5EF4-FFF2-40B4-BE49-F238E27FC236}">
                <a16:creationId xmlns:a16="http://schemas.microsoft.com/office/drawing/2014/main" id="{061A649C-B3A8-489F-ACDF-4A055A7DA66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0FD7984-2933-4E7B-9BA8-015588FFDC17}"/>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2702226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51FF6-48D9-4AB6-8A29-2D76F9E1650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D14FDF0-53A7-4730-862F-76D396F01EAC}"/>
              </a:ext>
            </a:extLst>
          </p:cNvPr>
          <p:cNvSpPr>
            <a:spLocks noGrp="1"/>
          </p:cNvSpPr>
          <p:nvPr>
            <p:ph type="dt" sz="half" idx="10"/>
          </p:nvPr>
        </p:nvSpPr>
        <p:spPr/>
        <p:txBody>
          <a:bodyPr/>
          <a:lstStyle/>
          <a:p>
            <a:fld id="{A4EF197B-C38B-4EDA-A91F-4C013B978C13}" type="datetimeFigureOut">
              <a:rPr lang="en-GB" smtClean="0"/>
              <a:t>04/11/2025</a:t>
            </a:fld>
            <a:endParaRPr lang="en-GB"/>
          </a:p>
        </p:txBody>
      </p:sp>
      <p:sp>
        <p:nvSpPr>
          <p:cNvPr id="4" name="Footer Placeholder 3">
            <a:extLst>
              <a:ext uri="{FF2B5EF4-FFF2-40B4-BE49-F238E27FC236}">
                <a16:creationId xmlns:a16="http://schemas.microsoft.com/office/drawing/2014/main" id="{4917A51D-EFB3-4EFB-BD94-971767339EF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A17E8F5-EF3A-419E-9B89-C59EB3A3F154}"/>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336086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E3D4F-5FA8-4C91-BB48-018B3A7AF880}"/>
              </a:ext>
            </a:extLst>
          </p:cNvPr>
          <p:cNvSpPr>
            <a:spLocks noGrp="1"/>
          </p:cNvSpPr>
          <p:nvPr>
            <p:ph type="dt" sz="half" idx="10"/>
          </p:nvPr>
        </p:nvSpPr>
        <p:spPr/>
        <p:txBody>
          <a:bodyPr/>
          <a:lstStyle/>
          <a:p>
            <a:fld id="{A4EF197B-C38B-4EDA-A91F-4C013B978C13}" type="datetimeFigureOut">
              <a:rPr lang="en-GB" smtClean="0"/>
              <a:t>04/11/2025</a:t>
            </a:fld>
            <a:endParaRPr lang="en-GB"/>
          </a:p>
        </p:txBody>
      </p:sp>
      <p:sp>
        <p:nvSpPr>
          <p:cNvPr id="3" name="Footer Placeholder 2">
            <a:extLst>
              <a:ext uri="{FF2B5EF4-FFF2-40B4-BE49-F238E27FC236}">
                <a16:creationId xmlns:a16="http://schemas.microsoft.com/office/drawing/2014/main" id="{6C0F0FF1-CCD4-4CF4-A6F3-BA9C31E0064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B5D52A4-9481-4972-8472-B278B4C4B020}"/>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2614025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51DEA-7709-494C-8736-40201071F7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2A6ABD2-514D-4B7B-BA18-C6A24B1772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1590F08-585F-4449-AE84-B40E3C602C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101A93E-7561-422B-A534-321389885394}"/>
              </a:ext>
            </a:extLst>
          </p:cNvPr>
          <p:cNvSpPr>
            <a:spLocks noGrp="1"/>
          </p:cNvSpPr>
          <p:nvPr>
            <p:ph type="dt" sz="half" idx="10"/>
          </p:nvPr>
        </p:nvSpPr>
        <p:spPr/>
        <p:txBody>
          <a:bodyPr/>
          <a:lstStyle/>
          <a:p>
            <a:fld id="{A4EF197B-C38B-4EDA-A91F-4C013B978C13}" type="datetimeFigureOut">
              <a:rPr lang="en-GB" smtClean="0"/>
              <a:t>04/11/2025</a:t>
            </a:fld>
            <a:endParaRPr lang="en-GB"/>
          </a:p>
        </p:txBody>
      </p:sp>
      <p:sp>
        <p:nvSpPr>
          <p:cNvPr id="6" name="Footer Placeholder 5">
            <a:extLst>
              <a:ext uri="{FF2B5EF4-FFF2-40B4-BE49-F238E27FC236}">
                <a16:creationId xmlns:a16="http://schemas.microsoft.com/office/drawing/2014/main" id="{3CF9C552-E545-4CA6-966A-2FA3ACD5E3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B71FC18-237C-4C45-9791-EA0D814F7CF0}"/>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63281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CB7AA-9362-455A-AF4A-17E22AAA54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BDE8C49-F102-4650-8B25-659A3E735C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F99308C-8AE4-411F-AD70-C30B132F15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1D61E87-1C91-48C7-9028-60778DDE1617}"/>
              </a:ext>
            </a:extLst>
          </p:cNvPr>
          <p:cNvSpPr>
            <a:spLocks noGrp="1"/>
          </p:cNvSpPr>
          <p:nvPr>
            <p:ph type="dt" sz="half" idx="10"/>
          </p:nvPr>
        </p:nvSpPr>
        <p:spPr/>
        <p:txBody>
          <a:bodyPr/>
          <a:lstStyle/>
          <a:p>
            <a:fld id="{A4EF197B-C38B-4EDA-A91F-4C013B978C13}" type="datetimeFigureOut">
              <a:rPr lang="en-GB" smtClean="0"/>
              <a:t>04/11/2025</a:t>
            </a:fld>
            <a:endParaRPr lang="en-GB"/>
          </a:p>
        </p:txBody>
      </p:sp>
      <p:sp>
        <p:nvSpPr>
          <p:cNvPr id="6" name="Footer Placeholder 5">
            <a:extLst>
              <a:ext uri="{FF2B5EF4-FFF2-40B4-BE49-F238E27FC236}">
                <a16:creationId xmlns:a16="http://schemas.microsoft.com/office/drawing/2014/main" id="{38871CA7-E338-4B7A-ACE5-D1CCA14D81E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D2CEBB-09EF-4B25-A34A-2C5B20E2E0F8}"/>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179472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83B60F-6BC2-41DA-A646-26F52190F1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D6A676C-5E6F-4F0B-B084-790BD8F270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ECD550-2B05-44A0-AEC8-0CEDEEA7F2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EF197B-C38B-4EDA-A91F-4C013B978C13}" type="datetimeFigureOut">
              <a:rPr lang="en-GB" smtClean="0"/>
              <a:t>04/11/2025</a:t>
            </a:fld>
            <a:endParaRPr lang="en-GB"/>
          </a:p>
        </p:txBody>
      </p:sp>
      <p:sp>
        <p:nvSpPr>
          <p:cNvPr id="5" name="Footer Placeholder 4">
            <a:extLst>
              <a:ext uri="{FF2B5EF4-FFF2-40B4-BE49-F238E27FC236}">
                <a16:creationId xmlns:a16="http://schemas.microsoft.com/office/drawing/2014/main" id="{3A21B04B-59EC-41D7-AA66-0F73186D22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AD932C9-34E2-4589-9BAD-400C866946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BF3D9D-C4B5-4267-BD45-65402AF5D6CC}" type="slidenum">
              <a:rPr lang="en-GB" smtClean="0"/>
              <a:t>‹#›</a:t>
            </a:fld>
            <a:endParaRPr lang="en-GB"/>
          </a:p>
        </p:txBody>
      </p:sp>
    </p:spTree>
    <p:extLst>
      <p:ext uri="{BB962C8B-B14F-4D97-AF65-F5344CB8AC3E}">
        <p14:creationId xmlns:p14="http://schemas.microsoft.com/office/powerpoint/2010/main" val="3000135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 Box 14">
            <a:extLst>
              <a:ext uri="{FF2B5EF4-FFF2-40B4-BE49-F238E27FC236}">
                <a16:creationId xmlns:a16="http://schemas.microsoft.com/office/drawing/2014/main" id="{81829F15-7617-425D-8FFF-76D31FD24B40}"/>
              </a:ext>
            </a:extLst>
          </p:cNvPr>
          <p:cNvSpPr txBox="1">
            <a:spLocks noChangeArrowheads="1"/>
          </p:cNvSpPr>
          <p:nvPr/>
        </p:nvSpPr>
        <p:spPr bwMode="auto">
          <a:xfrm>
            <a:off x="220760" y="169275"/>
            <a:ext cx="11723590" cy="6507750"/>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r>
              <a:rPr lang="en-GB" sz="1050" b="1" dirty="0">
                <a:latin typeface="Kinetic" panose="00000500000000000000" pitchFamily="50" charset="0"/>
                <a:ea typeface="Calibri" panose="020F0502020204030204" pitchFamily="34" charset="0"/>
                <a:cs typeface="Calibri" panose="020F0502020204030204" pitchFamily="34" charset="0"/>
              </a:rPr>
              <a:t> </a:t>
            </a:r>
            <a:endParaRPr lang="en-GB" sz="105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6" name="Text Box 14">
            <a:extLst>
              <a:ext uri="{FF2B5EF4-FFF2-40B4-BE49-F238E27FC236}">
                <a16:creationId xmlns:a16="http://schemas.microsoft.com/office/drawing/2014/main" id="{83A36AD6-6568-4C83-9EFE-F0A1AD6A4711}"/>
              </a:ext>
            </a:extLst>
          </p:cNvPr>
          <p:cNvSpPr txBox="1">
            <a:spLocks noChangeArrowheads="1"/>
          </p:cNvSpPr>
          <p:nvPr/>
        </p:nvSpPr>
        <p:spPr bwMode="auto">
          <a:xfrm>
            <a:off x="5077515" y="400617"/>
            <a:ext cx="2552010" cy="4269232"/>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endParaRPr lang="en-US" sz="1600" b="1" dirty="0">
              <a:latin typeface="Kinetic" panose="00000500000000000000" pitchFamily="50" charset="0"/>
              <a:ea typeface="Calibri" panose="020F0502020204030204" pitchFamily="34" charset="0"/>
              <a:cs typeface="Calibri" panose="020F0502020204030204" pitchFamily="34" charset="0"/>
            </a:endParaRPr>
          </a:p>
          <a:p>
            <a:pPr algn="ctr">
              <a:spcAft>
                <a:spcPts val="0"/>
              </a:spcAft>
            </a:pPr>
            <a:r>
              <a:rPr lang="en-US" sz="1600" b="1" dirty="0">
                <a:latin typeface="Lucida Bright" panose="02040602050505020304" pitchFamily="18" charset="0"/>
                <a:ea typeface="Calibri" panose="020F0502020204030204" pitchFamily="34" charset="0"/>
                <a:cs typeface="Calibri" panose="020F0502020204030204" pitchFamily="34" charset="0"/>
              </a:rPr>
              <a:t>Autumn 2 2025</a:t>
            </a:r>
            <a:endParaRPr lang="en-GB" sz="1600" b="1" dirty="0">
              <a:latin typeface="Lucida Bright" panose="02040602050505020304" pitchFamily="18" charset="0"/>
              <a:ea typeface="Calibri" panose="020F0502020204030204" pitchFamily="34" charset="0"/>
              <a:cs typeface="Calibri" panose="020F0502020204030204" pitchFamily="34" charset="0"/>
            </a:endParaRPr>
          </a:p>
          <a:p>
            <a:pPr algn="ctr">
              <a:spcAft>
                <a:spcPts val="0"/>
              </a:spcAft>
            </a:pPr>
            <a:r>
              <a:rPr lang="en-US" sz="1600" b="1" dirty="0">
                <a:effectLst/>
                <a:latin typeface="Lucida Bright" panose="02040602050505020304" pitchFamily="18" charset="0"/>
                <a:ea typeface="Calibri" panose="020F0502020204030204" pitchFamily="34" charset="0"/>
                <a:cs typeface="Calibri" panose="020F0502020204030204" pitchFamily="34" charset="0"/>
              </a:rPr>
              <a:t>Year One and Two</a:t>
            </a:r>
            <a:endParaRPr lang="en-GB" sz="1600" dirty="0">
              <a:effectLst/>
              <a:latin typeface="Lucida Bright" panose="02040602050505020304" pitchFamily="18" charset="0"/>
              <a:ea typeface="Calibri" panose="020F0502020204030204" pitchFamily="34" charset="0"/>
              <a:cs typeface="Calibri" panose="020F0502020204030204" pitchFamily="34" charset="0"/>
            </a:endParaRPr>
          </a:p>
        </p:txBody>
      </p:sp>
      <p:sp>
        <p:nvSpPr>
          <p:cNvPr id="9" name="Text Box 14">
            <a:extLst>
              <a:ext uri="{FF2B5EF4-FFF2-40B4-BE49-F238E27FC236}">
                <a16:creationId xmlns:a16="http://schemas.microsoft.com/office/drawing/2014/main" id="{6A8A5E1B-1B35-4FBD-888C-93350CEA44B7}"/>
              </a:ext>
            </a:extLst>
          </p:cNvPr>
          <p:cNvSpPr txBox="1">
            <a:spLocks noChangeArrowheads="1"/>
          </p:cNvSpPr>
          <p:nvPr/>
        </p:nvSpPr>
        <p:spPr bwMode="auto">
          <a:xfrm>
            <a:off x="404034" y="402648"/>
            <a:ext cx="4563943" cy="1618583"/>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lnSpc>
                <a:spcPct val="150000"/>
              </a:lnSpc>
              <a:spcAft>
                <a:spcPts val="0"/>
              </a:spcAft>
            </a:pPr>
            <a:r>
              <a:rPr lang="en-GB" sz="1050" b="1" u="sng" dirty="0">
                <a:latin typeface="Kinetic" panose="00000500000000000000" pitchFamily="50" charset="0"/>
                <a:ea typeface="Calibri" panose="020F0502020204030204" pitchFamily="34" charset="0"/>
                <a:cs typeface="Calibri" panose="020F0502020204030204" pitchFamily="34" charset="0"/>
              </a:rPr>
              <a:t>English</a:t>
            </a:r>
          </a:p>
          <a:p>
            <a:pPr>
              <a:spcAft>
                <a:spcPts val="600"/>
              </a:spcAft>
            </a:pPr>
            <a:r>
              <a:rPr lang="en-GB" sz="900" dirty="0">
                <a:latin typeface="Kinetic" panose="00000500000000000000" pitchFamily="50" charset="0"/>
              </a:rPr>
              <a:t>In our English lessons, </a:t>
            </a:r>
            <a:r>
              <a:rPr lang="en-GB" sz="900" dirty="0">
                <a:solidFill>
                  <a:srgbClr val="FF0000"/>
                </a:solidFill>
                <a:latin typeface="Kinetic" panose="00000500000000000000" pitchFamily="50" charset="0"/>
              </a:rPr>
              <a:t>Year One </a:t>
            </a:r>
            <a:r>
              <a:rPr lang="en-GB" sz="900" dirty="0">
                <a:latin typeface="Kinetic" panose="00000500000000000000" pitchFamily="50" charset="0"/>
              </a:rPr>
              <a:t>children will be continuing to focus on their transcription skills of spelling, handwriting and dictation. They will also begin to look at what makes a sentence a sentence through the Grammarsaurus unit ‘Place Value of Punctuation and Grammar’. </a:t>
            </a:r>
            <a:r>
              <a:rPr lang="en-GB" sz="900" dirty="0">
                <a:solidFill>
                  <a:srgbClr val="FF0000"/>
                </a:solidFill>
                <a:latin typeface="Kinetic" panose="00000500000000000000" pitchFamily="50" charset="0"/>
              </a:rPr>
              <a:t>Year Two </a:t>
            </a:r>
            <a:r>
              <a:rPr lang="en-GB" sz="900" dirty="0">
                <a:latin typeface="Kinetic" panose="00000500000000000000" pitchFamily="50" charset="0"/>
              </a:rPr>
              <a:t>will be applying this knowledge through writing a non-chronological report about minibeasts  and then moving on to a recount letter based on Little Red Riding Hood.</a:t>
            </a:r>
          </a:p>
          <a:p>
            <a:r>
              <a:rPr lang="en-GB" sz="900" u="sng" dirty="0">
                <a:latin typeface="Kinetic" panose="00000500000000000000" pitchFamily="50" charset="0"/>
                <a:ea typeface="Calibri" panose="020F0502020204030204" pitchFamily="34" charset="0"/>
                <a:cs typeface="Calibri" panose="020F0502020204030204" pitchFamily="34" charset="0"/>
              </a:rPr>
              <a:t>What you can do to help at home:</a:t>
            </a:r>
          </a:p>
          <a:p>
            <a:pPr marL="171450" indent="-171450">
              <a:buFontTx/>
              <a:buChar char="-"/>
            </a:pPr>
            <a:r>
              <a:rPr lang="en-GB" sz="900" dirty="0">
                <a:latin typeface="Kinetic" panose="00000500000000000000" pitchFamily="50" charset="0"/>
                <a:ea typeface="Calibri" panose="020F0502020204030204" pitchFamily="34" charset="0"/>
                <a:cs typeface="Calibri" panose="020F0502020204030204" pitchFamily="34" charset="0"/>
              </a:rPr>
              <a:t>Listen to your child reading their school book as often as possible</a:t>
            </a:r>
          </a:p>
          <a:p>
            <a:pPr marL="171450" indent="-171450">
              <a:buFontTx/>
              <a:buChar char="-"/>
            </a:pPr>
            <a:r>
              <a:rPr lang="en-GB" sz="900" dirty="0">
                <a:latin typeface="Kinetic" panose="00000500000000000000" pitchFamily="50" charset="0"/>
                <a:ea typeface="Calibri" panose="020F0502020204030204" pitchFamily="34" charset="0"/>
                <a:cs typeface="Calibri" panose="020F0502020204030204" pitchFamily="34" charset="0"/>
              </a:rPr>
              <a:t>Read to your child a book they may not be able to read independently for pleasure. </a:t>
            </a:r>
          </a:p>
        </p:txBody>
      </p:sp>
      <p:sp>
        <p:nvSpPr>
          <p:cNvPr id="10" name="Text Box 14">
            <a:extLst>
              <a:ext uri="{FF2B5EF4-FFF2-40B4-BE49-F238E27FC236}">
                <a16:creationId xmlns:a16="http://schemas.microsoft.com/office/drawing/2014/main" id="{F455D7FA-C263-4EF0-A1DB-8B9C49ACA102}"/>
              </a:ext>
            </a:extLst>
          </p:cNvPr>
          <p:cNvSpPr txBox="1">
            <a:spLocks noChangeArrowheads="1"/>
          </p:cNvSpPr>
          <p:nvPr/>
        </p:nvSpPr>
        <p:spPr bwMode="auto">
          <a:xfrm>
            <a:off x="398438" y="2106048"/>
            <a:ext cx="4569539" cy="2561089"/>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lnSpc>
                <a:spcPct val="150000"/>
              </a:lnSpc>
              <a:spcAft>
                <a:spcPts val="0"/>
              </a:spcAft>
            </a:pPr>
            <a:r>
              <a:rPr lang="en-GB" sz="1050" b="1" u="sng" dirty="0">
                <a:latin typeface="Kinetic" panose="00000500000000000000" pitchFamily="50" charset="0"/>
                <a:ea typeface="Calibri" panose="020F0502020204030204" pitchFamily="34" charset="0"/>
                <a:cs typeface="Calibri" panose="020F0502020204030204" pitchFamily="34" charset="0"/>
              </a:rPr>
              <a:t>Maths</a:t>
            </a:r>
            <a:endParaRPr lang="en-GB" sz="1050" dirty="0">
              <a:latin typeface="Kinetic" panose="00000500000000000000" pitchFamily="50" charset="0"/>
              <a:ea typeface="Calibri" panose="020F0502020204030204" pitchFamily="34" charset="0"/>
              <a:cs typeface="Calibri" panose="020F0502020204030204" pitchFamily="34" charset="0"/>
            </a:endParaRPr>
          </a:p>
          <a:p>
            <a:pPr>
              <a:spcAft>
                <a:spcPts val="0"/>
              </a:spcAft>
            </a:pPr>
            <a:endParaRPr lang="en-GB" sz="900" dirty="0">
              <a:latin typeface="Kinetic" panose="00000500000000000000" pitchFamily="50" charset="0"/>
              <a:ea typeface="Calibri" panose="020F0502020204030204" pitchFamily="34" charset="0"/>
              <a:cs typeface="Calibri" panose="020F0502020204030204" pitchFamily="34" charset="0"/>
            </a:endParaRPr>
          </a:p>
          <a:p>
            <a:pPr>
              <a:spcAft>
                <a:spcPts val="600"/>
              </a:spcAft>
            </a:pPr>
            <a:r>
              <a:rPr lang="en-GB" sz="900" dirty="0">
                <a:solidFill>
                  <a:srgbClr val="FF0000"/>
                </a:solidFill>
                <a:latin typeface="Kinetic" panose="00000500000000000000" pitchFamily="50" charset="0"/>
                <a:ea typeface="Calibri" panose="020F0502020204030204" pitchFamily="34" charset="0"/>
                <a:cs typeface="Calibri" panose="020F0502020204030204" pitchFamily="34" charset="0"/>
              </a:rPr>
              <a:t>Year One </a:t>
            </a:r>
            <a:r>
              <a:rPr lang="en-GB" sz="900" dirty="0">
                <a:latin typeface="Kinetic" panose="00000500000000000000" pitchFamily="50" charset="0"/>
                <a:ea typeface="Calibri" panose="020F0502020204030204" pitchFamily="34" charset="0"/>
                <a:cs typeface="Calibri" panose="020F0502020204030204" pitchFamily="34" charset="0"/>
              </a:rPr>
              <a:t>children we will be learning how to add and subtract numbers within 10 using part whole models, by crossing out and using number lines. We shall also be learning about 2D and 3D shapes and place value within 20.</a:t>
            </a:r>
          </a:p>
          <a:p>
            <a:r>
              <a:rPr lang="en-GB" sz="900" u="sng" dirty="0">
                <a:latin typeface="Kinetic" panose="00000500000000000000" pitchFamily="50" charset="0"/>
                <a:ea typeface="Calibri" panose="020F0502020204030204" pitchFamily="34" charset="0"/>
                <a:cs typeface="Calibri" panose="020F0502020204030204" pitchFamily="34" charset="0"/>
              </a:rPr>
              <a:t>What you can do to help at home:</a:t>
            </a:r>
          </a:p>
          <a:p>
            <a:r>
              <a:rPr lang="en-GB" sz="900" dirty="0">
                <a:latin typeface="Kinetic" panose="00000500000000000000" pitchFamily="50" charset="0"/>
                <a:ea typeface="Calibri" panose="020F0502020204030204" pitchFamily="34" charset="0"/>
                <a:cs typeface="Calibri" panose="020F0502020204030204" pitchFamily="34" charset="0"/>
              </a:rPr>
              <a:t>Count forwards and backwards up to 20 together. Give numbers that are 1 more or 1 less than a number below 20. Look for shapes in everyday objects.</a:t>
            </a:r>
          </a:p>
          <a:p>
            <a:endParaRPr lang="en-GB" sz="900" dirty="0">
              <a:latin typeface="Kinetic" panose="00000500000000000000" pitchFamily="50" charset="0"/>
              <a:ea typeface="Calibri" panose="020F0502020204030204" pitchFamily="34" charset="0"/>
              <a:cs typeface="Calibri" panose="020F0502020204030204" pitchFamily="34" charset="0"/>
            </a:endParaRPr>
          </a:p>
          <a:p>
            <a:pPr>
              <a:spcAft>
                <a:spcPts val="600"/>
              </a:spcAft>
            </a:pPr>
            <a:r>
              <a:rPr lang="en-GB" sz="900" dirty="0">
                <a:solidFill>
                  <a:srgbClr val="FF0000"/>
                </a:solidFill>
                <a:latin typeface="Kinetic" panose="00000500000000000000" pitchFamily="50" charset="0"/>
                <a:ea typeface="Calibri" panose="020F0502020204030204" pitchFamily="34" charset="0"/>
                <a:cs typeface="Calibri" panose="020F0502020204030204" pitchFamily="34" charset="0"/>
              </a:rPr>
              <a:t>Year Two </a:t>
            </a:r>
            <a:r>
              <a:rPr lang="en-GB" sz="900" dirty="0">
                <a:latin typeface="Kinetic" panose="00000500000000000000" pitchFamily="50" charset="0"/>
                <a:ea typeface="Calibri" panose="020F0502020204030204" pitchFamily="34" charset="0"/>
                <a:cs typeface="Calibri" panose="020F0502020204030204" pitchFamily="34" charset="0"/>
              </a:rPr>
              <a:t>children we will be learning how to add and subtract numbers up to 100 by using concrete resources initially, then drawing tens and ones to finally moving on to the formal written column method. Towards the end of term, we will be learning about 2d and 3d shapes.</a:t>
            </a:r>
          </a:p>
          <a:p>
            <a:r>
              <a:rPr lang="en-GB" sz="900" u="sng" dirty="0">
                <a:latin typeface="Kinetic" panose="00000500000000000000" pitchFamily="50" charset="0"/>
                <a:ea typeface="Calibri" panose="020F0502020204030204" pitchFamily="34" charset="0"/>
                <a:cs typeface="Calibri" panose="020F0502020204030204" pitchFamily="34" charset="0"/>
              </a:rPr>
              <a:t>What you can do to help at home: </a:t>
            </a:r>
          </a:p>
          <a:p>
            <a:r>
              <a:rPr lang="en-GB" sz="900" dirty="0">
                <a:latin typeface="Kinetic" panose="00000500000000000000" pitchFamily="50" charset="0"/>
                <a:ea typeface="Calibri" panose="020F0502020204030204" pitchFamily="34" charset="0"/>
                <a:cs typeface="Calibri" panose="020F0502020204030204" pitchFamily="34" charset="0"/>
              </a:rPr>
              <a:t>- We will be sending out some ‘how to’ guides regarding our addition and subtraction methods so please go through these together </a:t>
            </a:r>
          </a:p>
        </p:txBody>
      </p:sp>
      <p:sp>
        <p:nvSpPr>
          <p:cNvPr id="11" name="Text Box 14">
            <a:extLst>
              <a:ext uri="{FF2B5EF4-FFF2-40B4-BE49-F238E27FC236}">
                <a16:creationId xmlns:a16="http://schemas.microsoft.com/office/drawing/2014/main" id="{AEF9EF95-09B2-445B-8156-C90020C6786E}"/>
              </a:ext>
            </a:extLst>
          </p:cNvPr>
          <p:cNvSpPr txBox="1">
            <a:spLocks noChangeArrowheads="1"/>
          </p:cNvSpPr>
          <p:nvPr/>
        </p:nvSpPr>
        <p:spPr bwMode="auto">
          <a:xfrm>
            <a:off x="404034" y="4751952"/>
            <a:ext cx="2800351" cy="1765389"/>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lnSpc>
                <a:spcPct val="150000"/>
              </a:lnSpc>
              <a:spcAft>
                <a:spcPts val="0"/>
              </a:spcAft>
            </a:pPr>
            <a:r>
              <a:rPr lang="en-GB" sz="1050" b="1" u="sng" dirty="0">
                <a:latin typeface="Kinetic" panose="00000500000000000000" pitchFamily="50" charset="0"/>
                <a:ea typeface="Calibri" panose="020F0502020204030204" pitchFamily="34" charset="0"/>
                <a:cs typeface="Calibri" panose="020F0502020204030204" pitchFamily="34" charset="0"/>
              </a:rPr>
              <a:t>DT</a:t>
            </a:r>
          </a:p>
          <a:p>
            <a:pPr algn="ctr">
              <a:spcAft>
                <a:spcPts val="0"/>
              </a:spcAft>
            </a:pPr>
            <a:endParaRPr lang="en-GB" sz="1000" b="1" dirty="0">
              <a:latin typeface="Kinetic" panose="00000500000000000000" pitchFamily="50" charset="0"/>
              <a:ea typeface="Calibri" panose="020F0502020204030204" pitchFamily="34" charset="0"/>
              <a:cs typeface="Calibri" panose="020F0502020204030204" pitchFamily="34" charset="0"/>
            </a:endParaRPr>
          </a:p>
          <a:p>
            <a:pPr algn="ctr">
              <a:spcBef>
                <a:spcPts val="600"/>
              </a:spcBef>
              <a:spcAft>
                <a:spcPts val="600"/>
              </a:spcAft>
            </a:pPr>
            <a:r>
              <a:rPr lang="en-GB" sz="1000" dirty="0">
                <a:latin typeface="Kinetic" panose="00000500000000000000" pitchFamily="50" charset="0"/>
                <a:ea typeface="Calibri" panose="020F0502020204030204" pitchFamily="34" charset="0"/>
                <a:cs typeface="Calibri" panose="020F0502020204030204" pitchFamily="34" charset="0"/>
              </a:rPr>
              <a:t>In DT we will be learning about textiles and we will be designing, making and decorating our own puppet from felt. We shall also learn about the different ways of joining fabrics by </a:t>
            </a:r>
            <a:r>
              <a:rPr lang="en-US" sz="1000" dirty="0">
                <a:latin typeface="Kinetic" panose="00000500000000000000" pitchFamily="50" charset="0"/>
              </a:rPr>
              <a:t>stapling, gluing, pining or sewing </a:t>
            </a:r>
            <a:endParaRPr lang="en-GB" sz="1000" dirty="0">
              <a:latin typeface="Kinetic" panose="00000500000000000000" pitchFamily="50" charset="0"/>
              <a:ea typeface="Calibri" panose="020F0502020204030204" pitchFamily="34" charset="0"/>
              <a:cs typeface="Calibri" panose="020F0502020204030204" pitchFamily="34" charset="0"/>
            </a:endParaRPr>
          </a:p>
        </p:txBody>
      </p:sp>
      <p:sp>
        <p:nvSpPr>
          <p:cNvPr id="12" name="Text Box 14">
            <a:extLst>
              <a:ext uri="{FF2B5EF4-FFF2-40B4-BE49-F238E27FC236}">
                <a16:creationId xmlns:a16="http://schemas.microsoft.com/office/drawing/2014/main" id="{D3221CF0-BF56-4821-AAB5-623940B90B93}"/>
              </a:ext>
            </a:extLst>
          </p:cNvPr>
          <p:cNvSpPr txBox="1">
            <a:spLocks noChangeArrowheads="1"/>
          </p:cNvSpPr>
          <p:nvPr/>
        </p:nvSpPr>
        <p:spPr bwMode="auto">
          <a:xfrm>
            <a:off x="7753358" y="402649"/>
            <a:ext cx="3943343" cy="1944796"/>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r>
              <a:rPr lang="en-GB" sz="800" b="1" u="sng" dirty="0">
                <a:latin typeface="Kinetic" panose="00000500000000000000" pitchFamily="50" charset="0"/>
                <a:ea typeface="Calibri" panose="020F0502020204030204" pitchFamily="34" charset="0"/>
                <a:cs typeface="Calibri" panose="020F0502020204030204" pitchFamily="34" charset="0"/>
              </a:rPr>
              <a:t>Geography</a:t>
            </a:r>
          </a:p>
          <a:p>
            <a:pPr>
              <a:spcAft>
                <a:spcPts val="0"/>
              </a:spcAft>
            </a:pPr>
            <a:endParaRPr lang="en-GB" sz="800" dirty="0">
              <a:latin typeface="Kinetic" panose="00000500000000000000" pitchFamily="50" charset="0"/>
              <a:ea typeface="Calibri" panose="020F0502020204030204" pitchFamily="34" charset="0"/>
              <a:cs typeface="Calibri" panose="020F0502020204030204" pitchFamily="34" charset="0"/>
            </a:endParaRPr>
          </a:p>
          <a:p>
            <a:pPr algn="l"/>
            <a:endParaRPr lang="en-GB" sz="900" b="0" i="0" u="none" strike="noStrike" baseline="0" dirty="0">
              <a:latin typeface="Kinetic" panose="00000500000000000000" pitchFamily="50" charset="0"/>
            </a:endParaRPr>
          </a:p>
          <a:p>
            <a:pPr algn="l"/>
            <a:r>
              <a:rPr lang="en-GB" sz="900" b="0" i="0" u="none" strike="noStrike" baseline="0" dirty="0">
                <a:latin typeface="Kinetic" panose="00000500000000000000" pitchFamily="50" charset="0"/>
              </a:rPr>
              <a:t>In this unit, we will begin learning about space and scale by looking at their classroom location using a planned perspective of the school. Children will then look at the location of their school on its street, including some of the other key human and physical features of the area. </a:t>
            </a:r>
            <a:r>
              <a:rPr lang="en-GB" sz="900" dirty="0">
                <a:latin typeface="Kinetic" panose="00000500000000000000" pitchFamily="50" charset="0"/>
              </a:rPr>
              <a:t>They </a:t>
            </a:r>
            <a:r>
              <a:rPr lang="en-GB" sz="900" b="0" i="0" u="none" strike="noStrike" baseline="0" dirty="0">
                <a:latin typeface="Kinetic" panose="00000500000000000000" pitchFamily="50" charset="0"/>
              </a:rPr>
              <a:t>will explore the location of their town within the United Kingdom and learn about the UK’s four countries. We will learn about the seasons in the United Kingdom and how they change. Children will then look at where   the United Kingdom is in the world, learn the names of the continents and look at weather and climate across the globe.</a:t>
            </a:r>
            <a:endParaRPr lang="en-GB" sz="900" dirty="0">
              <a:latin typeface="Kinetic" panose="00000500000000000000" pitchFamily="50" charset="0"/>
              <a:ea typeface="Calibri" panose="020F0502020204030204" pitchFamily="34" charset="0"/>
              <a:cs typeface="Calibri" panose="020F0502020204030204" pitchFamily="34" charset="0"/>
            </a:endParaRPr>
          </a:p>
          <a:p>
            <a:pPr>
              <a:spcAft>
                <a:spcPts val="600"/>
              </a:spcAft>
            </a:pPr>
            <a:r>
              <a:rPr lang="en-GB" sz="800" u="sng" dirty="0">
                <a:latin typeface="Kinetic" panose="00000500000000000000" pitchFamily="50" charset="0"/>
                <a:ea typeface="Calibri" panose="020F0502020204030204" pitchFamily="34" charset="0"/>
                <a:cs typeface="Calibri" panose="020F0502020204030204" pitchFamily="34" charset="0"/>
              </a:rPr>
              <a:t>What you can do to help at home: </a:t>
            </a:r>
          </a:p>
          <a:p>
            <a:pPr>
              <a:spcAft>
                <a:spcPts val="600"/>
              </a:spcAft>
            </a:pPr>
            <a:r>
              <a:rPr lang="en-GB" sz="800" dirty="0">
                <a:latin typeface="Kinetic" panose="00000500000000000000" pitchFamily="50" charset="0"/>
                <a:ea typeface="Calibri" panose="020F0502020204030204" pitchFamily="34" charset="0"/>
                <a:cs typeface="Calibri" panose="020F0502020204030204" pitchFamily="34" charset="0"/>
              </a:rPr>
              <a:t>Talk about your home address and point out street names when out together. </a:t>
            </a:r>
          </a:p>
        </p:txBody>
      </p:sp>
      <p:sp>
        <p:nvSpPr>
          <p:cNvPr id="13" name="Text Box 14">
            <a:extLst>
              <a:ext uri="{FF2B5EF4-FFF2-40B4-BE49-F238E27FC236}">
                <a16:creationId xmlns:a16="http://schemas.microsoft.com/office/drawing/2014/main" id="{5834B56B-8439-45A7-B8B3-8019DD2B8F57}"/>
              </a:ext>
            </a:extLst>
          </p:cNvPr>
          <p:cNvSpPr txBox="1">
            <a:spLocks noChangeArrowheads="1"/>
          </p:cNvSpPr>
          <p:nvPr/>
        </p:nvSpPr>
        <p:spPr bwMode="auto">
          <a:xfrm>
            <a:off x="7774792" y="2462117"/>
            <a:ext cx="3943343" cy="2207732"/>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spcAft>
                <a:spcPts val="0"/>
              </a:spcAft>
            </a:pPr>
            <a:endParaRPr lang="en-GB" sz="1050" u="sng" dirty="0">
              <a:latin typeface="Kinetic" panose="00000500000000000000" pitchFamily="50" charset="0"/>
              <a:ea typeface="Calibri" panose="020F0502020204030204" pitchFamily="34" charset="0"/>
              <a:cs typeface="Calibri" panose="020F0502020204030204" pitchFamily="34" charset="0"/>
            </a:endParaRPr>
          </a:p>
          <a:p>
            <a:pPr algn="ctr">
              <a:spcAft>
                <a:spcPts val="0"/>
              </a:spcAft>
            </a:pPr>
            <a:r>
              <a:rPr lang="en-GB" sz="1050" b="1" u="sng" dirty="0">
                <a:latin typeface="Kinetic" panose="00000500000000000000" pitchFamily="50" charset="0"/>
                <a:ea typeface="Calibri" panose="020F0502020204030204" pitchFamily="34" charset="0"/>
                <a:cs typeface="Calibri" panose="020F0502020204030204" pitchFamily="34" charset="0"/>
              </a:rPr>
              <a:t>Science</a:t>
            </a:r>
          </a:p>
          <a:p>
            <a:pPr>
              <a:spcAft>
                <a:spcPts val="600"/>
              </a:spcAft>
            </a:pPr>
            <a:r>
              <a:rPr lang="en-GB" sz="1000" dirty="0">
                <a:latin typeface="Kinetic" panose="00000500000000000000" pitchFamily="50" charset="0"/>
                <a:ea typeface="Calibri" panose="020F0502020204030204" pitchFamily="34" charset="0"/>
                <a:cs typeface="Calibri" panose="020F0502020204030204" pitchFamily="34" charset="0"/>
              </a:rPr>
              <a:t>In science we will be learning about materials.</a:t>
            </a:r>
            <a:r>
              <a:rPr lang="en-US" sz="1000" dirty="0">
                <a:latin typeface="Kinetic" panose="00000500000000000000" pitchFamily="50" charset="0"/>
                <a:ea typeface="Calibri" panose="020F0502020204030204" pitchFamily="34" charset="0"/>
                <a:cs typeface="Calibri" panose="020F0502020204030204" pitchFamily="34" charset="0"/>
              </a:rPr>
              <a:t> The c</a:t>
            </a:r>
            <a:r>
              <a:rPr lang="en-US" sz="1000" dirty="0">
                <a:latin typeface="Kinetic" panose="00000500000000000000" pitchFamily="50" charset="0"/>
              </a:rPr>
              <a:t>hildren will learn about different everyday materials such as wood, metal, plastic, glass, rubber, rock, fabric, paper and brick. They will identify the properties of these materials and conduct investigations to explore how different materials are better suited for different objects through well-known stories. Children will also explore how some of these materials can be changed by squashing, bending, twisting and stretching them.</a:t>
            </a:r>
            <a:endParaRPr lang="en-GB" sz="1000" u="sng" dirty="0">
              <a:latin typeface="Kinetic" panose="00000500000000000000" pitchFamily="50" charset="0"/>
              <a:ea typeface="Calibri" panose="020F0502020204030204" pitchFamily="34" charset="0"/>
              <a:cs typeface="Calibri" panose="020F0502020204030204" pitchFamily="34" charset="0"/>
            </a:endParaRPr>
          </a:p>
          <a:p>
            <a:pPr>
              <a:spcAft>
                <a:spcPts val="600"/>
              </a:spcAft>
            </a:pPr>
            <a:r>
              <a:rPr lang="en-GB" sz="1000" u="sng" dirty="0">
                <a:latin typeface="Kinetic" panose="00000500000000000000" pitchFamily="50" charset="0"/>
                <a:ea typeface="Calibri" panose="020F0502020204030204" pitchFamily="34" charset="0"/>
                <a:cs typeface="Calibri" panose="020F0502020204030204" pitchFamily="34" charset="0"/>
              </a:rPr>
              <a:t>What you can do to help at home: </a:t>
            </a:r>
          </a:p>
          <a:p>
            <a:pPr>
              <a:spcAft>
                <a:spcPts val="600"/>
              </a:spcAft>
            </a:pPr>
            <a:r>
              <a:rPr lang="en-GB" sz="1000" u="sng" dirty="0">
                <a:latin typeface="Kinetic" panose="00000500000000000000" pitchFamily="50" charset="0"/>
                <a:ea typeface="Calibri" panose="020F0502020204030204" pitchFamily="34" charset="0"/>
                <a:cs typeface="Calibri" panose="020F0502020204030204" pitchFamily="34" charset="0"/>
              </a:rPr>
              <a:t>-</a:t>
            </a:r>
            <a:r>
              <a:rPr lang="en-GB" sz="1000" dirty="0">
                <a:latin typeface="Kinetic" panose="00000500000000000000" pitchFamily="50" charset="0"/>
                <a:ea typeface="Calibri" panose="020F0502020204030204" pitchFamily="34" charset="0"/>
                <a:cs typeface="Calibri" panose="020F0502020204030204" pitchFamily="34" charset="0"/>
              </a:rPr>
              <a:t>Look at different objects at home and see if you can be a material detective and identify what materials the item is made from.</a:t>
            </a:r>
          </a:p>
        </p:txBody>
      </p:sp>
      <p:sp>
        <p:nvSpPr>
          <p:cNvPr id="14" name="Text Box 14">
            <a:extLst>
              <a:ext uri="{FF2B5EF4-FFF2-40B4-BE49-F238E27FC236}">
                <a16:creationId xmlns:a16="http://schemas.microsoft.com/office/drawing/2014/main" id="{85DF0102-AB11-4EC9-A427-DE37D057D6B4}"/>
              </a:ext>
            </a:extLst>
          </p:cNvPr>
          <p:cNvSpPr txBox="1">
            <a:spLocks noChangeArrowheads="1"/>
          </p:cNvSpPr>
          <p:nvPr/>
        </p:nvSpPr>
        <p:spPr bwMode="auto">
          <a:xfrm>
            <a:off x="6329360" y="4763191"/>
            <a:ext cx="2700341" cy="1754150"/>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lnSpc>
                <a:spcPct val="150000"/>
              </a:lnSpc>
              <a:spcAft>
                <a:spcPts val="0"/>
              </a:spcAft>
            </a:pPr>
            <a:r>
              <a:rPr lang="en-GB" sz="1050" b="1" u="sng" dirty="0">
                <a:latin typeface="Kinetic" panose="00000500000000000000" pitchFamily="50" charset="0"/>
                <a:ea typeface="Calibri" panose="020F0502020204030204" pitchFamily="34" charset="0"/>
                <a:cs typeface="Calibri" panose="020F0502020204030204" pitchFamily="34" charset="0"/>
              </a:rPr>
              <a:t>Physical Education</a:t>
            </a:r>
          </a:p>
          <a:p>
            <a:pPr>
              <a:spcAft>
                <a:spcPts val="0"/>
              </a:spcAft>
            </a:pPr>
            <a:r>
              <a:rPr lang="en-GB" sz="1000" dirty="0">
                <a:latin typeface="Kinetic" panose="00000500000000000000" pitchFamily="50" charset="0"/>
                <a:ea typeface="Calibri" panose="020F0502020204030204" pitchFamily="34" charset="0"/>
                <a:cs typeface="Calibri" panose="020F0502020204030204" pitchFamily="34" charset="0"/>
              </a:rPr>
              <a:t>In PE we will be continuing to learn about   gymnastics and net and wall games.</a:t>
            </a:r>
            <a:endParaRPr lang="en-GB" sz="1000" dirty="0">
              <a:effectLst/>
              <a:latin typeface="Kinetic" panose="00000500000000000000" pitchFamily="50" charset="0"/>
              <a:ea typeface="Calibri" panose="020F0502020204030204" pitchFamily="34" charset="0"/>
              <a:cs typeface="Calibri" panose="020F0502020204030204" pitchFamily="34" charset="0"/>
            </a:endParaRPr>
          </a:p>
          <a:p>
            <a:pPr algn="ctr">
              <a:spcAft>
                <a:spcPts val="0"/>
              </a:spcAft>
            </a:pPr>
            <a:endParaRPr lang="en-GB" sz="1050" dirty="0">
              <a:latin typeface="Kinetic" panose="00000500000000000000" pitchFamily="50" charset="0"/>
              <a:ea typeface="Calibri" panose="020F0502020204030204" pitchFamily="34" charset="0"/>
              <a:cs typeface="Calibri" panose="020F0502020204030204" pitchFamily="34" charset="0"/>
            </a:endParaRPr>
          </a:p>
          <a:p>
            <a:pPr algn="ctr">
              <a:spcAft>
                <a:spcPts val="0"/>
              </a:spcAft>
            </a:pPr>
            <a:r>
              <a:rPr lang="en-GB" sz="1050" b="1" u="sng" dirty="0">
                <a:latin typeface="Kinetic" panose="00000500000000000000" pitchFamily="50" charset="0"/>
                <a:ea typeface="Calibri" panose="020F0502020204030204" pitchFamily="34" charset="0"/>
                <a:cs typeface="Calibri" panose="020F0502020204030204" pitchFamily="34" charset="0"/>
              </a:rPr>
              <a:t>Music</a:t>
            </a:r>
          </a:p>
          <a:p>
            <a:pPr algn="ctr">
              <a:spcAft>
                <a:spcPts val="600"/>
              </a:spcAft>
            </a:pPr>
            <a:r>
              <a:rPr lang="en-GB" sz="1000" dirty="0">
                <a:effectLst/>
                <a:latin typeface="Kinetic" panose="00000500000000000000" pitchFamily="50" charset="0"/>
                <a:ea typeface="Calibri" panose="020F0502020204030204" pitchFamily="34" charset="0"/>
                <a:cs typeface="Calibri" panose="020F0502020204030204" pitchFamily="34" charset="0"/>
              </a:rPr>
              <a:t>In music we will be learning our songs and actions for our Nativity-’Lights, Camel, Action! </a:t>
            </a:r>
          </a:p>
        </p:txBody>
      </p:sp>
      <p:sp>
        <p:nvSpPr>
          <p:cNvPr id="16" name="Text Box 14">
            <a:extLst>
              <a:ext uri="{FF2B5EF4-FFF2-40B4-BE49-F238E27FC236}">
                <a16:creationId xmlns:a16="http://schemas.microsoft.com/office/drawing/2014/main" id="{A0ECC812-8824-44C1-9482-15AFA2C28772}"/>
              </a:ext>
            </a:extLst>
          </p:cNvPr>
          <p:cNvSpPr txBox="1">
            <a:spLocks noChangeArrowheads="1"/>
          </p:cNvSpPr>
          <p:nvPr/>
        </p:nvSpPr>
        <p:spPr bwMode="auto">
          <a:xfrm>
            <a:off x="3362326" y="4763193"/>
            <a:ext cx="2809874" cy="1772078"/>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lnSpc>
                <a:spcPct val="150000"/>
              </a:lnSpc>
              <a:spcAft>
                <a:spcPts val="0"/>
              </a:spcAft>
            </a:pPr>
            <a:r>
              <a:rPr lang="en-GB" sz="1050" b="1" u="sng" dirty="0">
                <a:latin typeface="Kinetic" panose="00000500000000000000" pitchFamily="50" charset="0"/>
                <a:ea typeface="Calibri" panose="020F0502020204030204" pitchFamily="34" charset="0"/>
                <a:cs typeface="Calibri" panose="020F0502020204030204" pitchFamily="34" charset="0"/>
              </a:rPr>
              <a:t>PHSE</a:t>
            </a:r>
          </a:p>
          <a:p>
            <a:pPr algn="ctr">
              <a:spcAft>
                <a:spcPts val="0"/>
              </a:spcAft>
            </a:pPr>
            <a:r>
              <a:rPr lang="en-GB" sz="1000" dirty="0">
                <a:latin typeface="Kinetic" panose="00000500000000000000" pitchFamily="50" charset="0"/>
                <a:ea typeface="Calibri" panose="020F0502020204030204" pitchFamily="34" charset="0"/>
                <a:cs typeface="Calibri" panose="020F0502020204030204" pitchFamily="34" charset="0"/>
              </a:rPr>
              <a:t>       In PHSE we will be thinking about valuing differences. We will learn about how we are different, understand unkindness, bullying and how we can show kindness.</a:t>
            </a:r>
            <a:endParaRPr lang="en-GB" sz="1050" dirty="0">
              <a:latin typeface="Kinetic" panose="00000500000000000000" pitchFamily="50" charset="0"/>
              <a:ea typeface="Calibri" panose="020F0502020204030204" pitchFamily="34" charset="0"/>
              <a:cs typeface="Calibri" panose="020F0502020204030204" pitchFamily="34" charset="0"/>
            </a:endParaRPr>
          </a:p>
          <a:p>
            <a:pPr algn="ctr">
              <a:spcAft>
                <a:spcPts val="0"/>
              </a:spcAft>
            </a:pPr>
            <a:endParaRPr lang="en-GB" sz="1050" b="1" u="sng" dirty="0">
              <a:latin typeface="Kinetic" panose="00000500000000000000" pitchFamily="50" charset="0"/>
              <a:ea typeface="Calibri" panose="020F0502020204030204" pitchFamily="34" charset="0"/>
              <a:cs typeface="Calibri" panose="020F0502020204030204" pitchFamily="34" charset="0"/>
            </a:endParaRPr>
          </a:p>
          <a:p>
            <a:pPr algn="ctr">
              <a:spcAft>
                <a:spcPts val="0"/>
              </a:spcAft>
            </a:pPr>
            <a:r>
              <a:rPr lang="en-GB" sz="1050" b="1" u="sng" dirty="0">
                <a:latin typeface="Kinetic" panose="00000500000000000000" pitchFamily="50" charset="0"/>
                <a:ea typeface="Calibri" panose="020F0502020204030204" pitchFamily="34" charset="0"/>
                <a:cs typeface="Calibri" panose="020F0502020204030204" pitchFamily="34" charset="0"/>
              </a:rPr>
              <a:t>Religious Studies</a:t>
            </a:r>
          </a:p>
          <a:p>
            <a:pPr algn="ctr">
              <a:spcAft>
                <a:spcPts val="600"/>
              </a:spcAft>
            </a:pPr>
            <a:r>
              <a:rPr lang="en-GB" sz="1000" dirty="0">
                <a:latin typeface="Kinetic" panose="00000500000000000000" pitchFamily="50" charset="0"/>
                <a:ea typeface="Calibri" panose="020F0502020204030204" pitchFamily="34" charset="0"/>
                <a:cs typeface="Calibri" panose="020F0502020204030204" pitchFamily="34" charset="0"/>
              </a:rPr>
              <a:t>In RE will be learning about why should we care for others. We will focus on the </a:t>
            </a:r>
            <a:r>
              <a:rPr lang="en-GB" sz="1000" dirty="0">
                <a:latin typeface="Kinetic" panose="00000500000000000000" pitchFamily="50" charset="0"/>
              </a:rPr>
              <a:t>Sikh, Christian, Jewish, Muslim, Humanist religions.</a:t>
            </a:r>
            <a:r>
              <a:rPr lang="en-GB" sz="1000" dirty="0">
                <a:latin typeface="Kinetic" panose="00000500000000000000" pitchFamily="50" charset="0"/>
                <a:ea typeface="Calibri" panose="020F0502020204030204" pitchFamily="34" charset="0"/>
                <a:cs typeface="Calibri" panose="020F0502020204030204" pitchFamily="34" charset="0"/>
              </a:rPr>
              <a:t> </a:t>
            </a:r>
          </a:p>
          <a:p>
            <a:pPr algn="ctr">
              <a:spcAft>
                <a:spcPts val="0"/>
              </a:spcAft>
            </a:pPr>
            <a:endParaRPr lang="en-GB" sz="1050" dirty="0">
              <a:effectLst/>
              <a:latin typeface="Kinetic" panose="00000500000000000000" pitchFamily="50" charset="0"/>
              <a:ea typeface="Calibri" panose="020F0502020204030204" pitchFamily="34" charset="0"/>
              <a:cs typeface="Calibri" panose="020F0502020204030204" pitchFamily="34" charset="0"/>
            </a:endParaRPr>
          </a:p>
        </p:txBody>
      </p:sp>
      <p:sp>
        <p:nvSpPr>
          <p:cNvPr id="17" name="Text Box 14">
            <a:extLst>
              <a:ext uri="{FF2B5EF4-FFF2-40B4-BE49-F238E27FC236}">
                <a16:creationId xmlns:a16="http://schemas.microsoft.com/office/drawing/2014/main" id="{074BAF83-0C25-4758-9D10-0EF0343BB77C}"/>
              </a:ext>
            </a:extLst>
          </p:cNvPr>
          <p:cNvSpPr txBox="1">
            <a:spLocks noChangeArrowheads="1"/>
          </p:cNvSpPr>
          <p:nvPr/>
        </p:nvSpPr>
        <p:spPr bwMode="auto">
          <a:xfrm>
            <a:off x="9186861" y="4763191"/>
            <a:ext cx="2509840" cy="1754150"/>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r>
              <a:rPr lang="en-GB" sz="2400" dirty="0">
                <a:effectLst/>
                <a:latin typeface="Lucida Bright" panose="02040602050505020304" pitchFamily="18" charset="0"/>
                <a:ea typeface="Calibri" panose="020F0502020204030204" pitchFamily="34" charset="0"/>
                <a:cs typeface="Calibri" panose="020F0502020204030204" pitchFamily="34" charset="0"/>
              </a:rPr>
              <a:t> </a:t>
            </a:r>
            <a:r>
              <a:rPr lang="en-GB" sz="1050" b="1" u="sng" dirty="0">
                <a:effectLst/>
                <a:latin typeface="Kinetic" panose="00000500000000000000" pitchFamily="50" charset="0"/>
                <a:ea typeface="Calibri" panose="020F0502020204030204" pitchFamily="34" charset="0"/>
                <a:cs typeface="Calibri" panose="020F0502020204030204" pitchFamily="34" charset="0"/>
              </a:rPr>
              <a:t>Computing</a:t>
            </a:r>
            <a:endParaRPr lang="en-GB" sz="1050" b="1" u="sng" dirty="0">
              <a:latin typeface="Kinetic" panose="00000500000000000000" pitchFamily="50" charset="0"/>
              <a:ea typeface="Calibri" panose="020F0502020204030204" pitchFamily="34" charset="0"/>
              <a:cs typeface="Calibri" panose="020F0502020204030204" pitchFamily="34" charset="0"/>
            </a:endParaRPr>
          </a:p>
          <a:p>
            <a:pPr algn="ctr">
              <a:spcAft>
                <a:spcPts val="0"/>
              </a:spcAft>
            </a:pPr>
            <a:endParaRPr lang="en-GB" sz="1050" b="1" dirty="0">
              <a:latin typeface="Kinetic" panose="00000500000000000000" pitchFamily="50" charset="0"/>
              <a:ea typeface="Calibri" panose="020F0502020204030204" pitchFamily="34" charset="0"/>
              <a:cs typeface="Calibri" panose="020F0502020204030204" pitchFamily="34" charset="0"/>
            </a:endParaRPr>
          </a:p>
          <a:p>
            <a:pPr algn="ctr"/>
            <a:r>
              <a:rPr lang="en-GB" sz="1000" dirty="0">
                <a:latin typeface="Kinetic" panose="00000500000000000000" pitchFamily="50" charset="0"/>
                <a:ea typeface="Calibri" panose="020F0502020204030204" pitchFamily="34" charset="0"/>
                <a:cs typeface="Calibri" panose="020F0502020204030204" pitchFamily="34" charset="0"/>
              </a:rPr>
              <a:t>In computing we will be learning about digital art and design.</a:t>
            </a:r>
            <a:endParaRPr lang="en-GB" sz="1000" dirty="0">
              <a:effectLst/>
              <a:latin typeface="Kinetic" panose="00000500000000000000" pitchFamily="50" charset="0"/>
              <a:ea typeface="Calibri" panose="020F0502020204030204" pitchFamily="34" charset="0"/>
              <a:cs typeface="Calibri" panose="020F0502020204030204" pitchFamily="34" charset="0"/>
            </a:endParaRPr>
          </a:p>
          <a:p>
            <a:pPr algn="ctr">
              <a:spcAft>
                <a:spcPts val="0"/>
              </a:spcAft>
            </a:pPr>
            <a:r>
              <a:rPr lang="en-GB" sz="1050" b="1" dirty="0">
                <a:latin typeface="Lucida Bright" panose="02040602050505020304" pitchFamily="18" charset="0"/>
                <a:ea typeface="Calibri" panose="020F0502020204030204" pitchFamily="34" charset="0"/>
                <a:cs typeface="Calibri" panose="020F0502020204030204" pitchFamily="34" charset="0"/>
              </a:rPr>
              <a:t> </a:t>
            </a:r>
            <a:endParaRPr lang="en-GB" sz="1050" dirty="0">
              <a:effectLst/>
              <a:latin typeface="Lucida Bright" panose="02040602050505020304" pitchFamily="18" charset="0"/>
              <a:ea typeface="Calibri" panose="020F0502020204030204" pitchFamily="34" charset="0"/>
              <a:cs typeface="Calibri" panose="020F0502020204030204" pitchFamily="34" charset="0"/>
            </a:endParaRPr>
          </a:p>
        </p:txBody>
      </p:sp>
      <p:pic>
        <p:nvPicPr>
          <p:cNvPr id="18" name="Picture 17">
            <a:extLst>
              <a:ext uri="{FF2B5EF4-FFF2-40B4-BE49-F238E27FC236}">
                <a16:creationId xmlns:a16="http://schemas.microsoft.com/office/drawing/2014/main" id="{86B2EBD8-505C-4559-ADA9-1B5E7319547C}"/>
              </a:ext>
            </a:extLst>
          </p:cNvPr>
          <p:cNvPicPr>
            <a:picLocks noChangeAspect="1"/>
          </p:cNvPicPr>
          <p:nvPr/>
        </p:nvPicPr>
        <p:blipFill>
          <a:blip r:embed="rId2"/>
          <a:stretch>
            <a:fillRect/>
          </a:stretch>
        </p:blipFill>
        <p:spPr>
          <a:xfrm>
            <a:off x="495122" y="478093"/>
            <a:ext cx="195160" cy="209100"/>
          </a:xfrm>
          <a:prstGeom prst="rect">
            <a:avLst/>
          </a:prstGeom>
        </p:spPr>
      </p:pic>
      <p:pic>
        <p:nvPicPr>
          <p:cNvPr id="19" name="Picture 18">
            <a:extLst>
              <a:ext uri="{FF2B5EF4-FFF2-40B4-BE49-F238E27FC236}">
                <a16:creationId xmlns:a16="http://schemas.microsoft.com/office/drawing/2014/main" id="{E1B85870-8D68-4E06-A184-B77E349083ED}"/>
              </a:ext>
            </a:extLst>
          </p:cNvPr>
          <p:cNvPicPr>
            <a:picLocks noChangeAspect="1"/>
          </p:cNvPicPr>
          <p:nvPr/>
        </p:nvPicPr>
        <p:blipFill>
          <a:blip r:embed="rId3"/>
          <a:stretch>
            <a:fillRect/>
          </a:stretch>
        </p:blipFill>
        <p:spPr>
          <a:xfrm>
            <a:off x="495299" y="2176901"/>
            <a:ext cx="267391" cy="234253"/>
          </a:xfrm>
          <a:prstGeom prst="rect">
            <a:avLst/>
          </a:prstGeom>
        </p:spPr>
      </p:pic>
      <p:pic>
        <p:nvPicPr>
          <p:cNvPr id="21" name="Picture 20">
            <a:extLst>
              <a:ext uri="{FF2B5EF4-FFF2-40B4-BE49-F238E27FC236}">
                <a16:creationId xmlns:a16="http://schemas.microsoft.com/office/drawing/2014/main" id="{02A3B52E-EC03-4190-AAA5-957E8EE1F3BA}"/>
              </a:ext>
            </a:extLst>
          </p:cNvPr>
          <p:cNvPicPr>
            <a:picLocks noChangeAspect="1"/>
          </p:cNvPicPr>
          <p:nvPr/>
        </p:nvPicPr>
        <p:blipFill>
          <a:blip r:embed="rId4"/>
          <a:stretch>
            <a:fillRect/>
          </a:stretch>
        </p:blipFill>
        <p:spPr>
          <a:xfrm>
            <a:off x="3527271" y="5613409"/>
            <a:ext cx="328816" cy="294063"/>
          </a:xfrm>
          <a:prstGeom prst="rect">
            <a:avLst/>
          </a:prstGeom>
        </p:spPr>
      </p:pic>
      <p:pic>
        <p:nvPicPr>
          <p:cNvPr id="22" name="Picture 21">
            <a:extLst>
              <a:ext uri="{FF2B5EF4-FFF2-40B4-BE49-F238E27FC236}">
                <a16:creationId xmlns:a16="http://schemas.microsoft.com/office/drawing/2014/main" id="{C8ADCE45-2B8E-41CB-97E9-8BE05227BF09}"/>
              </a:ext>
            </a:extLst>
          </p:cNvPr>
          <p:cNvPicPr>
            <a:picLocks noChangeAspect="1"/>
          </p:cNvPicPr>
          <p:nvPr/>
        </p:nvPicPr>
        <p:blipFill>
          <a:blip r:embed="rId5"/>
          <a:stretch>
            <a:fillRect/>
          </a:stretch>
        </p:blipFill>
        <p:spPr>
          <a:xfrm>
            <a:off x="8648490" y="4834855"/>
            <a:ext cx="321347" cy="328041"/>
          </a:xfrm>
          <a:prstGeom prst="rect">
            <a:avLst/>
          </a:prstGeom>
        </p:spPr>
      </p:pic>
      <p:pic>
        <p:nvPicPr>
          <p:cNvPr id="23" name="Picture 22">
            <a:extLst>
              <a:ext uri="{FF2B5EF4-FFF2-40B4-BE49-F238E27FC236}">
                <a16:creationId xmlns:a16="http://schemas.microsoft.com/office/drawing/2014/main" id="{2FC94DC7-64CA-4062-ABC4-04A2C0777DC2}"/>
              </a:ext>
            </a:extLst>
          </p:cNvPr>
          <p:cNvPicPr>
            <a:picLocks noChangeAspect="1"/>
          </p:cNvPicPr>
          <p:nvPr/>
        </p:nvPicPr>
        <p:blipFill>
          <a:blip r:embed="rId6"/>
          <a:stretch>
            <a:fillRect/>
          </a:stretch>
        </p:blipFill>
        <p:spPr>
          <a:xfrm>
            <a:off x="9296395" y="4809546"/>
            <a:ext cx="513749" cy="526755"/>
          </a:xfrm>
          <a:prstGeom prst="rect">
            <a:avLst/>
          </a:prstGeom>
        </p:spPr>
      </p:pic>
      <p:pic>
        <p:nvPicPr>
          <p:cNvPr id="24" name="Picture 23">
            <a:extLst>
              <a:ext uri="{FF2B5EF4-FFF2-40B4-BE49-F238E27FC236}">
                <a16:creationId xmlns:a16="http://schemas.microsoft.com/office/drawing/2014/main" id="{6F7360B1-7EE4-4D22-925E-DF7017AF7870}"/>
              </a:ext>
            </a:extLst>
          </p:cNvPr>
          <p:cNvPicPr>
            <a:picLocks noChangeAspect="1"/>
          </p:cNvPicPr>
          <p:nvPr/>
        </p:nvPicPr>
        <p:blipFill>
          <a:blip r:embed="rId7"/>
          <a:stretch>
            <a:fillRect/>
          </a:stretch>
        </p:blipFill>
        <p:spPr>
          <a:xfrm>
            <a:off x="11250706" y="2514071"/>
            <a:ext cx="336457" cy="347162"/>
          </a:xfrm>
          <a:prstGeom prst="rect">
            <a:avLst/>
          </a:prstGeom>
        </p:spPr>
      </p:pic>
      <p:pic>
        <p:nvPicPr>
          <p:cNvPr id="25" name="Picture 24">
            <a:extLst>
              <a:ext uri="{FF2B5EF4-FFF2-40B4-BE49-F238E27FC236}">
                <a16:creationId xmlns:a16="http://schemas.microsoft.com/office/drawing/2014/main" id="{C6DEB3DC-29CF-4DC8-9639-6D1CC9991DE8}"/>
              </a:ext>
            </a:extLst>
          </p:cNvPr>
          <p:cNvPicPr>
            <a:picLocks noChangeAspect="1"/>
          </p:cNvPicPr>
          <p:nvPr/>
        </p:nvPicPr>
        <p:blipFill>
          <a:blip r:embed="rId8"/>
          <a:stretch>
            <a:fillRect/>
          </a:stretch>
        </p:blipFill>
        <p:spPr>
          <a:xfrm>
            <a:off x="11302345" y="478093"/>
            <a:ext cx="336457" cy="313549"/>
          </a:xfrm>
          <a:prstGeom prst="rect">
            <a:avLst/>
          </a:prstGeom>
        </p:spPr>
      </p:pic>
      <p:pic>
        <p:nvPicPr>
          <p:cNvPr id="26" name="Picture 25">
            <a:extLst>
              <a:ext uri="{FF2B5EF4-FFF2-40B4-BE49-F238E27FC236}">
                <a16:creationId xmlns:a16="http://schemas.microsoft.com/office/drawing/2014/main" id="{46950890-EE0A-4345-B7E5-833934FC6968}"/>
              </a:ext>
            </a:extLst>
          </p:cNvPr>
          <p:cNvPicPr>
            <a:picLocks noChangeAspect="1"/>
          </p:cNvPicPr>
          <p:nvPr/>
        </p:nvPicPr>
        <p:blipFill>
          <a:blip r:embed="rId9"/>
          <a:stretch>
            <a:fillRect/>
          </a:stretch>
        </p:blipFill>
        <p:spPr>
          <a:xfrm>
            <a:off x="3462910" y="4834855"/>
            <a:ext cx="228769" cy="222286"/>
          </a:xfrm>
          <a:prstGeom prst="rect">
            <a:avLst/>
          </a:prstGeom>
        </p:spPr>
      </p:pic>
      <p:pic>
        <p:nvPicPr>
          <p:cNvPr id="20" name="Picture 19">
            <a:extLst>
              <a:ext uri="{FF2B5EF4-FFF2-40B4-BE49-F238E27FC236}">
                <a16:creationId xmlns:a16="http://schemas.microsoft.com/office/drawing/2014/main" id="{E91D4504-A800-4308-987F-2B9F00D965FF}"/>
              </a:ext>
            </a:extLst>
          </p:cNvPr>
          <p:cNvPicPr>
            <a:picLocks noChangeAspect="1"/>
          </p:cNvPicPr>
          <p:nvPr/>
        </p:nvPicPr>
        <p:blipFill>
          <a:blip r:embed="rId10"/>
          <a:stretch>
            <a:fillRect/>
          </a:stretch>
        </p:blipFill>
        <p:spPr>
          <a:xfrm>
            <a:off x="5104546" y="1585913"/>
            <a:ext cx="2449628" cy="2647950"/>
          </a:xfrm>
          <a:prstGeom prst="rect">
            <a:avLst/>
          </a:prstGeom>
        </p:spPr>
      </p:pic>
      <p:pic>
        <p:nvPicPr>
          <p:cNvPr id="2" name="Picture 1">
            <a:extLst>
              <a:ext uri="{FF2B5EF4-FFF2-40B4-BE49-F238E27FC236}">
                <a16:creationId xmlns:a16="http://schemas.microsoft.com/office/drawing/2014/main" id="{A425AEA2-57EB-4B8D-915D-8F3BF19FF11A}"/>
              </a:ext>
            </a:extLst>
          </p:cNvPr>
          <p:cNvPicPr>
            <a:picLocks noChangeAspect="1"/>
          </p:cNvPicPr>
          <p:nvPr/>
        </p:nvPicPr>
        <p:blipFill>
          <a:blip r:embed="rId11"/>
          <a:stretch>
            <a:fillRect/>
          </a:stretch>
        </p:blipFill>
        <p:spPr>
          <a:xfrm>
            <a:off x="8617864" y="6162994"/>
            <a:ext cx="321348" cy="193068"/>
          </a:xfrm>
          <a:prstGeom prst="rect">
            <a:avLst/>
          </a:prstGeom>
        </p:spPr>
      </p:pic>
      <p:pic>
        <p:nvPicPr>
          <p:cNvPr id="3" name="Picture 2">
            <a:extLst>
              <a:ext uri="{FF2B5EF4-FFF2-40B4-BE49-F238E27FC236}">
                <a16:creationId xmlns:a16="http://schemas.microsoft.com/office/drawing/2014/main" id="{DF8256B6-C4FD-42F1-AB50-38A7C2A9AD3B}"/>
              </a:ext>
            </a:extLst>
          </p:cNvPr>
          <p:cNvPicPr>
            <a:picLocks noChangeAspect="1"/>
          </p:cNvPicPr>
          <p:nvPr/>
        </p:nvPicPr>
        <p:blipFill>
          <a:blip r:embed="rId12"/>
          <a:stretch>
            <a:fillRect/>
          </a:stretch>
        </p:blipFill>
        <p:spPr>
          <a:xfrm>
            <a:off x="495299" y="4801324"/>
            <a:ext cx="334585" cy="310284"/>
          </a:xfrm>
          <a:prstGeom prst="rect">
            <a:avLst/>
          </a:prstGeom>
        </p:spPr>
      </p:pic>
    </p:spTree>
    <p:extLst>
      <p:ext uri="{BB962C8B-B14F-4D97-AF65-F5344CB8AC3E}">
        <p14:creationId xmlns:p14="http://schemas.microsoft.com/office/powerpoint/2010/main" val="33659266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9929</TotalTime>
  <Words>719</Words>
  <Application>Microsoft Office PowerPoint</Application>
  <PresentationFormat>Widescreen</PresentationFormat>
  <Paragraphs>46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Kinetic</vt:lpstr>
      <vt:lpstr>Lucida Bright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 Creighton</dc:creator>
  <cp:lastModifiedBy>E Young</cp:lastModifiedBy>
  <cp:revision>33</cp:revision>
  <dcterms:created xsi:type="dcterms:W3CDTF">2024-08-28T13:26:43Z</dcterms:created>
  <dcterms:modified xsi:type="dcterms:W3CDTF">2025-11-04T15:11:06Z</dcterms:modified>
</cp:coreProperties>
</file>