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5" d="100"/>
          <a:sy n="85" d="100"/>
        </p:scale>
        <p:origin x="590" y="6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9916DF-21CF-4612-AF89-98223D442A4E}"/>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88777D9E-8927-4CF3-B894-1F121CF96E9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1B536D97-1B20-4C86-9AD8-3EF74CC3BB7E}"/>
              </a:ext>
            </a:extLst>
          </p:cNvPr>
          <p:cNvSpPr>
            <a:spLocks noGrp="1"/>
          </p:cNvSpPr>
          <p:nvPr>
            <p:ph type="dt" sz="half" idx="10"/>
          </p:nvPr>
        </p:nvSpPr>
        <p:spPr/>
        <p:txBody>
          <a:bodyPr/>
          <a:lstStyle/>
          <a:p>
            <a:fld id="{A4EF197B-C38B-4EDA-A91F-4C013B978C13}" type="datetimeFigureOut">
              <a:rPr lang="en-GB" smtClean="0"/>
              <a:t>23/10/2025</a:t>
            </a:fld>
            <a:endParaRPr lang="en-GB"/>
          </a:p>
        </p:txBody>
      </p:sp>
      <p:sp>
        <p:nvSpPr>
          <p:cNvPr id="5" name="Footer Placeholder 4">
            <a:extLst>
              <a:ext uri="{FF2B5EF4-FFF2-40B4-BE49-F238E27FC236}">
                <a16:creationId xmlns:a16="http://schemas.microsoft.com/office/drawing/2014/main" id="{B30107B2-9B67-4C62-83BC-11E0A7F062BA}"/>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49EF2621-932C-4463-B2EC-1EB88ADC89CC}"/>
              </a:ext>
            </a:extLst>
          </p:cNvPr>
          <p:cNvSpPr>
            <a:spLocks noGrp="1"/>
          </p:cNvSpPr>
          <p:nvPr>
            <p:ph type="sldNum" sz="quarter" idx="12"/>
          </p:nvPr>
        </p:nvSpPr>
        <p:spPr/>
        <p:txBody>
          <a:bodyPr/>
          <a:lstStyle/>
          <a:p>
            <a:fld id="{06BF3D9D-C4B5-4267-BD45-65402AF5D6CC}" type="slidenum">
              <a:rPr lang="en-GB" smtClean="0"/>
              <a:t>‹#›</a:t>
            </a:fld>
            <a:endParaRPr lang="en-GB"/>
          </a:p>
        </p:txBody>
      </p:sp>
    </p:spTree>
    <p:extLst>
      <p:ext uri="{BB962C8B-B14F-4D97-AF65-F5344CB8AC3E}">
        <p14:creationId xmlns:p14="http://schemas.microsoft.com/office/powerpoint/2010/main" val="220696040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55A4A3-1B99-4744-B22B-1B4A135F1655}"/>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D9B62609-75A3-4B4E-83AA-7C272BF1A43D}"/>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7F3C1D80-301D-4E50-922B-5D0E1646F590}"/>
              </a:ext>
            </a:extLst>
          </p:cNvPr>
          <p:cNvSpPr>
            <a:spLocks noGrp="1"/>
          </p:cNvSpPr>
          <p:nvPr>
            <p:ph type="dt" sz="half" idx="10"/>
          </p:nvPr>
        </p:nvSpPr>
        <p:spPr/>
        <p:txBody>
          <a:bodyPr/>
          <a:lstStyle/>
          <a:p>
            <a:fld id="{A4EF197B-C38B-4EDA-A91F-4C013B978C13}" type="datetimeFigureOut">
              <a:rPr lang="en-GB" smtClean="0"/>
              <a:t>23/10/2025</a:t>
            </a:fld>
            <a:endParaRPr lang="en-GB"/>
          </a:p>
        </p:txBody>
      </p:sp>
      <p:sp>
        <p:nvSpPr>
          <p:cNvPr id="5" name="Footer Placeholder 4">
            <a:extLst>
              <a:ext uri="{FF2B5EF4-FFF2-40B4-BE49-F238E27FC236}">
                <a16:creationId xmlns:a16="http://schemas.microsoft.com/office/drawing/2014/main" id="{74F7D1F8-7BF7-464A-9367-A4C3BF6F6B50}"/>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86D1E425-1B50-4B4C-9EF0-F6B4FB79F052}"/>
              </a:ext>
            </a:extLst>
          </p:cNvPr>
          <p:cNvSpPr>
            <a:spLocks noGrp="1"/>
          </p:cNvSpPr>
          <p:nvPr>
            <p:ph type="sldNum" sz="quarter" idx="12"/>
          </p:nvPr>
        </p:nvSpPr>
        <p:spPr/>
        <p:txBody>
          <a:bodyPr/>
          <a:lstStyle/>
          <a:p>
            <a:fld id="{06BF3D9D-C4B5-4267-BD45-65402AF5D6CC}" type="slidenum">
              <a:rPr lang="en-GB" smtClean="0"/>
              <a:t>‹#›</a:t>
            </a:fld>
            <a:endParaRPr lang="en-GB"/>
          </a:p>
        </p:txBody>
      </p:sp>
    </p:spTree>
    <p:extLst>
      <p:ext uri="{BB962C8B-B14F-4D97-AF65-F5344CB8AC3E}">
        <p14:creationId xmlns:p14="http://schemas.microsoft.com/office/powerpoint/2010/main" val="33652213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F83342DB-D913-41A1-B906-0EBB438D0FF3}"/>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4DC71B7D-DDEB-4CD6-BD83-C9D2A2D9B8A1}"/>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307AC4D5-798D-473B-8A3A-B9E7BC543CBB}"/>
              </a:ext>
            </a:extLst>
          </p:cNvPr>
          <p:cNvSpPr>
            <a:spLocks noGrp="1"/>
          </p:cNvSpPr>
          <p:nvPr>
            <p:ph type="dt" sz="half" idx="10"/>
          </p:nvPr>
        </p:nvSpPr>
        <p:spPr/>
        <p:txBody>
          <a:bodyPr/>
          <a:lstStyle/>
          <a:p>
            <a:fld id="{A4EF197B-C38B-4EDA-A91F-4C013B978C13}" type="datetimeFigureOut">
              <a:rPr lang="en-GB" smtClean="0"/>
              <a:t>23/10/2025</a:t>
            </a:fld>
            <a:endParaRPr lang="en-GB"/>
          </a:p>
        </p:txBody>
      </p:sp>
      <p:sp>
        <p:nvSpPr>
          <p:cNvPr id="5" name="Footer Placeholder 4">
            <a:extLst>
              <a:ext uri="{FF2B5EF4-FFF2-40B4-BE49-F238E27FC236}">
                <a16:creationId xmlns:a16="http://schemas.microsoft.com/office/drawing/2014/main" id="{8ECDD1B3-741D-4E0E-BDF7-4BEF5174C00F}"/>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3D5CA6A8-EB01-44B4-B900-738DADDB3880}"/>
              </a:ext>
            </a:extLst>
          </p:cNvPr>
          <p:cNvSpPr>
            <a:spLocks noGrp="1"/>
          </p:cNvSpPr>
          <p:nvPr>
            <p:ph type="sldNum" sz="quarter" idx="12"/>
          </p:nvPr>
        </p:nvSpPr>
        <p:spPr/>
        <p:txBody>
          <a:bodyPr/>
          <a:lstStyle/>
          <a:p>
            <a:fld id="{06BF3D9D-C4B5-4267-BD45-65402AF5D6CC}" type="slidenum">
              <a:rPr lang="en-GB" smtClean="0"/>
              <a:t>‹#›</a:t>
            </a:fld>
            <a:endParaRPr lang="en-GB"/>
          </a:p>
        </p:txBody>
      </p:sp>
    </p:spTree>
    <p:extLst>
      <p:ext uri="{BB962C8B-B14F-4D97-AF65-F5344CB8AC3E}">
        <p14:creationId xmlns:p14="http://schemas.microsoft.com/office/powerpoint/2010/main" val="192131626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84CF5F-CAF7-45C6-A243-6FD95E54D589}"/>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D7979D76-7C7F-49E0-8379-D5CFC72EECF6}"/>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D957E8E1-8D73-43AC-B810-C31CC30C4E08}"/>
              </a:ext>
            </a:extLst>
          </p:cNvPr>
          <p:cNvSpPr>
            <a:spLocks noGrp="1"/>
          </p:cNvSpPr>
          <p:nvPr>
            <p:ph type="dt" sz="half" idx="10"/>
          </p:nvPr>
        </p:nvSpPr>
        <p:spPr/>
        <p:txBody>
          <a:bodyPr/>
          <a:lstStyle/>
          <a:p>
            <a:fld id="{A4EF197B-C38B-4EDA-A91F-4C013B978C13}" type="datetimeFigureOut">
              <a:rPr lang="en-GB" smtClean="0"/>
              <a:t>23/10/2025</a:t>
            </a:fld>
            <a:endParaRPr lang="en-GB"/>
          </a:p>
        </p:txBody>
      </p:sp>
      <p:sp>
        <p:nvSpPr>
          <p:cNvPr id="5" name="Footer Placeholder 4">
            <a:extLst>
              <a:ext uri="{FF2B5EF4-FFF2-40B4-BE49-F238E27FC236}">
                <a16:creationId xmlns:a16="http://schemas.microsoft.com/office/drawing/2014/main" id="{BAE48F88-3CA8-465E-BFFB-1E39E684FF64}"/>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7645F806-D0CC-49C8-BE44-1163E024D8FE}"/>
              </a:ext>
            </a:extLst>
          </p:cNvPr>
          <p:cNvSpPr>
            <a:spLocks noGrp="1"/>
          </p:cNvSpPr>
          <p:nvPr>
            <p:ph type="sldNum" sz="quarter" idx="12"/>
          </p:nvPr>
        </p:nvSpPr>
        <p:spPr/>
        <p:txBody>
          <a:bodyPr/>
          <a:lstStyle/>
          <a:p>
            <a:fld id="{06BF3D9D-C4B5-4267-BD45-65402AF5D6CC}" type="slidenum">
              <a:rPr lang="en-GB" smtClean="0"/>
              <a:t>‹#›</a:t>
            </a:fld>
            <a:endParaRPr lang="en-GB"/>
          </a:p>
        </p:txBody>
      </p:sp>
    </p:spTree>
    <p:extLst>
      <p:ext uri="{BB962C8B-B14F-4D97-AF65-F5344CB8AC3E}">
        <p14:creationId xmlns:p14="http://schemas.microsoft.com/office/powerpoint/2010/main" val="14838631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29F7B5-B784-4CE1-B8F4-1034FB5A27C8}"/>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11558731-C0B5-4130-BC38-AAED02795A03}"/>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1A6AE2EA-CF4F-4AF5-8DC3-092D041CF717}"/>
              </a:ext>
            </a:extLst>
          </p:cNvPr>
          <p:cNvSpPr>
            <a:spLocks noGrp="1"/>
          </p:cNvSpPr>
          <p:nvPr>
            <p:ph type="dt" sz="half" idx="10"/>
          </p:nvPr>
        </p:nvSpPr>
        <p:spPr/>
        <p:txBody>
          <a:bodyPr/>
          <a:lstStyle/>
          <a:p>
            <a:fld id="{A4EF197B-C38B-4EDA-A91F-4C013B978C13}" type="datetimeFigureOut">
              <a:rPr lang="en-GB" smtClean="0"/>
              <a:t>23/10/2025</a:t>
            </a:fld>
            <a:endParaRPr lang="en-GB"/>
          </a:p>
        </p:txBody>
      </p:sp>
      <p:sp>
        <p:nvSpPr>
          <p:cNvPr id="5" name="Footer Placeholder 4">
            <a:extLst>
              <a:ext uri="{FF2B5EF4-FFF2-40B4-BE49-F238E27FC236}">
                <a16:creationId xmlns:a16="http://schemas.microsoft.com/office/drawing/2014/main" id="{AE4F9527-54A8-4C5B-A7F1-399FBF770774}"/>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A2C4EA1B-7733-489B-B617-86F2120AB664}"/>
              </a:ext>
            </a:extLst>
          </p:cNvPr>
          <p:cNvSpPr>
            <a:spLocks noGrp="1"/>
          </p:cNvSpPr>
          <p:nvPr>
            <p:ph type="sldNum" sz="quarter" idx="12"/>
          </p:nvPr>
        </p:nvSpPr>
        <p:spPr/>
        <p:txBody>
          <a:bodyPr/>
          <a:lstStyle/>
          <a:p>
            <a:fld id="{06BF3D9D-C4B5-4267-BD45-65402AF5D6CC}" type="slidenum">
              <a:rPr lang="en-GB" smtClean="0"/>
              <a:t>‹#›</a:t>
            </a:fld>
            <a:endParaRPr lang="en-GB"/>
          </a:p>
        </p:txBody>
      </p:sp>
    </p:spTree>
    <p:extLst>
      <p:ext uri="{BB962C8B-B14F-4D97-AF65-F5344CB8AC3E}">
        <p14:creationId xmlns:p14="http://schemas.microsoft.com/office/powerpoint/2010/main" val="229480678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8EDDEF-7D2E-45A0-B25C-578C2A7AA41D}"/>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4701E3CB-E7B0-47EF-81CF-EB99D796EE31}"/>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3643D097-0C16-45B8-A2C7-659D896F316F}"/>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4A59FCCD-31CC-43E8-B74A-ACAFF258B70F}"/>
              </a:ext>
            </a:extLst>
          </p:cNvPr>
          <p:cNvSpPr>
            <a:spLocks noGrp="1"/>
          </p:cNvSpPr>
          <p:nvPr>
            <p:ph type="dt" sz="half" idx="10"/>
          </p:nvPr>
        </p:nvSpPr>
        <p:spPr/>
        <p:txBody>
          <a:bodyPr/>
          <a:lstStyle/>
          <a:p>
            <a:fld id="{A4EF197B-C38B-4EDA-A91F-4C013B978C13}" type="datetimeFigureOut">
              <a:rPr lang="en-GB" smtClean="0"/>
              <a:t>23/10/2025</a:t>
            </a:fld>
            <a:endParaRPr lang="en-GB"/>
          </a:p>
        </p:txBody>
      </p:sp>
      <p:sp>
        <p:nvSpPr>
          <p:cNvPr id="6" name="Footer Placeholder 5">
            <a:extLst>
              <a:ext uri="{FF2B5EF4-FFF2-40B4-BE49-F238E27FC236}">
                <a16:creationId xmlns:a16="http://schemas.microsoft.com/office/drawing/2014/main" id="{2C67593E-9EC6-45AE-B741-26D4E1D2D268}"/>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FF149430-EDB4-4DFE-8592-2625585D0DA1}"/>
              </a:ext>
            </a:extLst>
          </p:cNvPr>
          <p:cNvSpPr>
            <a:spLocks noGrp="1"/>
          </p:cNvSpPr>
          <p:nvPr>
            <p:ph type="sldNum" sz="quarter" idx="12"/>
          </p:nvPr>
        </p:nvSpPr>
        <p:spPr/>
        <p:txBody>
          <a:bodyPr/>
          <a:lstStyle/>
          <a:p>
            <a:fld id="{06BF3D9D-C4B5-4267-BD45-65402AF5D6CC}" type="slidenum">
              <a:rPr lang="en-GB" smtClean="0"/>
              <a:t>‹#›</a:t>
            </a:fld>
            <a:endParaRPr lang="en-GB"/>
          </a:p>
        </p:txBody>
      </p:sp>
    </p:spTree>
    <p:extLst>
      <p:ext uri="{BB962C8B-B14F-4D97-AF65-F5344CB8AC3E}">
        <p14:creationId xmlns:p14="http://schemas.microsoft.com/office/powerpoint/2010/main" val="5960222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89DFA1-007C-45D3-88E6-DE65D9DBBF4F}"/>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033FD565-9BBD-4F87-A84C-93BA726C2DB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5BC42A72-A5A5-4D72-B962-C7FE8D8A79E1}"/>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670E04EA-EC25-44DD-AA5D-8DBE09BE14E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2425E609-0FAC-4032-82E4-E352A5CEFFCC}"/>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5BA43EA1-8F3B-4E6B-A0FF-8399362D0C68}"/>
              </a:ext>
            </a:extLst>
          </p:cNvPr>
          <p:cNvSpPr>
            <a:spLocks noGrp="1"/>
          </p:cNvSpPr>
          <p:nvPr>
            <p:ph type="dt" sz="half" idx="10"/>
          </p:nvPr>
        </p:nvSpPr>
        <p:spPr/>
        <p:txBody>
          <a:bodyPr/>
          <a:lstStyle/>
          <a:p>
            <a:fld id="{A4EF197B-C38B-4EDA-A91F-4C013B978C13}" type="datetimeFigureOut">
              <a:rPr lang="en-GB" smtClean="0"/>
              <a:t>23/10/2025</a:t>
            </a:fld>
            <a:endParaRPr lang="en-GB"/>
          </a:p>
        </p:txBody>
      </p:sp>
      <p:sp>
        <p:nvSpPr>
          <p:cNvPr id="8" name="Footer Placeholder 7">
            <a:extLst>
              <a:ext uri="{FF2B5EF4-FFF2-40B4-BE49-F238E27FC236}">
                <a16:creationId xmlns:a16="http://schemas.microsoft.com/office/drawing/2014/main" id="{061A649C-B3A8-489F-ACDF-4A055A7DA667}"/>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90FD7984-2933-4E7B-9BA8-015588FFDC17}"/>
              </a:ext>
            </a:extLst>
          </p:cNvPr>
          <p:cNvSpPr>
            <a:spLocks noGrp="1"/>
          </p:cNvSpPr>
          <p:nvPr>
            <p:ph type="sldNum" sz="quarter" idx="12"/>
          </p:nvPr>
        </p:nvSpPr>
        <p:spPr/>
        <p:txBody>
          <a:bodyPr/>
          <a:lstStyle/>
          <a:p>
            <a:fld id="{06BF3D9D-C4B5-4267-BD45-65402AF5D6CC}" type="slidenum">
              <a:rPr lang="en-GB" smtClean="0"/>
              <a:t>‹#›</a:t>
            </a:fld>
            <a:endParaRPr lang="en-GB"/>
          </a:p>
        </p:txBody>
      </p:sp>
    </p:spTree>
    <p:extLst>
      <p:ext uri="{BB962C8B-B14F-4D97-AF65-F5344CB8AC3E}">
        <p14:creationId xmlns:p14="http://schemas.microsoft.com/office/powerpoint/2010/main" val="270222630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751FF6-48D9-4AB6-8A29-2D76F9E16500}"/>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3D14FDF0-53A7-4730-862F-76D396F01EAC}"/>
              </a:ext>
            </a:extLst>
          </p:cNvPr>
          <p:cNvSpPr>
            <a:spLocks noGrp="1"/>
          </p:cNvSpPr>
          <p:nvPr>
            <p:ph type="dt" sz="half" idx="10"/>
          </p:nvPr>
        </p:nvSpPr>
        <p:spPr/>
        <p:txBody>
          <a:bodyPr/>
          <a:lstStyle/>
          <a:p>
            <a:fld id="{A4EF197B-C38B-4EDA-A91F-4C013B978C13}" type="datetimeFigureOut">
              <a:rPr lang="en-GB" smtClean="0"/>
              <a:t>23/10/2025</a:t>
            </a:fld>
            <a:endParaRPr lang="en-GB"/>
          </a:p>
        </p:txBody>
      </p:sp>
      <p:sp>
        <p:nvSpPr>
          <p:cNvPr id="4" name="Footer Placeholder 3">
            <a:extLst>
              <a:ext uri="{FF2B5EF4-FFF2-40B4-BE49-F238E27FC236}">
                <a16:creationId xmlns:a16="http://schemas.microsoft.com/office/drawing/2014/main" id="{4917A51D-EFB3-4EFB-BD94-971767339EF6}"/>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BA17E8F5-EF3A-419E-9B89-C59EB3A3F154}"/>
              </a:ext>
            </a:extLst>
          </p:cNvPr>
          <p:cNvSpPr>
            <a:spLocks noGrp="1"/>
          </p:cNvSpPr>
          <p:nvPr>
            <p:ph type="sldNum" sz="quarter" idx="12"/>
          </p:nvPr>
        </p:nvSpPr>
        <p:spPr/>
        <p:txBody>
          <a:bodyPr/>
          <a:lstStyle/>
          <a:p>
            <a:fld id="{06BF3D9D-C4B5-4267-BD45-65402AF5D6CC}" type="slidenum">
              <a:rPr lang="en-GB" smtClean="0"/>
              <a:t>‹#›</a:t>
            </a:fld>
            <a:endParaRPr lang="en-GB"/>
          </a:p>
        </p:txBody>
      </p:sp>
    </p:spTree>
    <p:extLst>
      <p:ext uri="{BB962C8B-B14F-4D97-AF65-F5344CB8AC3E}">
        <p14:creationId xmlns:p14="http://schemas.microsoft.com/office/powerpoint/2010/main" val="33608612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90E3D4F-5FA8-4C91-BB48-018B3A7AF880}"/>
              </a:ext>
            </a:extLst>
          </p:cNvPr>
          <p:cNvSpPr>
            <a:spLocks noGrp="1"/>
          </p:cNvSpPr>
          <p:nvPr>
            <p:ph type="dt" sz="half" idx="10"/>
          </p:nvPr>
        </p:nvSpPr>
        <p:spPr/>
        <p:txBody>
          <a:bodyPr/>
          <a:lstStyle/>
          <a:p>
            <a:fld id="{A4EF197B-C38B-4EDA-A91F-4C013B978C13}" type="datetimeFigureOut">
              <a:rPr lang="en-GB" smtClean="0"/>
              <a:t>23/10/2025</a:t>
            </a:fld>
            <a:endParaRPr lang="en-GB"/>
          </a:p>
        </p:txBody>
      </p:sp>
      <p:sp>
        <p:nvSpPr>
          <p:cNvPr id="3" name="Footer Placeholder 2">
            <a:extLst>
              <a:ext uri="{FF2B5EF4-FFF2-40B4-BE49-F238E27FC236}">
                <a16:creationId xmlns:a16="http://schemas.microsoft.com/office/drawing/2014/main" id="{6C0F0FF1-CCD4-4CF4-A6F3-BA9C31E00645}"/>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0B5D52A4-9481-4972-8472-B278B4C4B020}"/>
              </a:ext>
            </a:extLst>
          </p:cNvPr>
          <p:cNvSpPr>
            <a:spLocks noGrp="1"/>
          </p:cNvSpPr>
          <p:nvPr>
            <p:ph type="sldNum" sz="quarter" idx="12"/>
          </p:nvPr>
        </p:nvSpPr>
        <p:spPr/>
        <p:txBody>
          <a:bodyPr/>
          <a:lstStyle/>
          <a:p>
            <a:fld id="{06BF3D9D-C4B5-4267-BD45-65402AF5D6CC}" type="slidenum">
              <a:rPr lang="en-GB" smtClean="0"/>
              <a:t>‹#›</a:t>
            </a:fld>
            <a:endParaRPr lang="en-GB"/>
          </a:p>
        </p:txBody>
      </p:sp>
    </p:spTree>
    <p:extLst>
      <p:ext uri="{BB962C8B-B14F-4D97-AF65-F5344CB8AC3E}">
        <p14:creationId xmlns:p14="http://schemas.microsoft.com/office/powerpoint/2010/main" val="261402517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251DEA-7709-494C-8736-40201071F7A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12A6ABD2-514D-4B7B-BA18-C6A24B17720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F1590F08-585F-4449-AE84-B40E3C602C9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B101A93E-7561-422B-A534-321389885394}"/>
              </a:ext>
            </a:extLst>
          </p:cNvPr>
          <p:cNvSpPr>
            <a:spLocks noGrp="1"/>
          </p:cNvSpPr>
          <p:nvPr>
            <p:ph type="dt" sz="half" idx="10"/>
          </p:nvPr>
        </p:nvSpPr>
        <p:spPr/>
        <p:txBody>
          <a:bodyPr/>
          <a:lstStyle/>
          <a:p>
            <a:fld id="{A4EF197B-C38B-4EDA-A91F-4C013B978C13}" type="datetimeFigureOut">
              <a:rPr lang="en-GB" smtClean="0"/>
              <a:t>23/10/2025</a:t>
            </a:fld>
            <a:endParaRPr lang="en-GB"/>
          </a:p>
        </p:txBody>
      </p:sp>
      <p:sp>
        <p:nvSpPr>
          <p:cNvPr id="6" name="Footer Placeholder 5">
            <a:extLst>
              <a:ext uri="{FF2B5EF4-FFF2-40B4-BE49-F238E27FC236}">
                <a16:creationId xmlns:a16="http://schemas.microsoft.com/office/drawing/2014/main" id="{3CF9C552-E545-4CA6-966A-2FA3ACD5E3A4}"/>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EB71FC18-237C-4C45-9791-EA0D814F7CF0}"/>
              </a:ext>
            </a:extLst>
          </p:cNvPr>
          <p:cNvSpPr>
            <a:spLocks noGrp="1"/>
          </p:cNvSpPr>
          <p:nvPr>
            <p:ph type="sldNum" sz="quarter" idx="12"/>
          </p:nvPr>
        </p:nvSpPr>
        <p:spPr/>
        <p:txBody>
          <a:bodyPr/>
          <a:lstStyle/>
          <a:p>
            <a:fld id="{06BF3D9D-C4B5-4267-BD45-65402AF5D6CC}" type="slidenum">
              <a:rPr lang="en-GB" smtClean="0"/>
              <a:t>‹#›</a:t>
            </a:fld>
            <a:endParaRPr lang="en-GB"/>
          </a:p>
        </p:txBody>
      </p:sp>
    </p:spTree>
    <p:extLst>
      <p:ext uri="{BB962C8B-B14F-4D97-AF65-F5344CB8AC3E}">
        <p14:creationId xmlns:p14="http://schemas.microsoft.com/office/powerpoint/2010/main" val="6328190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BCB7AA-9362-455A-AF4A-17E22AAA544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ABDE8C49-F102-4650-8B25-659A3E735CA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6F99308C-8AE4-411F-AD70-C30B132F156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F1D61E87-1C91-48C7-9028-60778DDE1617}"/>
              </a:ext>
            </a:extLst>
          </p:cNvPr>
          <p:cNvSpPr>
            <a:spLocks noGrp="1"/>
          </p:cNvSpPr>
          <p:nvPr>
            <p:ph type="dt" sz="half" idx="10"/>
          </p:nvPr>
        </p:nvSpPr>
        <p:spPr/>
        <p:txBody>
          <a:bodyPr/>
          <a:lstStyle/>
          <a:p>
            <a:fld id="{A4EF197B-C38B-4EDA-A91F-4C013B978C13}" type="datetimeFigureOut">
              <a:rPr lang="en-GB" smtClean="0"/>
              <a:t>23/10/2025</a:t>
            </a:fld>
            <a:endParaRPr lang="en-GB"/>
          </a:p>
        </p:txBody>
      </p:sp>
      <p:sp>
        <p:nvSpPr>
          <p:cNvPr id="6" name="Footer Placeholder 5">
            <a:extLst>
              <a:ext uri="{FF2B5EF4-FFF2-40B4-BE49-F238E27FC236}">
                <a16:creationId xmlns:a16="http://schemas.microsoft.com/office/drawing/2014/main" id="{38871CA7-E338-4B7A-ACE5-D1CCA14D81E8}"/>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21D2CEBB-09EF-4B25-A34A-2C5B20E2E0F8}"/>
              </a:ext>
            </a:extLst>
          </p:cNvPr>
          <p:cNvSpPr>
            <a:spLocks noGrp="1"/>
          </p:cNvSpPr>
          <p:nvPr>
            <p:ph type="sldNum" sz="quarter" idx="12"/>
          </p:nvPr>
        </p:nvSpPr>
        <p:spPr/>
        <p:txBody>
          <a:bodyPr/>
          <a:lstStyle/>
          <a:p>
            <a:fld id="{06BF3D9D-C4B5-4267-BD45-65402AF5D6CC}" type="slidenum">
              <a:rPr lang="en-GB" smtClean="0"/>
              <a:t>‹#›</a:t>
            </a:fld>
            <a:endParaRPr lang="en-GB"/>
          </a:p>
        </p:txBody>
      </p:sp>
    </p:spTree>
    <p:extLst>
      <p:ext uri="{BB962C8B-B14F-4D97-AF65-F5344CB8AC3E}">
        <p14:creationId xmlns:p14="http://schemas.microsoft.com/office/powerpoint/2010/main" val="1794724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B83B60F-6BC2-41DA-A646-26F52190F13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9D6A676C-5E6F-4F0B-B084-790BD8F2709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E4ECD550-2B05-44A0-AEC8-0CEDEEA7F20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4EF197B-C38B-4EDA-A91F-4C013B978C13}" type="datetimeFigureOut">
              <a:rPr lang="en-GB" smtClean="0"/>
              <a:t>23/10/2025</a:t>
            </a:fld>
            <a:endParaRPr lang="en-GB"/>
          </a:p>
        </p:txBody>
      </p:sp>
      <p:sp>
        <p:nvSpPr>
          <p:cNvPr id="5" name="Footer Placeholder 4">
            <a:extLst>
              <a:ext uri="{FF2B5EF4-FFF2-40B4-BE49-F238E27FC236}">
                <a16:creationId xmlns:a16="http://schemas.microsoft.com/office/drawing/2014/main" id="{3A21B04B-59EC-41D7-AA66-0F73186D227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2AD932C9-34E2-4589-9BAD-400C8669465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6BF3D9D-C4B5-4267-BD45-65402AF5D6CC}" type="slidenum">
              <a:rPr lang="en-GB" smtClean="0"/>
              <a:t>‹#›</a:t>
            </a:fld>
            <a:endParaRPr lang="en-GB"/>
          </a:p>
        </p:txBody>
      </p:sp>
    </p:spTree>
    <p:extLst>
      <p:ext uri="{BB962C8B-B14F-4D97-AF65-F5344CB8AC3E}">
        <p14:creationId xmlns:p14="http://schemas.microsoft.com/office/powerpoint/2010/main" val="300013500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png"/><Relationship Id="rId13" Type="http://schemas.openxmlformats.org/officeDocument/2006/relationships/image" Target="../media/image12.png"/><Relationship Id="rId3" Type="http://schemas.openxmlformats.org/officeDocument/2006/relationships/image" Target="../media/image2.png"/><Relationship Id="rId7" Type="http://schemas.openxmlformats.org/officeDocument/2006/relationships/image" Target="../media/image6.png"/><Relationship Id="rId12" Type="http://schemas.openxmlformats.org/officeDocument/2006/relationships/image" Target="../media/image11.pn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png"/><Relationship Id="rId11" Type="http://schemas.openxmlformats.org/officeDocument/2006/relationships/image" Target="../media/image10.png"/><Relationship Id="rId5" Type="http://schemas.openxmlformats.org/officeDocument/2006/relationships/image" Target="../media/image4.png"/><Relationship Id="rId10" Type="http://schemas.openxmlformats.org/officeDocument/2006/relationships/image" Target="../media/image9.png"/><Relationship Id="rId4" Type="http://schemas.openxmlformats.org/officeDocument/2006/relationships/image" Target="../media/image3.png"/><Relationship Id="rId9" Type="http://schemas.openxmlformats.org/officeDocument/2006/relationships/image" Target="../media/image8.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 name="Text Box 14">
            <a:extLst>
              <a:ext uri="{FF2B5EF4-FFF2-40B4-BE49-F238E27FC236}">
                <a16:creationId xmlns:a16="http://schemas.microsoft.com/office/drawing/2014/main" id="{81829F15-7617-425D-8FFF-76D31FD24B40}"/>
              </a:ext>
            </a:extLst>
          </p:cNvPr>
          <p:cNvSpPr txBox="1">
            <a:spLocks noChangeArrowheads="1"/>
          </p:cNvSpPr>
          <p:nvPr/>
        </p:nvSpPr>
        <p:spPr bwMode="auto">
          <a:xfrm>
            <a:off x="220760" y="169275"/>
            <a:ext cx="11723590" cy="6507750"/>
          </a:xfrm>
          <a:prstGeom prst="rect">
            <a:avLst/>
          </a:prstGeom>
          <a:solidFill>
            <a:schemeClr val="lt1">
              <a:lumMod val="100000"/>
              <a:lumOff val="0"/>
            </a:schemeClr>
          </a:solidFill>
          <a:ln w="63500" cmpd="thickThin" algn="ctr">
            <a:solidFill>
              <a:schemeClr val="accent1">
                <a:lumMod val="100000"/>
                <a:lumOff val="0"/>
              </a:schemeClr>
            </a:solidFill>
            <a:prstDash val="solid"/>
            <a:miter lim="800000"/>
            <a:headEnd/>
            <a:tailEnd/>
          </a:ln>
          <a:effectLst/>
          <a:extLst>
            <a:ext uri="{AF507438-7753-43E0-B8FC-AC1667EBCBE1}">
              <a14:hiddenEffects xmlns:a14="http://schemas.microsoft.com/office/drawing/2010/main">
                <a:effectLst>
                  <a:outerShdw dist="35921" dir="2700000" algn="ctr" rotWithShape="0">
                    <a:srgbClr val="868686"/>
                  </a:outerShdw>
                </a:effectLst>
              </a14:hiddenEffects>
            </a:ext>
          </a:extLst>
        </p:spPr>
        <p:txBody>
          <a:bodyPr rot="0" vert="horz" wrap="square" lIns="91440" tIns="45720" rIns="91440" bIns="45720" anchor="t" anchorCtr="0" upright="1">
            <a:noAutofit/>
          </a:bodyPr>
          <a:lstStyle/>
          <a:p>
            <a:pPr algn="ctr">
              <a:spcAft>
                <a:spcPts val="0"/>
              </a:spcAft>
            </a:pPr>
            <a:r>
              <a:rPr lang="en-GB" sz="1050" b="1" dirty="0">
                <a:latin typeface="Kinetic" panose="00000500000000000000" pitchFamily="50" charset="0"/>
                <a:ea typeface="Calibri" panose="020F0502020204030204" pitchFamily="34" charset="0"/>
                <a:cs typeface="Calibri" panose="020F0502020204030204" pitchFamily="34" charset="0"/>
              </a:rPr>
              <a:t> </a:t>
            </a:r>
            <a:endParaRPr lang="en-GB" sz="1050" dirty="0">
              <a:effectLst/>
              <a:latin typeface="Calibri" panose="020F0502020204030204" pitchFamily="34" charset="0"/>
              <a:ea typeface="Calibri" panose="020F0502020204030204" pitchFamily="34" charset="0"/>
              <a:cs typeface="Calibri" panose="020F0502020204030204" pitchFamily="34" charset="0"/>
            </a:endParaRPr>
          </a:p>
        </p:txBody>
      </p:sp>
      <p:sp>
        <p:nvSpPr>
          <p:cNvPr id="6" name="Text Box 14">
            <a:extLst>
              <a:ext uri="{FF2B5EF4-FFF2-40B4-BE49-F238E27FC236}">
                <a16:creationId xmlns:a16="http://schemas.microsoft.com/office/drawing/2014/main" id="{83A36AD6-6568-4C83-9EFE-F0A1AD6A4711}"/>
              </a:ext>
            </a:extLst>
          </p:cNvPr>
          <p:cNvSpPr txBox="1">
            <a:spLocks noChangeArrowheads="1"/>
          </p:cNvSpPr>
          <p:nvPr/>
        </p:nvSpPr>
        <p:spPr bwMode="auto">
          <a:xfrm>
            <a:off x="5077515" y="400617"/>
            <a:ext cx="2273544" cy="4269232"/>
          </a:xfrm>
          <a:prstGeom prst="rect">
            <a:avLst/>
          </a:prstGeom>
          <a:solidFill>
            <a:schemeClr val="lt1">
              <a:lumMod val="100000"/>
              <a:lumOff val="0"/>
            </a:schemeClr>
          </a:solidFill>
          <a:ln w="63500" cmpd="thickThin" algn="ctr">
            <a:solidFill>
              <a:schemeClr val="accent1">
                <a:lumMod val="100000"/>
                <a:lumOff val="0"/>
              </a:schemeClr>
            </a:solidFill>
            <a:prstDash val="solid"/>
            <a:miter lim="800000"/>
            <a:headEnd/>
            <a:tailEnd/>
          </a:ln>
          <a:effectLst/>
          <a:extLst>
            <a:ext uri="{AF507438-7753-43E0-B8FC-AC1667EBCBE1}">
              <a14:hiddenEffects xmlns:a14="http://schemas.microsoft.com/office/drawing/2010/main">
                <a:effectLst>
                  <a:outerShdw dist="35921" dir="2700000" algn="ctr" rotWithShape="0">
                    <a:srgbClr val="868686"/>
                  </a:outerShdw>
                </a:effectLst>
              </a14:hiddenEffects>
            </a:ext>
          </a:extLst>
        </p:spPr>
        <p:txBody>
          <a:bodyPr rot="0" vert="horz" wrap="square" lIns="91440" tIns="45720" rIns="91440" bIns="45720" anchor="t" anchorCtr="0" upright="1">
            <a:noAutofit/>
          </a:bodyPr>
          <a:lstStyle/>
          <a:p>
            <a:pPr algn="ctr">
              <a:spcAft>
                <a:spcPts val="0"/>
              </a:spcAft>
            </a:pPr>
            <a:endParaRPr lang="en-US" sz="1600" b="1" dirty="0">
              <a:latin typeface="Kinetic" panose="00000500000000000000" pitchFamily="50" charset="0"/>
              <a:ea typeface="Calibri" panose="020F0502020204030204" pitchFamily="34" charset="0"/>
              <a:cs typeface="Calibri" panose="020F0502020204030204" pitchFamily="34" charset="0"/>
            </a:endParaRPr>
          </a:p>
          <a:p>
            <a:pPr algn="ctr">
              <a:spcAft>
                <a:spcPts val="0"/>
              </a:spcAft>
            </a:pPr>
            <a:r>
              <a:rPr lang="en-US" sz="1600" b="1" dirty="0">
                <a:latin typeface="Lucida Bright" panose="02040602050505020304" pitchFamily="18" charset="0"/>
                <a:ea typeface="Calibri" panose="020F0502020204030204" pitchFamily="34" charset="0"/>
                <a:cs typeface="Calibri" panose="020F0502020204030204" pitchFamily="34" charset="0"/>
              </a:rPr>
              <a:t>Autumn 2 2025</a:t>
            </a:r>
            <a:endParaRPr lang="en-GB" sz="1600" b="1" dirty="0">
              <a:latin typeface="Lucida Bright" panose="02040602050505020304" pitchFamily="18" charset="0"/>
              <a:ea typeface="Calibri" panose="020F0502020204030204" pitchFamily="34" charset="0"/>
              <a:cs typeface="Calibri" panose="020F0502020204030204" pitchFamily="34" charset="0"/>
            </a:endParaRPr>
          </a:p>
          <a:p>
            <a:pPr algn="ctr">
              <a:spcAft>
                <a:spcPts val="0"/>
              </a:spcAft>
            </a:pPr>
            <a:r>
              <a:rPr lang="en-US" sz="1600" b="1" dirty="0">
                <a:effectLst/>
                <a:latin typeface="Lucida Bright" panose="02040602050505020304" pitchFamily="18" charset="0"/>
                <a:ea typeface="Calibri" panose="020F0502020204030204" pitchFamily="34" charset="0"/>
                <a:cs typeface="Calibri" panose="020F0502020204030204" pitchFamily="34" charset="0"/>
              </a:rPr>
              <a:t>Year 3 and 4</a:t>
            </a:r>
            <a:endParaRPr lang="en-GB" sz="1600" dirty="0">
              <a:effectLst/>
              <a:latin typeface="Lucida Bright" panose="02040602050505020304" pitchFamily="18" charset="0"/>
              <a:ea typeface="Calibri" panose="020F0502020204030204" pitchFamily="34" charset="0"/>
              <a:cs typeface="Calibri" panose="020F0502020204030204" pitchFamily="34" charset="0"/>
            </a:endParaRPr>
          </a:p>
        </p:txBody>
      </p:sp>
      <p:sp>
        <p:nvSpPr>
          <p:cNvPr id="9" name="Text Box 14">
            <a:extLst>
              <a:ext uri="{FF2B5EF4-FFF2-40B4-BE49-F238E27FC236}">
                <a16:creationId xmlns:a16="http://schemas.microsoft.com/office/drawing/2014/main" id="{6A8A5E1B-1B35-4FBD-888C-93350CEA44B7}"/>
              </a:ext>
            </a:extLst>
          </p:cNvPr>
          <p:cNvSpPr txBox="1">
            <a:spLocks noChangeArrowheads="1"/>
          </p:cNvSpPr>
          <p:nvPr/>
        </p:nvSpPr>
        <p:spPr bwMode="auto">
          <a:xfrm>
            <a:off x="404034" y="402648"/>
            <a:ext cx="4563943" cy="1618583"/>
          </a:xfrm>
          <a:prstGeom prst="rect">
            <a:avLst/>
          </a:prstGeom>
          <a:solidFill>
            <a:schemeClr val="lt1">
              <a:lumMod val="100000"/>
              <a:lumOff val="0"/>
            </a:schemeClr>
          </a:solidFill>
          <a:ln w="63500" cmpd="thickThin" algn="ctr">
            <a:solidFill>
              <a:schemeClr val="accent1">
                <a:lumMod val="100000"/>
                <a:lumOff val="0"/>
              </a:schemeClr>
            </a:solidFill>
            <a:prstDash val="solid"/>
            <a:miter lim="800000"/>
            <a:headEnd/>
            <a:tailEnd/>
          </a:ln>
          <a:effectLst/>
          <a:extLst>
            <a:ext uri="{AF507438-7753-43E0-B8FC-AC1667EBCBE1}">
              <a14:hiddenEffects xmlns:a14="http://schemas.microsoft.com/office/drawing/2010/main">
                <a:effectLst>
                  <a:outerShdw dist="35921" dir="2700000" algn="ctr" rotWithShape="0">
                    <a:srgbClr val="868686"/>
                  </a:outerShdw>
                </a:effectLst>
              </a14:hiddenEffects>
            </a:ext>
          </a:extLst>
        </p:spPr>
        <p:txBody>
          <a:bodyPr rot="0" vert="horz" wrap="square" lIns="91440" tIns="45720" rIns="91440" bIns="45720" anchor="t" anchorCtr="0" upright="1">
            <a:noAutofit/>
          </a:bodyPr>
          <a:lstStyle/>
          <a:p>
            <a:pPr algn="ctr">
              <a:lnSpc>
                <a:spcPct val="150000"/>
              </a:lnSpc>
              <a:spcAft>
                <a:spcPts val="0"/>
              </a:spcAft>
            </a:pPr>
            <a:r>
              <a:rPr lang="en-GB" sz="900" b="1" u="sng" dirty="0">
                <a:latin typeface="Lucida Bright" panose="02040602050505020304" pitchFamily="18" charset="0"/>
                <a:ea typeface="Calibri" panose="020F0502020204030204" pitchFamily="34" charset="0"/>
                <a:cs typeface="Calibri" panose="020F0502020204030204" pitchFamily="34" charset="0"/>
              </a:rPr>
              <a:t>English &amp; Reading</a:t>
            </a:r>
          </a:p>
          <a:p>
            <a:pPr algn="ctr">
              <a:spcAft>
                <a:spcPts val="0"/>
              </a:spcAft>
            </a:pPr>
            <a:endParaRPr lang="en-GB" sz="900" b="1" dirty="0">
              <a:latin typeface="Lucida Bright" panose="02040602050505020304" pitchFamily="18" charset="0"/>
              <a:ea typeface="Calibri" panose="020F0502020204030204" pitchFamily="34" charset="0"/>
              <a:cs typeface="Calibri" panose="020F0502020204030204" pitchFamily="34" charset="0"/>
            </a:endParaRPr>
          </a:p>
          <a:p>
            <a:pPr>
              <a:spcAft>
                <a:spcPts val="0"/>
              </a:spcAft>
            </a:pPr>
            <a:r>
              <a:rPr lang="en-GB" sz="800" dirty="0">
                <a:latin typeface="Lucida Bright" panose="02040602050505020304" pitchFamily="18" charset="0"/>
                <a:ea typeface="Calibri" panose="020F0502020204030204" pitchFamily="34" charset="0"/>
                <a:cs typeface="Calibri" panose="020F0502020204030204" pitchFamily="34" charset="0"/>
              </a:rPr>
              <a:t>In English, our writing will be inspired by the book ‘Leon and the Place Between’ by Grahame Baker smith &amp; Angela McCallister. We will be working on our grammar and punctuation skills while learning how to write a diary entry. In Reading, our focus book is ‘The </a:t>
            </a:r>
            <a:r>
              <a:rPr lang="en-GB" sz="800" dirty="0" err="1">
                <a:latin typeface="Lucida Bright" panose="02040602050505020304" pitchFamily="18" charset="0"/>
                <a:ea typeface="Calibri" panose="020F0502020204030204" pitchFamily="34" charset="0"/>
                <a:cs typeface="Calibri" panose="020F0502020204030204" pitchFamily="34" charset="0"/>
              </a:rPr>
              <a:t>HodgeHeg</a:t>
            </a:r>
            <a:r>
              <a:rPr lang="en-GB" sz="800" dirty="0">
                <a:latin typeface="Lucida Bright" panose="02040602050505020304" pitchFamily="18" charset="0"/>
                <a:ea typeface="Calibri" panose="020F0502020204030204" pitchFamily="34" charset="0"/>
                <a:cs typeface="Calibri" panose="020F0502020204030204" pitchFamily="34" charset="0"/>
              </a:rPr>
              <a:t>’ by Dick King Smith. We will continue to work on our comprehension skills while discussing the plot, vocabulary and characters.</a:t>
            </a:r>
          </a:p>
          <a:p>
            <a:pPr>
              <a:spcAft>
                <a:spcPts val="0"/>
              </a:spcAft>
            </a:pPr>
            <a:r>
              <a:rPr lang="en-GB" sz="800" u="sng" dirty="0">
                <a:latin typeface="Lucida Bright" panose="02040602050505020304" pitchFamily="18" charset="0"/>
                <a:ea typeface="Calibri" panose="020F0502020204030204" pitchFamily="34" charset="0"/>
                <a:cs typeface="Calibri" panose="020F0502020204030204" pitchFamily="34" charset="0"/>
              </a:rPr>
              <a:t>What you can do to help at home:</a:t>
            </a:r>
          </a:p>
          <a:p>
            <a:pPr marL="171450" indent="-171450">
              <a:spcAft>
                <a:spcPts val="0"/>
              </a:spcAft>
              <a:buFontTx/>
              <a:buChar char="-"/>
            </a:pPr>
            <a:r>
              <a:rPr lang="en-GB" sz="800" dirty="0">
                <a:latin typeface="Lucida Bright" panose="02040602050505020304" pitchFamily="18" charset="0"/>
                <a:ea typeface="Calibri" panose="020F0502020204030204" pitchFamily="34" charset="0"/>
                <a:cs typeface="Calibri" panose="020F0502020204030204" pitchFamily="34" charset="0"/>
              </a:rPr>
              <a:t>Read other stories by Dick King Smith and discuss their similarities and differences</a:t>
            </a:r>
          </a:p>
          <a:p>
            <a:pPr>
              <a:spcAft>
                <a:spcPts val="0"/>
              </a:spcAft>
            </a:pPr>
            <a:r>
              <a:rPr lang="en-GB" sz="1000" b="1" dirty="0">
                <a:latin typeface="Lucida Bright" panose="02040602050505020304" pitchFamily="18" charset="0"/>
                <a:ea typeface="Calibri" panose="020F0502020204030204" pitchFamily="34" charset="0"/>
                <a:cs typeface="Calibri" panose="020F0502020204030204" pitchFamily="34" charset="0"/>
              </a:rPr>
              <a:t>-   </a:t>
            </a:r>
            <a:r>
              <a:rPr lang="en-GB" sz="800" dirty="0">
                <a:latin typeface="Lucida Bright" panose="02040602050505020304" pitchFamily="18" charset="0"/>
                <a:ea typeface="Calibri" panose="020F0502020204030204" pitchFamily="34" charset="0"/>
                <a:cs typeface="Calibri" panose="020F0502020204030204" pitchFamily="34" charset="0"/>
              </a:rPr>
              <a:t>Practise weekly spellings including using the words in sentences.</a:t>
            </a:r>
            <a:endParaRPr lang="en-GB" sz="1000" dirty="0">
              <a:effectLst/>
              <a:latin typeface="Lucida Bright" panose="02040602050505020304" pitchFamily="18" charset="0"/>
              <a:ea typeface="Calibri" panose="020F0502020204030204" pitchFamily="34" charset="0"/>
              <a:cs typeface="Calibri" panose="020F0502020204030204" pitchFamily="34" charset="0"/>
            </a:endParaRPr>
          </a:p>
        </p:txBody>
      </p:sp>
      <p:sp>
        <p:nvSpPr>
          <p:cNvPr id="10" name="Text Box 14">
            <a:extLst>
              <a:ext uri="{FF2B5EF4-FFF2-40B4-BE49-F238E27FC236}">
                <a16:creationId xmlns:a16="http://schemas.microsoft.com/office/drawing/2014/main" id="{F455D7FA-C263-4EF0-A1DB-8B9C49ACA102}"/>
              </a:ext>
            </a:extLst>
          </p:cNvPr>
          <p:cNvSpPr txBox="1">
            <a:spLocks noChangeArrowheads="1"/>
          </p:cNvSpPr>
          <p:nvPr/>
        </p:nvSpPr>
        <p:spPr bwMode="auto">
          <a:xfrm>
            <a:off x="398438" y="2106048"/>
            <a:ext cx="4569539" cy="2561089"/>
          </a:xfrm>
          <a:prstGeom prst="rect">
            <a:avLst/>
          </a:prstGeom>
          <a:solidFill>
            <a:schemeClr val="lt1">
              <a:lumMod val="100000"/>
              <a:lumOff val="0"/>
            </a:schemeClr>
          </a:solidFill>
          <a:ln w="63500" cmpd="thickThin" algn="ctr">
            <a:solidFill>
              <a:schemeClr val="accent1">
                <a:lumMod val="100000"/>
                <a:lumOff val="0"/>
              </a:schemeClr>
            </a:solidFill>
            <a:prstDash val="solid"/>
            <a:miter lim="800000"/>
            <a:headEnd/>
            <a:tailEnd/>
          </a:ln>
          <a:effectLst/>
          <a:extLst>
            <a:ext uri="{AF507438-7753-43E0-B8FC-AC1667EBCBE1}">
              <a14:hiddenEffects xmlns:a14="http://schemas.microsoft.com/office/drawing/2010/main">
                <a:effectLst>
                  <a:outerShdw dist="35921" dir="2700000" algn="ctr" rotWithShape="0">
                    <a:srgbClr val="868686"/>
                  </a:outerShdw>
                </a:effectLst>
              </a14:hiddenEffects>
            </a:ext>
          </a:extLst>
        </p:spPr>
        <p:txBody>
          <a:bodyPr rot="0" vert="horz" wrap="square" lIns="91440" tIns="45720" rIns="91440" bIns="45720" anchor="t" anchorCtr="0" upright="1">
            <a:noAutofit/>
          </a:bodyPr>
          <a:lstStyle/>
          <a:p>
            <a:pPr algn="ctr">
              <a:lnSpc>
                <a:spcPct val="150000"/>
              </a:lnSpc>
              <a:spcAft>
                <a:spcPts val="0"/>
              </a:spcAft>
            </a:pPr>
            <a:r>
              <a:rPr lang="en-GB" sz="1050" b="1" u="sng" dirty="0">
                <a:latin typeface="Lucida Bright" panose="02040602050505020304" pitchFamily="18" charset="0"/>
                <a:ea typeface="Calibri" panose="020F0502020204030204" pitchFamily="34" charset="0"/>
                <a:cs typeface="Calibri" panose="020F0502020204030204" pitchFamily="34" charset="0"/>
              </a:rPr>
              <a:t>Maths</a:t>
            </a:r>
          </a:p>
          <a:p>
            <a:pPr>
              <a:spcAft>
                <a:spcPts val="0"/>
              </a:spcAft>
            </a:pPr>
            <a:endParaRPr lang="en-GB" sz="1050" dirty="0">
              <a:latin typeface="Lucida Bright" panose="02040602050505020304" pitchFamily="18" charset="0"/>
              <a:ea typeface="Calibri" panose="020F0502020204030204" pitchFamily="34" charset="0"/>
              <a:cs typeface="Calibri" panose="020F0502020204030204" pitchFamily="34" charset="0"/>
            </a:endParaRPr>
          </a:p>
          <a:p>
            <a:pPr>
              <a:spcAft>
                <a:spcPts val="0"/>
              </a:spcAft>
            </a:pPr>
            <a:endParaRPr lang="en-GB" sz="1100" dirty="0">
              <a:latin typeface="Lucida Bright" panose="02040602050505020304" pitchFamily="18" charset="0"/>
              <a:ea typeface="Calibri" panose="020F0502020204030204" pitchFamily="34" charset="0"/>
              <a:cs typeface="Calibri" panose="020F0502020204030204" pitchFamily="34" charset="0"/>
            </a:endParaRPr>
          </a:p>
          <a:p>
            <a:pPr>
              <a:spcAft>
                <a:spcPts val="0"/>
              </a:spcAft>
            </a:pPr>
            <a:r>
              <a:rPr lang="en-GB" sz="900" dirty="0">
                <a:latin typeface="Lucida Bright" panose="02040602050505020304" pitchFamily="18" charset="0"/>
                <a:ea typeface="Calibri" panose="020F0502020204030204" pitchFamily="34" charset="0"/>
                <a:cs typeface="Calibri" panose="020F0502020204030204" pitchFamily="34" charset="0"/>
              </a:rPr>
              <a:t>In maths, </a:t>
            </a:r>
            <a:r>
              <a:rPr lang="en-GB" sz="900" dirty="0">
                <a:solidFill>
                  <a:srgbClr val="FF0000"/>
                </a:solidFill>
                <a:latin typeface="Lucida Bright" panose="02040602050505020304" pitchFamily="18" charset="0"/>
                <a:ea typeface="Calibri" panose="020F0502020204030204" pitchFamily="34" charset="0"/>
                <a:cs typeface="Calibri" panose="020F0502020204030204" pitchFamily="34" charset="0"/>
              </a:rPr>
              <a:t>Year Three </a:t>
            </a:r>
            <a:r>
              <a:rPr lang="en-GB" sz="900" dirty="0">
                <a:latin typeface="Lucida Bright" panose="02040602050505020304" pitchFamily="18" charset="0"/>
                <a:ea typeface="Calibri" panose="020F0502020204030204" pitchFamily="34" charset="0"/>
                <a:cs typeface="Calibri" panose="020F0502020204030204" pitchFamily="34" charset="0"/>
              </a:rPr>
              <a:t>children will be learning about multiplication and division including grouping and sharing. They will be looking at the link between the four and eight times tables and using arrays to solve problems.</a:t>
            </a:r>
          </a:p>
          <a:p>
            <a:pPr>
              <a:spcAft>
                <a:spcPts val="0"/>
              </a:spcAft>
            </a:pPr>
            <a:endParaRPr lang="en-GB" sz="900" dirty="0">
              <a:latin typeface="Lucida Bright" panose="02040602050505020304" pitchFamily="18" charset="0"/>
              <a:ea typeface="Calibri" panose="020F0502020204030204" pitchFamily="34" charset="0"/>
              <a:cs typeface="Calibri" panose="020F0502020204030204" pitchFamily="34" charset="0"/>
            </a:endParaRPr>
          </a:p>
          <a:p>
            <a:pPr>
              <a:spcAft>
                <a:spcPts val="0"/>
              </a:spcAft>
            </a:pPr>
            <a:r>
              <a:rPr lang="en-GB" sz="900" dirty="0">
                <a:latin typeface="Lucida Bright" panose="02040602050505020304" pitchFamily="18" charset="0"/>
                <a:ea typeface="Calibri" panose="020F0502020204030204" pitchFamily="34" charset="0"/>
                <a:cs typeface="Calibri" panose="020F0502020204030204" pitchFamily="34" charset="0"/>
              </a:rPr>
              <a:t>In maths, </a:t>
            </a:r>
            <a:r>
              <a:rPr lang="en-GB" sz="900" dirty="0">
                <a:solidFill>
                  <a:srgbClr val="FF0000"/>
                </a:solidFill>
                <a:latin typeface="Lucida Bright" panose="02040602050505020304" pitchFamily="18" charset="0"/>
                <a:ea typeface="Calibri" panose="020F0502020204030204" pitchFamily="34" charset="0"/>
                <a:cs typeface="Calibri" panose="020F0502020204030204" pitchFamily="34" charset="0"/>
              </a:rPr>
              <a:t>Year Four </a:t>
            </a:r>
            <a:r>
              <a:rPr lang="en-GB" sz="900" dirty="0">
                <a:latin typeface="Lucida Bright" panose="02040602050505020304" pitchFamily="18" charset="0"/>
                <a:ea typeface="Calibri" panose="020F0502020204030204" pitchFamily="34" charset="0"/>
                <a:cs typeface="Calibri" panose="020F0502020204030204" pitchFamily="34" charset="0"/>
              </a:rPr>
              <a:t>children will be learning about multiplication, looking at the links between the three and six times tables and then focussing on the seven, eight, nine and twelve times tables. They will be developing their skill in using written methods for all four operation.</a:t>
            </a:r>
          </a:p>
          <a:p>
            <a:pPr>
              <a:spcAft>
                <a:spcPts val="0"/>
              </a:spcAft>
            </a:pPr>
            <a:endParaRPr lang="en-GB" sz="900" dirty="0">
              <a:latin typeface="Lucida Bright" panose="02040602050505020304" pitchFamily="18" charset="0"/>
              <a:ea typeface="Calibri" panose="020F0502020204030204" pitchFamily="34" charset="0"/>
              <a:cs typeface="Calibri" panose="020F0502020204030204" pitchFamily="34" charset="0"/>
            </a:endParaRPr>
          </a:p>
          <a:p>
            <a:pPr>
              <a:spcAft>
                <a:spcPts val="0"/>
              </a:spcAft>
            </a:pPr>
            <a:r>
              <a:rPr lang="en-GB" sz="900" dirty="0">
                <a:latin typeface="Lucida Bright" panose="02040602050505020304" pitchFamily="18" charset="0"/>
                <a:ea typeface="Calibri" panose="020F0502020204030204" pitchFamily="34" charset="0"/>
                <a:cs typeface="Calibri" panose="020F0502020204030204" pitchFamily="34" charset="0"/>
              </a:rPr>
              <a:t> </a:t>
            </a:r>
            <a:r>
              <a:rPr lang="en-GB" sz="900" u="sng" dirty="0">
                <a:latin typeface="Lucida Bright" panose="02040602050505020304" pitchFamily="18" charset="0"/>
                <a:ea typeface="Calibri" panose="020F0502020204030204" pitchFamily="34" charset="0"/>
                <a:cs typeface="Calibri" panose="020F0502020204030204" pitchFamily="34" charset="0"/>
              </a:rPr>
              <a:t>What you can do to help at home: </a:t>
            </a:r>
          </a:p>
          <a:p>
            <a:pPr marL="171450" indent="-171450">
              <a:spcAft>
                <a:spcPts val="0"/>
              </a:spcAft>
              <a:buFontTx/>
              <a:buChar char="-"/>
            </a:pPr>
            <a:r>
              <a:rPr lang="en-GB" sz="900" dirty="0">
                <a:latin typeface="Lucida Bright" panose="02040602050505020304" pitchFamily="18" charset="0"/>
                <a:ea typeface="Calibri" panose="020F0502020204030204" pitchFamily="34" charset="0"/>
                <a:cs typeface="Calibri" panose="020F0502020204030204" pitchFamily="34" charset="0"/>
              </a:rPr>
              <a:t>Keep working on times tables.</a:t>
            </a:r>
          </a:p>
          <a:p>
            <a:pPr marL="171450" indent="-171450">
              <a:spcAft>
                <a:spcPts val="0"/>
              </a:spcAft>
              <a:buFontTx/>
              <a:buChar char="-"/>
            </a:pPr>
            <a:r>
              <a:rPr lang="en-GB" sz="900" dirty="0">
                <a:latin typeface="Lucida Bright" panose="02040602050505020304" pitchFamily="18" charset="0"/>
                <a:ea typeface="Calibri" panose="020F0502020204030204" pitchFamily="34" charset="0"/>
                <a:cs typeface="Calibri" panose="020F0502020204030204" pitchFamily="34" charset="0"/>
              </a:rPr>
              <a:t>Year Three to focus on threes, fours and eights</a:t>
            </a:r>
          </a:p>
          <a:p>
            <a:pPr marL="171450" indent="-171450">
              <a:spcAft>
                <a:spcPts val="0"/>
              </a:spcAft>
              <a:buFontTx/>
              <a:buChar char="-"/>
            </a:pPr>
            <a:r>
              <a:rPr lang="en-GB" sz="900" dirty="0">
                <a:latin typeface="Lucida Bright" panose="02040602050505020304" pitchFamily="18" charset="0"/>
                <a:ea typeface="Calibri" panose="020F0502020204030204" pitchFamily="34" charset="0"/>
                <a:cs typeface="Calibri" panose="020F0502020204030204" pitchFamily="34" charset="0"/>
              </a:rPr>
              <a:t>Year Four to work on times table facts all the way up to 12x12</a:t>
            </a:r>
          </a:p>
          <a:p>
            <a:pPr marL="171450" indent="-171450">
              <a:spcAft>
                <a:spcPts val="0"/>
              </a:spcAft>
              <a:buFontTx/>
              <a:buChar char="-"/>
            </a:pPr>
            <a:endParaRPr lang="en-GB" sz="900" dirty="0">
              <a:latin typeface="Lucida Bright" panose="02040602050505020304" pitchFamily="18" charset="0"/>
              <a:ea typeface="Calibri" panose="020F0502020204030204" pitchFamily="34" charset="0"/>
              <a:cs typeface="Calibri" panose="020F0502020204030204" pitchFamily="34" charset="0"/>
            </a:endParaRPr>
          </a:p>
          <a:p>
            <a:pPr marL="171450" indent="-171450">
              <a:spcAft>
                <a:spcPts val="0"/>
              </a:spcAft>
              <a:buFontTx/>
              <a:buChar char="-"/>
            </a:pPr>
            <a:endParaRPr lang="en-GB" sz="1050" dirty="0">
              <a:latin typeface="Lucida Bright" panose="02040602050505020304" pitchFamily="18" charset="0"/>
              <a:ea typeface="Calibri" panose="020F0502020204030204" pitchFamily="34" charset="0"/>
              <a:cs typeface="Calibri" panose="020F0502020204030204" pitchFamily="34" charset="0"/>
            </a:endParaRPr>
          </a:p>
        </p:txBody>
      </p:sp>
      <p:sp>
        <p:nvSpPr>
          <p:cNvPr id="11" name="Text Box 14">
            <a:extLst>
              <a:ext uri="{FF2B5EF4-FFF2-40B4-BE49-F238E27FC236}">
                <a16:creationId xmlns:a16="http://schemas.microsoft.com/office/drawing/2014/main" id="{AEF9EF95-09B2-445B-8156-C90020C6786E}"/>
              </a:ext>
            </a:extLst>
          </p:cNvPr>
          <p:cNvSpPr txBox="1">
            <a:spLocks noChangeArrowheads="1"/>
          </p:cNvSpPr>
          <p:nvPr/>
        </p:nvSpPr>
        <p:spPr bwMode="auto">
          <a:xfrm>
            <a:off x="404034" y="4751952"/>
            <a:ext cx="2800351" cy="1703397"/>
          </a:xfrm>
          <a:prstGeom prst="rect">
            <a:avLst/>
          </a:prstGeom>
          <a:solidFill>
            <a:schemeClr val="lt1">
              <a:lumMod val="100000"/>
              <a:lumOff val="0"/>
            </a:schemeClr>
          </a:solidFill>
          <a:ln w="63500" cmpd="thickThin" algn="ctr">
            <a:solidFill>
              <a:schemeClr val="accent1">
                <a:lumMod val="100000"/>
                <a:lumOff val="0"/>
              </a:schemeClr>
            </a:solidFill>
            <a:prstDash val="solid"/>
            <a:miter lim="800000"/>
            <a:headEnd/>
            <a:tailEnd/>
          </a:ln>
          <a:effectLst/>
          <a:extLst>
            <a:ext uri="{AF507438-7753-43E0-B8FC-AC1667EBCBE1}">
              <a14:hiddenEffects xmlns:a14="http://schemas.microsoft.com/office/drawing/2010/main">
                <a:effectLst>
                  <a:outerShdw dist="35921" dir="2700000" algn="ctr" rotWithShape="0">
                    <a:srgbClr val="868686"/>
                  </a:outerShdw>
                </a:effectLst>
              </a14:hiddenEffects>
            </a:ext>
          </a:extLst>
        </p:spPr>
        <p:txBody>
          <a:bodyPr rot="0" vert="horz" wrap="square" lIns="91440" tIns="45720" rIns="91440" bIns="45720" anchor="t" anchorCtr="0" upright="1">
            <a:noAutofit/>
          </a:bodyPr>
          <a:lstStyle/>
          <a:p>
            <a:pPr algn="ctr">
              <a:lnSpc>
                <a:spcPct val="150000"/>
              </a:lnSpc>
              <a:spcAft>
                <a:spcPts val="0"/>
              </a:spcAft>
            </a:pPr>
            <a:r>
              <a:rPr lang="en-GB" sz="1050" b="1" u="sng" dirty="0">
                <a:latin typeface="Lucida Bright" panose="02040602050505020304" pitchFamily="18" charset="0"/>
                <a:ea typeface="Calibri" panose="020F0502020204030204" pitchFamily="34" charset="0"/>
                <a:cs typeface="Calibri" panose="020F0502020204030204" pitchFamily="34" charset="0"/>
              </a:rPr>
              <a:t>DT</a:t>
            </a:r>
          </a:p>
          <a:p>
            <a:pPr algn="ctr"/>
            <a:endParaRPr lang="en-GB" sz="1000" b="1" dirty="0">
              <a:latin typeface="Lucida Bright" panose="02040602050505020304" pitchFamily="18" charset="0"/>
              <a:ea typeface="Calibri" panose="020F0502020204030204" pitchFamily="34" charset="0"/>
              <a:cs typeface="Calibri" panose="020F0502020204030204" pitchFamily="34" charset="0"/>
            </a:endParaRPr>
          </a:p>
          <a:p>
            <a:pPr algn="ctr"/>
            <a:endParaRPr lang="en-GB" sz="1000" b="1" dirty="0">
              <a:latin typeface="Lucida Bright" panose="02040602050505020304" pitchFamily="18" charset="0"/>
              <a:ea typeface="Calibri" panose="020F0502020204030204" pitchFamily="34" charset="0"/>
              <a:cs typeface="Calibri" panose="020F0502020204030204" pitchFamily="34" charset="0"/>
            </a:endParaRPr>
          </a:p>
          <a:p>
            <a:pPr algn="ctr"/>
            <a:r>
              <a:rPr lang="en-GB" sz="1000" dirty="0">
                <a:latin typeface="Lucida Bright" panose="02040602050505020304" pitchFamily="18" charset="0"/>
                <a:ea typeface="Calibri" panose="020F0502020204030204" pitchFamily="34" charset="0"/>
                <a:cs typeface="Calibri" panose="020F0502020204030204" pitchFamily="34" charset="0"/>
              </a:rPr>
              <a:t>In DT, we will be developing our sewing skills while designing, making and evaluating a book pouch.</a:t>
            </a:r>
          </a:p>
        </p:txBody>
      </p:sp>
      <p:sp>
        <p:nvSpPr>
          <p:cNvPr id="12" name="Text Box 14">
            <a:extLst>
              <a:ext uri="{FF2B5EF4-FFF2-40B4-BE49-F238E27FC236}">
                <a16:creationId xmlns:a16="http://schemas.microsoft.com/office/drawing/2014/main" id="{D3221CF0-BF56-4821-AAB5-623940B90B93}"/>
              </a:ext>
            </a:extLst>
          </p:cNvPr>
          <p:cNvSpPr txBox="1">
            <a:spLocks noChangeArrowheads="1"/>
          </p:cNvSpPr>
          <p:nvPr/>
        </p:nvSpPr>
        <p:spPr bwMode="auto">
          <a:xfrm>
            <a:off x="7439164" y="402649"/>
            <a:ext cx="4257538" cy="1944796"/>
          </a:xfrm>
          <a:prstGeom prst="rect">
            <a:avLst/>
          </a:prstGeom>
          <a:solidFill>
            <a:schemeClr val="lt1">
              <a:lumMod val="100000"/>
              <a:lumOff val="0"/>
            </a:schemeClr>
          </a:solidFill>
          <a:ln w="63500" cmpd="thickThin" algn="ctr">
            <a:solidFill>
              <a:schemeClr val="accent1">
                <a:lumMod val="100000"/>
                <a:lumOff val="0"/>
              </a:schemeClr>
            </a:solidFill>
            <a:prstDash val="solid"/>
            <a:miter lim="800000"/>
            <a:headEnd/>
            <a:tailEnd/>
          </a:ln>
          <a:effectLst/>
          <a:extLst>
            <a:ext uri="{AF507438-7753-43E0-B8FC-AC1667EBCBE1}">
              <a14:hiddenEffects xmlns:a14="http://schemas.microsoft.com/office/drawing/2010/main">
                <a:effectLst>
                  <a:outerShdw dist="35921" dir="2700000" algn="ctr" rotWithShape="0">
                    <a:srgbClr val="868686"/>
                  </a:outerShdw>
                </a:effectLst>
              </a14:hiddenEffects>
            </a:ext>
          </a:extLst>
        </p:spPr>
        <p:txBody>
          <a:bodyPr rot="0" vert="horz" wrap="square" lIns="91440" tIns="45720" rIns="91440" bIns="45720" anchor="t" anchorCtr="0" upright="1">
            <a:noAutofit/>
          </a:bodyPr>
          <a:lstStyle/>
          <a:p>
            <a:pPr algn="ctr">
              <a:spcAft>
                <a:spcPts val="0"/>
              </a:spcAft>
            </a:pPr>
            <a:r>
              <a:rPr lang="en-GB" sz="900" b="1" u="sng" dirty="0">
                <a:latin typeface="Lucida Bright" panose="02040602050505020304" pitchFamily="18" charset="0"/>
                <a:ea typeface="Calibri" panose="020F0502020204030204" pitchFamily="34" charset="0"/>
                <a:cs typeface="Calibri" panose="020F0502020204030204" pitchFamily="34" charset="0"/>
              </a:rPr>
              <a:t>Geography</a:t>
            </a:r>
          </a:p>
          <a:p>
            <a:pPr algn="ctr">
              <a:spcAft>
                <a:spcPts val="0"/>
              </a:spcAft>
            </a:pPr>
            <a:endParaRPr lang="en-GB" sz="800" b="1" u="sng" dirty="0">
              <a:latin typeface="Lucida Bright" panose="02040602050505020304" pitchFamily="18" charset="0"/>
              <a:ea typeface="Calibri" panose="020F0502020204030204" pitchFamily="34" charset="0"/>
              <a:cs typeface="Calibri" panose="020F0502020204030204" pitchFamily="34" charset="0"/>
            </a:endParaRPr>
          </a:p>
          <a:p>
            <a:r>
              <a:rPr lang="en-GB" sz="800" dirty="0">
                <a:latin typeface="Lucida Bright" panose="02040602050505020304" pitchFamily="18" charset="0"/>
                <a:ea typeface="Calibri" panose="020F0502020204030204" pitchFamily="34" charset="0"/>
                <a:cs typeface="Calibri" panose="020F0502020204030204" pitchFamily="34" charset="0"/>
              </a:rPr>
              <a:t>In geography, we will learning about the different regions that make up England and identifying their human and physical features. using timelines and using artefacts to find out more about the past. We will work on our map reading skills, including how to use grid references.</a:t>
            </a:r>
          </a:p>
          <a:p>
            <a:endParaRPr lang="en-GB" sz="800" dirty="0">
              <a:latin typeface="Lucida Bright" panose="02040602050505020304" pitchFamily="18" charset="0"/>
              <a:ea typeface="Calibri" panose="020F0502020204030204" pitchFamily="34" charset="0"/>
              <a:cs typeface="Calibri" panose="020F0502020204030204" pitchFamily="34" charset="0"/>
            </a:endParaRPr>
          </a:p>
          <a:p>
            <a:pPr>
              <a:spcAft>
                <a:spcPts val="0"/>
              </a:spcAft>
            </a:pPr>
            <a:r>
              <a:rPr lang="en-GB" sz="800" dirty="0">
                <a:latin typeface="Lucida Bright" panose="02040602050505020304" pitchFamily="18" charset="0"/>
                <a:ea typeface="Calibri" panose="020F0502020204030204" pitchFamily="34" charset="0"/>
                <a:cs typeface="Calibri" panose="020F0502020204030204" pitchFamily="34" charset="0"/>
              </a:rPr>
              <a:t> </a:t>
            </a:r>
            <a:r>
              <a:rPr lang="en-GB" sz="800" u="sng" dirty="0">
                <a:latin typeface="Lucida Bright" panose="02040602050505020304" pitchFamily="18" charset="0"/>
                <a:ea typeface="Calibri" panose="020F0502020204030204" pitchFamily="34" charset="0"/>
                <a:cs typeface="Calibri" panose="020F0502020204030204" pitchFamily="34" charset="0"/>
              </a:rPr>
              <a:t>What you can do to help at home: </a:t>
            </a:r>
          </a:p>
          <a:p>
            <a:pPr marL="171450" indent="-171450">
              <a:spcAft>
                <a:spcPts val="0"/>
              </a:spcAft>
              <a:buFontTx/>
              <a:buChar char="-"/>
            </a:pPr>
            <a:r>
              <a:rPr lang="en-GB" sz="800" dirty="0">
                <a:latin typeface="Lucida Bright" panose="02040602050505020304" pitchFamily="18" charset="0"/>
                <a:ea typeface="Calibri" panose="020F0502020204030204" pitchFamily="34" charset="0"/>
                <a:cs typeface="Calibri" panose="020F0502020204030204" pitchFamily="34" charset="0"/>
              </a:rPr>
              <a:t>Explore maps together: Look at different kinds of maps — road maps, online maps (like Google Maps), or an atlas. Help your child find places in England and talk about the different regions (e.g. North West, South East).</a:t>
            </a:r>
          </a:p>
          <a:p>
            <a:pPr marL="171450" indent="-171450">
              <a:spcAft>
                <a:spcPts val="0"/>
              </a:spcAft>
              <a:buFontTx/>
              <a:buChar char="-"/>
            </a:pPr>
            <a:r>
              <a:rPr lang="en-GB" sz="800" dirty="0">
                <a:latin typeface="Lucida Bright" panose="02040602050505020304" pitchFamily="18" charset="0"/>
                <a:ea typeface="Calibri" panose="020F0502020204030204" pitchFamily="34" charset="0"/>
                <a:cs typeface="Calibri" panose="020F0502020204030204" pitchFamily="34" charset="0"/>
              </a:rPr>
              <a:t>When travelling (even locally), discuss what makes each place special — are there hills, rivers, or buildings? Point out human features (like bridges, houses, roads) and physical features (like rivers, forests, mountains).</a:t>
            </a:r>
          </a:p>
          <a:p>
            <a:pPr marL="171450" indent="-171450">
              <a:spcAft>
                <a:spcPts val="0"/>
              </a:spcAft>
              <a:buFontTx/>
              <a:buChar char="-"/>
            </a:pPr>
            <a:endParaRPr lang="en-GB" sz="800" dirty="0">
              <a:latin typeface="Lucida Bright" panose="02040602050505020304" pitchFamily="18" charset="0"/>
              <a:ea typeface="Calibri" panose="020F0502020204030204" pitchFamily="34" charset="0"/>
              <a:cs typeface="Calibri" panose="020F0502020204030204" pitchFamily="34" charset="0"/>
            </a:endParaRPr>
          </a:p>
        </p:txBody>
      </p:sp>
      <p:sp>
        <p:nvSpPr>
          <p:cNvPr id="13" name="Text Box 14">
            <a:extLst>
              <a:ext uri="{FF2B5EF4-FFF2-40B4-BE49-F238E27FC236}">
                <a16:creationId xmlns:a16="http://schemas.microsoft.com/office/drawing/2014/main" id="{5834B56B-8439-45A7-B8B3-8019DD2B8F57}"/>
              </a:ext>
            </a:extLst>
          </p:cNvPr>
          <p:cNvSpPr txBox="1">
            <a:spLocks noChangeArrowheads="1"/>
          </p:cNvSpPr>
          <p:nvPr/>
        </p:nvSpPr>
        <p:spPr bwMode="auto">
          <a:xfrm>
            <a:off x="7460598" y="2462117"/>
            <a:ext cx="4257538" cy="2207732"/>
          </a:xfrm>
          <a:prstGeom prst="rect">
            <a:avLst/>
          </a:prstGeom>
          <a:solidFill>
            <a:schemeClr val="lt1">
              <a:lumMod val="100000"/>
              <a:lumOff val="0"/>
            </a:schemeClr>
          </a:solidFill>
          <a:ln w="63500" cmpd="thickThin" algn="ctr">
            <a:solidFill>
              <a:schemeClr val="accent1">
                <a:lumMod val="100000"/>
                <a:lumOff val="0"/>
              </a:schemeClr>
            </a:solidFill>
            <a:prstDash val="solid"/>
            <a:miter lim="800000"/>
            <a:headEnd/>
            <a:tailEnd/>
          </a:ln>
          <a:effectLst/>
          <a:extLst>
            <a:ext uri="{AF507438-7753-43E0-B8FC-AC1667EBCBE1}">
              <a14:hiddenEffects xmlns:a14="http://schemas.microsoft.com/office/drawing/2010/main">
                <a:effectLst>
                  <a:outerShdw dist="35921" dir="2700000" algn="ctr" rotWithShape="0">
                    <a:srgbClr val="868686"/>
                  </a:outerShdw>
                </a:effectLst>
              </a14:hiddenEffects>
            </a:ext>
          </a:extLst>
        </p:spPr>
        <p:txBody>
          <a:bodyPr rot="0" vert="horz" wrap="square" lIns="91440" tIns="45720" rIns="91440" bIns="45720" anchor="t" anchorCtr="0" upright="1">
            <a:noAutofit/>
          </a:bodyPr>
          <a:lstStyle/>
          <a:p>
            <a:pPr algn="ctr">
              <a:spcAft>
                <a:spcPts val="0"/>
              </a:spcAft>
            </a:pPr>
            <a:r>
              <a:rPr lang="en-GB" sz="1050" b="1" u="sng" dirty="0">
                <a:latin typeface="Lucida Bright" panose="02040602050505020304" pitchFamily="18" charset="0"/>
                <a:ea typeface="Calibri" panose="020F0502020204030204" pitchFamily="34" charset="0"/>
                <a:cs typeface="Calibri" panose="020F0502020204030204" pitchFamily="34" charset="0"/>
              </a:rPr>
              <a:t>Science</a:t>
            </a:r>
          </a:p>
          <a:p>
            <a:pPr>
              <a:spcAft>
                <a:spcPts val="0"/>
              </a:spcAft>
            </a:pPr>
            <a:endParaRPr lang="en-GB" sz="1050" u="sng" dirty="0">
              <a:latin typeface="Lucida Bright" panose="02040602050505020304" pitchFamily="18" charset="0"/>
              <a:ea typeface="Calibri" panose="020F0502020204030204" pitchFamily="34" charset="0"/>
              <a:cs typeface="Calibri" panose="020F0502020204030204" pitchFamily="34" charset="0"/>
            </a:endParaRPr>
          </a:p>
          <a:p>
            <a:pPr>
              <a:spcAft>
                <a:spcPts val="0"/>
              </a:spcAft>
            </a:pPr>
            <a:endParaRPr lang="en-GB" sz="900" u="sng" dirty="0">
              <a:latin typeface="Lucida Bright" panose="02040602050505020304" pitchFamily="18" charset="0"/>
              <a:ea typeface="Calibri" panose="020F0502020204030204" pitchFamily="34" charset="0"/>
              <a:cs typeface="Calibri" panose="020F0502020204030204" pitchFamily="34" charset="0"/>
            </a:endParaRPr>
          </a:p>
          <a:p>
            <a:pPr>
              <a:spcAft>
                <a:spcPts val="0"/>
              </a:spcAft>
            </a:pPr>
            <a:r>
              <a:rPr lang="en-GB" sz="850" dirty="0">
                <a:latin typeface="Lucida Bright" panose="02040602050505020304" pitchFamily="18" charset="0"/>
                <a:ea typeface="Calibri" panose="020F0502020204030204" pitchFamily="34" charset="0"/>
                <a:cs typeface="Calibri" panose="020F0502020204030204" pitchFamily="34" charset="0"/>
              </a:rPr>
              <a:t>In science, we will be learning about bones and muscles of both humans and animals. We will then move onto nutrition and find out about food chains and how to both interpret and construct one.</a:t>
            </a:r>
          </a:p>
          <a:p>
            <a:pPr>
              <a:spcAft>
                <a:spcPts val="0"/>
              </a:spcAft>
            </a:pPr>
            <a:endParaRPr lang="en-GB" sz="850" dirty="0">
              <a:latin typeface="Lucida Bright" panose="02040602050505020304" pitchFamily="18" charset="0"/>
              <a:ea typeface="Calibri" panose="020F0502020204030204" pitchFamily="34" charset="0"/>
              <a:cs typeface="Calibri" panose="020F0502020204030204" pitchFamily="34" charset="0"/>
            </a:endParaRPr>
          </a:p>
          <a:p>
            <a:pPr>
              <a:spcAft>
                <a:spcPts val="0"/>
              </a:spcAft>
            </a:pPr>
            <a:r>
              <a:rPr lang="en-GB" sz="850" u="sng" dirty="0">
                <a:latin typeface="Lucida Bright" panose="02040602050505020304" pitchFamily="18" charset="0"/>
                <a:ea typeface="Calibri" panose="020F0502020204030204" pitchFamily="34" charset="0"/>
                <a:cs typeface="Calibri" panose="020F0502020204030204" pitchFamily="34" charset="0"/>
              </a:rPr>
              <a:t>What you can do to help at home: </a:t>
            </a:r>
          </a:p>
          <a:p>
            <a:pPr>
              <a:spcAft>
                <a:spcPts val="0"/>
              </a:spcAft>
            </a:pPr>
            <a:r>
              <a:rPr lang="en-GB" sz="850" dirty="0">
                <a:latin typeface="Lucida Bright" panose="02040602050505020304" pitchFamily="18" charset="0"/>
                <a:ea typeface="Calibri" panose="020F0502020204030204" pitchFamily="34" charset="0"/>
                <a:cs typeface="Calibri" panose="020F0502020204030204" pitchFamily="34" charset="0"/>
              </a:rPr>
              <a:t>- Talk about the human body. Discuss how bones and muscles help us move and stay strong.</a:t>
            </a:r>
          </a:p>
          <a:p>
            <a:pPr>
              <a:spcAft>
                <a:spcPts val="0"/>
              </a:spcAft>
            </a:pPr>
            <a:r>
              <a:rPr lang="en-GB" sz="850" dirty="0">
                <a:latin typeface="Lucida Bright" panose="02040602050505020304" pitchFamily="18" charset="0"/>
                <a:ea typeface="Calibri" panose="020F0502020204030204" pitchFamily="34" charset="0"/>
                <a:cs typeface="Calibri" panose="020F0502020204030204" pitchFamily="34" charset="0"/>
              </a:rPr>
              <a:t>- Watch nature documentaries or look at animal pictures and discuss how they move or eat.3. </a:t>
            </a:r>
          </a:p>
          <a:p>
            <a:pPr>
              <a:spcAft>
                <a:spcPts val="0"/>
              </a:spcAft>
            </a:pPr>
            <a:r>
              <a:rPr lang="en-GB" sz="850" dirty="0">
                <a:latin typeface="Lucida Bright" panose="02040602050505020304" pitchFamily="18" charset="0"/>
                <a:ea typeface="Calibri" panose="020F0502020204030204" pitchFamily="34" charset="0"/>
                <a:cs typeface="Calibri" panose="020F0502020204030204" pitchFamily="34" charset="0"/>
              </a:rPr>
              <a:t>- Explore nutrition together. When cooking or shopping, talk about different food groups (proteins, carbohydrates, fats, vitamins).Encourage your child to think about what makes a balanced diet and why it’s important for healthy bodies.</a:t>
            </a:r>
          </a:p>
          <a:p>
            <a:pPr>
              <a:spcAft>
                <a:spcPts val="0"/>
              </a:spcAft>
            </a:pPr>
            <a:endParaRPr lang="en-GB" sz="600" dirty="0">
              <a:latin typeface="Lucida Bright" panose="02040602050505020304" pitchFamily="18" charset="0"/>
              <a:ea typeface="Calibri" panose="020F0502020204030204" pitchFamily="34" charset="0"/>
              <a:cs typeface="Calibri" panose="020F0502020204030204" pitchFamily="34" charset="0"/>
            </a:endParaRPr>
          </a:p>
        </p:txBody>
      </p:sp>
      <p:sp>
        <p:nvSpPr>
          <p:cNvPr id="14" name="Text Box 14">
            <a:extLst>
              <a:ext uri="{FF2B5EF4-FFF2-40B4-BE49-F238E27FC236}">
                <a16:creationId xmlns:a16="http://schemas.microsoft.com/office/drawing/2014/main" id="{85DF0102-AB11-4EC9-A427-DE37D057D6B4}"/>
              </a:ext>
            </a:extLst>
          </p:cNvPr>
          <p:cNvSpPr txBox="1">
            <a:spLocks noChangeArrowheads="1"/>
          </p:cNvSpPr>
          <p:nvPr/>
        </p:nvSpPr>
        <p:spPr bwMode="auto">
          <a:xfrm>
            <a:off x="6329360" y="4763191"/>
            <a:ext cx="2700341" cy="1692159"/>
          </a:xfrm>
          <a:prstGeom prst="rect">
            <a:avLst/>
          </a:prstGeom>
          <a:solidFill>
            <a:schemeClr val="lt1">
              <a:lumMod val="100000"/>
              <a:lumOff val="0"/>
            </a:schemeClr>
          </a:solidFill>
          <a:ln w="63500" cmpd="thickThin" algn="ctr">
            <a:solidFill>
              <a:schemeClr val="accent1">
                <a:lumMod val="100000"/>
                <a:lumOff val="0"/>
              </a:schemeClr>
            </a:solidFill>
            <a:prstDash val="solid"/>
            <a:miter lim="800000"/>
            <a:headEnd/>
            <a:tailEnd/>
          </a:ln>
          <a:effectLst/>
          <a:extLst>
            <a:ext uri="{AF507438-7753-43E0-B8FC-AC1667EBCBE1}">
              <a14:hiddenEffects xmlns:a14="http://schemas.microsoft.com/office/drawing/2010/main">
                <a:effectLst>
                  <a:outerShdw dist="35921" dir="2700000" algn="ctr" rotWithShape="0">
                    <a:srgbClr val="868686"/>
                  </a:outerShdw>
                </a:effectLst>
              </a14:hiddenEffects>
            </a:ext>
          </a:extLst>
        </p:spPr>
        <p:txBody>
          <a:bodyPr rot="0" vert="horz" wrap="square" lIns="91440" tIns="45720" rIns="91440" bIns="45720" anchor="t" anchorCtr="0" upright="1">
            <a:noAutofit/>
          </a:bodyPr>
          <a:lstStyle/>
          <a:p>
            <a:pPr algn="ctr">
              <a:lnSpc>
                <a:spcPct val="150000"/>
              </a:lnSpc>
              <a:spcAft>
                <a:spcPts val="0"/>
              </a:spcAft>
            </a:pPr>
            <a:r>
              <a:rPr lang="en-GB" sz="1050" b="1" u="sng" dirty="0">
                <a:latin typeface="Lucida Bright" panose="02040602050505020304" pitchFamily="18" charset="0"/>
                <a:ea typeface="Calibri" panose="020F0502020204030204" pitchFamily="34" charset="0"/>
                <a:cs typeface="Calibri" panose="020F0502020204030204" pitchFamily="34" charset="0"/>
              </a:rPr>
              <a:t>Physical Education</a:t>
            </a:r>
          </a:p>
          <a:p>
            <a:pPr algn="ctr">
              <a:spcAft>
                <a:spcPts val="0"/>
              </a:spcAft>
            </a:pPr>
            <a:endParaRPr lang="en-GB" sz="1050" dirty="0">
              <a:latin typeface="Lucida Bright" panose="02040602050505020304" pitchFamily="18" charset="0"/>
              <a:ea typeface="Calibri" panose="020F0502020204030204" pitchFamily="34" charset="0"/>
              <a:cs typeface="Calibri" panose="020F0502020204030204" pitchFamily="34" charset="0"/>
            </a:endParaRPr>
          </a:p>
          <a:p>
            <a:pPr algn="ctr">
              <a:spcAft>
                <a:spcPts val="0"/>
              </a:spcAft>
            </a:pPr>
            <a:r>
              <a:rPr lang="en-GB" sz="1000" dirty="0">
                <a:latin typeface="Lucida Bright" panose="02040602050505020304" pitchFamily="18" charset="0"/>
                <a:ea typeface="Calibri" panose="020F0502020204030204" pitchFamily="34" charset="0"/>
                <a:cs typeface="Calibri" panose="020F0502020204030204" pitchFamily="34" charset="0"/>
              </a:rPr>
              <a:t>In PE, we will be developing our basketball skills as well as working as part of a team</a:t>
            </a:r>
          </a:p>
          <a:p>
            <a:pPr algn="ctr">
              <a:spcAft>
                <a:spcPts val="0"/>
              </a:spcAft>
            </a:pPr>
            <a:r>
              <a:rPr lang="en-GB" sz="1050" b="1" u="sng" dirty="0">
                <a:latin typeface="Lucida Bright" panose="02040602050505020304" pitchFamily="18" charset="0"/>
                <a:ea typeface="Calibri" panose="020F0502020204030204" pitchFamily="34" charset="0"/>
                <a:cs typeface="Calibri" panose="020F0502020204030204" pitchFamily="34" charset="0"/>
              </a:rPr>
              <a:t>Music</a:t>
            </a:r>
          </a:p>
          <a:p>
            <a:pPr algn="ctr">
              <a:spcAft>
                <a:spcPts val="0"/>
              </a:spcAft>
            </a:pPr>
            <a:r>
              <a:rPr lang="en-GB" sz="1000" dirty="0">
                <a:effectLst/>
                <a:latin typeface="Lucida Bright" panose="02040602050505020304" pitchFamily="18" charset="0"/>
                <a:ea typeface="Calibri" panose="020F0502020204030204" pitchFamily="34" charset="0"/>
                <a:cs typeface="Calibri" panose="020F0502020204030204" pitchFamily="34" charset="0"/>
              </a:rPr>
              <a:t>In musi</a:t>
            </a:r>
            <a:r>
              <a:rPr lang="en-GB" sz="1000" dirty="0">
                <a:latin typeface="Lucida Bright" panose="02040602050505020304" pitchFamily="18" charset="0"/>
                <a:ea typeface="Calibri" panose="020F0502020204030204" pitchFamily="34" charset="0"/>
                <a:cs typeface="Calibri" panose="020F0502020204030204" pitchFamily="34" charset="0"/>
              </a:rPr>
              <a:t>c, we will be learning the song ‘My Fantasy Football Team’.</a:t>
            </a:r>
            <a:endParaRPr lang="en-GB" sz="1000" dirty="0">
              <a:effectLst/>
              <a:latin typeface="Lucida Bright" panose="02040602050505020304" pitchFamily="18" charset="0"/>
              <a:ea typeface="Calibri" panose="020F0502020204030204" pitchFamily="34" charset="0"/>
              <a:cs typeface="Calibri" panose="020F0502020204030204" pitchFamily="34" charset="0"/>
            </a:endParaRPr>
          </a:p>
        </p:txBody>
      </p:sp>
      <p:sp>
        <p:nvSpPr>
          <p:cNvPr id="16" name="Text Box 14">
            <a:extLst>
              <a:ext uri="{FF2B5EF4-FFF2-40B4-BE49-F238E27FC236}">
                <a16:creationId xmlns:a16="http://schemas.microsoft.com/office/drawing/2014/main" id="{A0ECC812-8824-44C1-9482-15AFA2C28772}"/>
              </a:ext>
            </a:extLst>
          </p:cNvPr>
          <p:cNvSpPr txBox="1">
            <a:spLocks noChangeArrowheads="1"/>
          </p:cNvSpPr>
          <p:nvPr/>
        </p:nvSpPr>
        <p:spPr bwMode="auto">
          <a:xfrm>
            <a:off x="3337593" y="4763191"/>
            <a:ext cx="2809874" cy="1692158"/>
          </a:xfrm>
          <a:prstGeom prst="rect">
            <a:avLst/>
          </a:prstGeom>
          <a:solidFill>
            <a:schemeClr val="lt1">
              <a:lumMod val="100000"/>
              <a:lumOff val="0"/>
            </a:schemeClr>
          </a:solidFill>
          <a:ln w="63500" cmpd="thickThin" algn="ctr">
            <a:solidFill>
              <a:schemeClr val="accent1">
                <a:lumMod val="100000"/>
                <a:lumOff val="0"/>
              </a:schemeClr>
            </a:solidFill>
            <a:prstDash val="solid"/>
            <a:miter lim="800000"/>
            <a:headEnd/>
            <a:tailEnd/>
          </a:ln>
          <a:effectLst/>
          <a:extLst>
            <a:ext uri="{AF507438-7753-43E0-B8FC-AC1667EBCBE1}">
              <a14:hiddenEffects xmlns:a14="http://schemas.microsoft.com/office/drawing/2010/main">
                <a:effectLst>
                  <a:outerShdw dist="35921" dir="2700000" algn="ctr" rotWithShape="0">
                    <a:srgbClr val="868686"/>
                  </a:outerShdw>
                </a:effectLst>
              </a14:hiddenEffects>
            </a:ext>
          </a:extLst>
        </p:spPr>
        <p:txBody>
          <a:bodyPr rot="0" vert="horz" wrap="square" lIns="91440" tIns="45720" rIns="91440" bIns="45720" anchor="t" anchorCtr="0" upright="1">
            <a:noAutofit/>
          </a:bodyPr>
          <a:lstStyle/>
          <a:p>
            <a:pPr algn="ctr">
              <a:lnSpc>
                <a:spcPct val="150000"/>
              </a:lnSpc>
              <a:spcAft>
                <a:spcPts val="0"/>
              </a:spcAft>
            </a:pPr>
            <a:r>
              <a:rPr lang="en-GB" sz="1050" b="1" u="sng" dirty="0">
                <a:latin typeface="Lucida Bright" panose="02040602050505020304" pitchFamily="18" charset="0"/>
                <a:ea typeface="Calibri" panose="020F0502020204030204" pitchFamily="34" charset="0"/>
                <a:cs typeface="Calibri" panose="020F0502020204030204" pitchFamily="34" charset="0"/>
              </a:rPr>
              <a:t>PSHE</a:t>
            </a:r>
          </a:p>
          <a:p>
            <a:pPr algn="ctr">
              <a:spcAft>
                <a:spcPts val="0"/>
              </a:spcAft>
            </a:pPr>
            <a:r>
              <a:rPr lang="en-GB" sz="1000" dirty="0">
                <a:latin typeface="Lucida Bright" panose="02040602050505020304" pitchFamily="18" charset="0"/>
                <a:ea typeface="Calibri" panose="020F0502020204030204" pitchFamily="34" charset="0"/>
                <a:cs typeface="Calibri" panose="020F0502020204030204" pitchFamily="34" charset="0"/>
              </a:rPr>
              <a:t>In PSHE, our topic is ‘Valuing Difference’ where we will explore what makes us unique and discuss issues such as stereotypes.</a:t>
            </a:r>
          </a:p>
          <a:p>
            <a:pPr algn="ctr">
              <a:spcAft>
                <a:spcPts val="0"/>
              </a:spcAft>
            </a:pPr>
            <a:r>
              <a:rPr lang="en-GB" sz="1000" dirty="0">
                <a:latin typeface="Lucida Bright" panose="02040602050505020304" pitchFamily="18" charset="0"/>
                <a:ea typeface="Calibri" panose="020F0502020204030204" pitchFamily="34" charset="0"/>
                <a:cs typeface="Calibri" panose="020F0502020204030204" pitchFamily="34" charset="0"/>
              </a:rPr>
              <a:t> </a:t>
            </a:r>
            <a:r>
              <a:rPr lang="en-GB" sz="1050" b="1" u="sng" dirty="0">
                <a:latin typeface="Lucida Bright" panose="02040602050505020304" pitchFamily="18" charset="0"/>
                <a:ea typeface="Calibri" panose="020F0502020204030204" pitchFamily="34" charset="0"/>
                <a:cs typeface="Calibri" panose="020F0502020204030204" pitchFamily="34" charset="0"/>
              </a:rPr>
              <a:t>Religious Studies</a:t>
            </a:r>
          </a:p>
          <a:p>
            <a:pPr algn="ctr">
              <a:spcAft>
                <a:spcPts val="0"/>
              </a:spcAft>
            </a:pPr>
            <a:r>
              <a:rPr lang="en-GB" sz="1000" dirty="0">
                <a:latin typeface="Lucida Bright" panose="02040602050505020304" pitchFamily="18" charset="0"/>
                <a:ea typeface="Calibri" panose="020F0502020204030204" pitchFamily="34" charset="0"/>
                <a:cs typeface="Calibri" panose="020F0502020204030204" pitchFamily="34" charset="0"/>
              </a:rPr>
              <a:t>In RE, we will be exploring morals and how we know what is right and wrong through a variety of religions.</a:t>
            </a:r>
            <a:endParaRPr lang="en-GB" sz="1050" dirty="0">
              <a:effectLst/>
              <a:latin typeface="Lucida Bright" panose="02040602050505020304" pitchFamily="18" charset="0"/>
              <a:ea typeface="Calibri" panose="020F0502020204030204" pitchFamily="34" charset="0"/>
              <a:cs typeface="Calibri" panose="020F0502020204030204" pitchFamily="34" charset="0"/>
            </a:endParaRPr>
          </a:p>
        </p:txBody>
      </p:sp>
      <p:sp>
        <p:nvSpPr>
          <p:cNvPr id="17" name="Text Box 14">
            <a:extLst>
              <a:ext uri="{FF2B5EF4-FFF2-40B4-BE49-F238E27FC236}">
                <a16:creationId xmlns:a16="http://schemas.microsoft.com/office/drawing/2014/main" id="{074BAF83-0C25-4758-9D10-0EF0343BB77C}"/>
              </a:ext>
            </a:extLst>
          </p:cNvPr>
          <p:cNvSpPr txBox="1">
            <a:spLocks noChangeArrowheads="1"/>
          </p:cNvSpPr>
          <p:nvPr/>
        </p:nvSpPr>
        <p:spPr bwMode="auto">
          <a:xfrm>
            <a:off x="9186861" y="4763191"/>
            <a:ext cx="2509840" cy="1692160"/>
          </a:xfrm>
          <a:prstGeom prst="rect">
            <a:avLst/>
          </a:prstGeom>
          <a:solidFill>
            <a:schemeClr val="lt1">
              <a:lumMod val="100000"/>
              <a:lumOff val="0"/>
            </a:schemeClr>
          </a:solidFill>
          <a:ln w="63500" cmpd="thickThin" algn="ctr">
            <a:solidFill>
              <a:schemeClr val="accent1">
                <a:lumMod val="100000"/>
                <a:lumOff val="0"/>
              </a:schemeClr>
            </a:solidFill>
            <a:prstDash val="solid"/>
            <a:miter lim="800000"/>
            <a:headEnd/>
            <a:tailEnd/>
          </a:ln>
          <a:effectLst/>
          <a:extLst>
            <a:ext uri="{AF507438-7753-43E0-B8FC-AC1667EBCBE1}">
              <a14:hiddenEffects xmlns:a14="http://schemas.microsoft.com/office/drawing/2010/main">
                <a:effectLst>
                  <a:outerShdw dist="35921" dir="2700000" algn="ctr" rotWithShape="0">
                    <a:srgbClr val="868686"/>
                  </a:outerShdw>
                </a:effectLst>
              </a14:hiddenEffects>
            </a:ext>
          </a:extLst>
        </p:spPr>
        <p:txBody>
          <a:bodyPr rot="0" vert="horz" wrap="square" lIns="91440" tIns="45720" rIns="91440" bIns="45720" anchor="t" anchorCtr="0" upright="1">
            <a:noAutofit/>
          </a:bodyPr>
          <a:lstStyle/>
          <a:p>
            <a:pPr algn="ctr">
              <a:spcAft>
                <a:spcPts val="0"/>
              </a:spcAft>
            </a:pPr>
            <a:r>
              <a:rPr lang="en-GB" sz="1000" b="1" u="sng" dirty="0">
                <a:effectLst/>
                <a:latin typeface="Lucida Bright" panose="02040602050505020304" pitchFamily="18" charset="0"/>
                <a:ea typeface="Calibri" panose="020F0502020204030204" pitchFamily="34" charset="0"/>
                <a:cs typeface="Calibri" panose="020F0502020204030204" pitchFamily="34" charset="0"/>
              </a:rPr>
              <a:t>Computing</a:t>
            </a:r>
            <a:endParaRPr lang="en-GB" sz="1000" b="1" u="sng" dirty="0">
              <a:latin typeface="Lucida Bright" panose="02040602050505020304" pitchFamily="18" charset="0"/>
              <a:ea typeface="Calibri" panose="020F0502020204030204" pitchFamily="34" charset="0"/>
              <a:cs typeface="Calibri" panose="020F0502020204030204" pitchFamily="34" charset="0"/>
            </a:endParaRPr>
          </a:p>
          <a:p>
            <a:pPr algn="ctr"/>
            <a:r>
              <a:rPr lang="en-GB" sz="1000" dirty="0">
                <a:latin typeface="Lucida Bright" panose="02040602050505020304" pitchFamily="18" charset="0"/>
                <a:ea typeface="Calibri" panose="020F0502020204030204" pitchFamily="34" charset="0"/>
                <a:cs typeface="Calibri" panose="020F0502020204030204" pitchFamily="34" charset="0"/>
              </a:rPr>
              <a:t>In computing, we will be creating our own digital art and then move onto programming using Scratch.</a:t>
            </a:r>
          </a:p>
          <a:p>
            <a:pPr algn="ctr"/>
            <a:r>
              <a:rPr lang="en-GB" sz="1000" b="1" u="sng" dirty="0">
                <a:latin typeface="Lucida Bright" panose="02040602050505020304" pitchFamily="18" charset="0"/>
                <a:ea typeface="Calibri" panose="020F0502020204030204" pitchFamily="34" charset="0"/>
                <a:cs typeface="Calibri" panose="020F0502020204030204" pitchFamily="34" charset="0"/>
              </a:rPr>
              <a:t>Spanish</a:t>
            </a:r>
          </a:p>
          <a:p>
            <a:pPr algn="ctr"/>
            <a:r>
              <a:rPr lang="en-GB" sz="1000" dirty="0">
                <a:latin typeface="Lucida Bright" panose="02040602050505020304" pitchFamily="18" charset="0"/>
                <a:ea typeface="Calibri" panose="020F0502020204030204" pitchFamily="34" charset="0"/>
                <a:cs typeface="Calibri" panose="020F0502020204030204" pitchFamily="34" charset="0"/>
              </a:rPr>
              <a:t>In Spanish, we will learning the names of the seasons and how to describe them.</a:t>
            </a:r>
            <a:endParaRPr lang="en-GB" sz="800" dirty="0">
              <a:effectLst/>
              <a:latin typeface="Lucida Bright" panose="02040602050505020304" pitchFamily="18" charset="0"/>
              <a:ea typeface="Calibri" panose="020F0502020204030204" pitchFamily="34" charset="0"/>
              <a:cs typeface="Calibri" panose="020F0502020204030204" pitchFamily="34" charset="0"/>
            </a:endParaRPr>
          </a:p>
        </p:txBody>
      </p:sp>
      <p:pic>
        <p:nvPicPr>
          <p:cNvPr id="18" name="Picture 17">
            <a:extLst>
              <a:ext uri="{FF2B5EF4-FFF2-40B4-BE49-F238E27FC236}">
                <a16:creationId xmlns:a16="http://schemas.microsoft.com/office/drawing/2014/main" id="{86B2EBD8-505C-4559-ADA9-1B5E7319547C}"/>
              </a:ext>
            </a:extLst>
          </p:cNvPr>
          <p:cNvPicPr>
            <a:picLocks noChangeAspect="1"/>
          </p:cNvPicPr>
          <p:nvPr/>
        </p:nvPicPr>
        <p:blipFill>
          <a:blip r:embed="rId2"/>
          <a:stretch>
            <a:fillRect/>
          </a:stretch>
        </p:blipFill>
        <p:spPr>
          <a:xfrm>
            <a:off x="495122" y="478093"/>
            <a:ext cx="267568" cy="286680"/>
          </a:xfrm>
          <a:prstGeom prst="rect">
            <a:avLst/>
          </a:prstGeom>
        </p:spPr>
      </p:pic>
      <p:pic>
        <p:nvPicPr>
          <p:cNvPr id="19" name="Picture 18">
            <a:extLst>
              <a:ext uri="{FF2B5EF4-FFF2-40B4-BE49-F238E27FC236}">
                <a16:creationId xmlns:a16="http://schemas.microsoft.com/office/drawing/2014/main" id="{E1B85870-8D68-4E06-A184-B77E349083ED}"/>
              </a:ext>
            </a:extLst>
          </p:cNvPr>
          <p:cNvPicPr>
            <a:picLocks noChangeAspect="1"/>
          </p:cNvPicPr>
          <p:nvPr/>
        </p:nvPicPr>
        <p:blipFill>
          <a:blip r:embed="rId3"/>
          <a:stretch>
            <a:fillRect/>
          </a:stretch>
        </p:blipFill>
        <p:spPr>
          <a:xfrm>
            <a:off x="495299" y="2176901"/>
            <a:ext cx="384867" cy="337169"/>
          </a:xfrm>
          <a:prstGeom prst="rect">
            <a:avLst/>
          </a:prstGeom>
        </p:spPr>
      </p:pic>
      <p:pic>
        <p:nvPicPr>
          <p:cNvPr id="21" name="Picture 20">
            <a:extLst>
              <a:ext uri="{FF2B5EF4-FFF2-40B4-BE49-F238E27FC236}">
                <a16:creationId xmlns:a16="http://schemas.microsoft.com/office/drawing/2014/main" id="{02A3B52E-EC03-4190-AAA5-957E8EE1F3BA}"/>
              </a:ext>
            </a:extLst>
          </p:cNvPr>
          <p:cNvPicPr>
            <a:picLocks noChangeAspect="1"/>
          </p:cNvPicPr>
          <p:nvPr/>
        </p:nvPicPr>
        <p:blipFill>
          <a:blip r:embed="rId4"/>
          <a:stretch>
            <a:fillRect/>
          </a:stretch>
        </p:blipFill>
        <p:spPr>
          <a:xfrm>
            <a:off x="5708306" y="5526405"/>
            <a:ext cx="328816" cy="294063"/>
          </a:xfrm>
          <a:prstGeom prst="rect">
            <a:avLst/>
          </a:prstGeom>
        </p:spPr>
      </p:pic>
      <p:pic>
        <p:nvPicPr>
          <p:cNvPr id="22" name="Picture 21">
            <a:extLst>
              <a:ext uri="{FF2B5EF4-FFF2-40B4-BE49-F238E27FC236}">
                <a16:creationId xmlns:a16="http://schemas.microsoft.com/office/drawing/2014/main" id="{C8ADCE45-2B8E-41CB-97E9-8BE05227BF09}"/>
              </a:ext>
            </a:extLst>
          </p:cNvPr>
          <p:cNvPicPr>
            <a:picLocks noChangeAspect="1"/>
          </p:cNvPicPr>
          <p:nvPr/>
        </p:nvPicPr>
        <p:blipFill>
          <a:blip r:embed="rId5"/>
          <a:stretch>
            <a:fillRect/>
          </a:stretch>
        </p:blipFill>
        <p:spPr>
          <a:xfrm>
            <a:off x="8648490" y="4834855"/>
            <a:ext cx="321347" cy="328041"/>
          </a:xfrm>
          <a:prstGeom prst="rect">
            <a:avLst/>
          </a:prstGeom>
        </p:spPr>
      </p:pic>
      <p:pic>
        <p:nvPicPr>
          <p:cNvPr id="23" name="Picture 22">
            <a:extLst>
              <a:ext uri="{FF2B5EF4-FFF2-40B4-BE49-F238E27FC236}">
                <a16:creationId xmlns:a16="http://schemas.microsoft.com/office/drawing/2014/main" id="{2FC94DC7-64CA-4062-ABC4-04A2C0777DC2}"/>
              </a:ext>
            </a:extLst>
          </p:cNvPr>
          <p:cNvPicPr>
            <a:picLocks noChangeAspect="1"/>
          </p:cNvPicPr>
          <p:nvPr/>
        </p:nvPicPr>
        <p:blipFill>
          <a:blip r:embed="rId6"/>
          <a:stretch>
            <a:fillRect/>
          </a:stretch>
        </p:blipFill>
        <p:spPr>
          <a:xfrm>
            <a:off x="11263313" y="4561512"/>
            <a:ext cx="371475" cy="380879"/>
          </a:xfrm>
          <a:prstGeom prst="rect">
            <a:avLst/>
          </a:prstGeom>
        </p:spPr>
      </p:pic>
      <p:pic>
        <p:nvPicPr>
          <p:cNvPr id="24" name="Picture 23">
            <a:extLst>
              <a:ext uri="{FF2B5EF4-FFF2-40B4-BE49-F238E27FC236}">
                <a16:creationId xmlns:a16="http://schemas.microsoft.com/office/drawing/2014/main" id="{6F7360B1-7EE4-4D22-925E-DF7017AF7870}"/>
              </a:ext>
            </a:extLst>
          </p:cNvPr>
          <p:cNvPicPr>
            <a:picLocks noChangeAspect="1"/>
          </p:cNvPicPr>
          <p:nvPr/>
        </p:nvPicPr>
        <p:blipFill>
          <a:blip r:embed="rId7"/>
          <a:stretch>
            <a:fillRect/>
          </a:stretch>
        </p:blipFill>
        <p:spPr>
          <a:xfrm>
            <a:off x="11120438" y="2514070"/>
            <a:ext cx="466725" cy="481575"/>
          </a:xfrm>
          <a:prstGeom prst="rect">
            <a:avLst/>
          </a:prstGeom>
        </p:spPr>
      </p:pic>
      <p:pic>
        <p:nvPicPr>
          <p:cNvPr id="26" name="Picture 25">
            <a:extLst>
              <a:ext uri="{FF2B5EF4-FFF2-40B4-BE49-F238E27FC236}">
                <a16:creationId xmlns:a16="http://schemas.microsoft.com/office/drawing/2014/main" id="{46950890-EE0A-4345-B7E5-833934FC6968}"/>
              </a:ext>
            </a:extLst>
          </p:cNvPr>
          <p:cNvPicPr>
            <a:picLocks noChangeAspect="1"/>
          </p:cNvPicPr>
          <p:nvPr/>
        </p:nvPicPr>
        <p:blipFill>
          <a:blip r:embed="rId8"/>
          <a:stretch>
            <a:fillRect/>
          </a:stretch>
        </p:blipFill>
        <p:spPr>
          <a:xfrm>
            <a:off x="5816084" y="4853357"/>
            <a:ext cx="228769" cy="222286"/>
          </a:xfrm>
          <a:prstGeom prst="rect">
            <a:avLst/>
          </a:prstGeom>
        </p:spPr>
      </p:pic>
      <p:pic>
        <p:nvPicPr>
          <p:cNvPr id="20" name="Picture 19">
            <a:extLst>
              <a:ext uri="{FF2B5EF4-FFF2-40B4-BE49-F238E27FC236}">
                <a16:creationId xmlns:a16="http://schemas.microsoft.com/office/drawing/2014/main" id="{E91D4504-A800-4308-987F-2B9F00D965FF}"/>
              </a:ext>
            </a:extLst>
          </p:cNvPr>
          <p:cNvPicPr>
            <a:picLocks noChangeAspect="1"/>
          </p:cNvPicPr>
          <p:nvPr/>
        </p:nvPicPr>
        <p:blipFill>
          <a:blip r:embed="rId9"/>
          <a:stretch>
            <a:fillRect/>
          </a:stretch>
        </p:blipFill>
        <p:spPr>
          <a:xfrm>
            <a:off x="5104546" y="1585913"/>
            <a:ext cx="2129972" cy="2647950"/>
          </a:xfrm>
          <a:prstGeom prst="rect">
            <a:avLst/>
          </a:prstGeom>
        </p:spPr>
      </p:pic>
      <p:pic>
        <p:nvPicPr>
          <p:cNvPr id="2" name="Picture 1">
            <a:extLst>
              <a:ext uri="{FF2B5EF4-FFF2-40B4-BE49-F238E27FC236}">
                <a16:creationId xmlns:a16="http://schemas.microsoft.com/office/drawing/2014/main" id="{A425AEA2-57EB-4B8D-915D-8F3BF19FF11A}"/>
              </a:ext>
            </a:extLst>
          </p:cNvPr>
          <p:cNvPicPr>
            <a:picLocks noChangeAspect="1"/>
          </p:cNvPicPr>
          <p:nvPr/>
        </p:nvPicPr>
        <p:blipFill>
          <a:blip r:embed="rId10"/>
          <a:stretch>
            <a:fillRect/>
          </a:stretch>
        </p:blipFill>
        <p:spPr>
          <a:xfrm>
            <a:off x="8512273" y="5576903"/>
            <a:ext cx="321348" cy="193068"/>
          </a:xfrm>
          <a:prstGeom prst="rect">
            <a:avLst/>
          </a:prstGeom>
        </p:spPr>
      </p:pic>
      <p:pic>
        <p:nvPicPr>
          <p:cNvPr id="7" name="Picture 6">
            <a:extLst>
              <a:ext uri="{FF2B5EF4-FFF2-40B4-BE49-F238E27FC236}">
                <a16:creationId xmlns:a16="http://schemas.microsoft.com/office/drawing/2014/main" id="{EFF83717-CF4D-4074-84EF-388C863A5636}"/>
              </a:ext>
            </a:extLst>
          </p:cNvPr>
          <p:cNvPicPr>
            <a:picLocks noChangeAspect="1"/>
          </p:cNvPicPr>
          <p:nvPr/>
        </p:nvPicPr>
        <p:blipFill>
          <a:blip r:embed="rId11"/>
          <a:stretch>
            <a:fillRect/>
          </a:stretch>
        </p:blipFill>
        <p:spPr>
          <a:xfrm>
            <a:off x="11056844" y="5988066"/>
            <a:ext cx="371475" cy="247650"/>
          </a:xfrm>
          <a:prstGeom prst="rect">
            <a:avLst/>
          </a:prstGeom>
        </p:spPr>
      </p:pic>
      <p:pic>
        <p:nvPicPr>
          <p:cNvPr id="25" name="Picture 24">
            <a:extLst>
              <a:ext uri="{FF2B5EF4-FFF2-40B4-BE49-F238E27FC236}">
                <a16:creationId xmlns:a16="http://schemas.microsoft.com/office/drawing/2014/main" id="{E6D53C9B-0E2C-4AF0-8989-BC7C570671E4}"/>
              </a:ext>
            </a:extLst>
          </p:cNvPr>
          <p:cNvPicPr>
            <a:picLocks noChangeAspect="1"/>
          </p:cNvPicPr>
          <p:nvPr/>
        </p:nvPicPr>
        <p:blipFill>
          <a:blip r:embed="rId12"/>
          <a:stretch>
            <a:fillRect/>
          </a:stretch>
        </p:blipFill>
        <p:spPr>
          <a:xfrm>
            <a:off x="2617495" y="4809546"/>
            <a:ext cx="528638" cy="461963"/>
          </a:xfrm>
          <a:prstGeom prst="rect">
            <a:avLst/>
          </a:prstGeom>
        </p:spPr>
      </p:pic>
      <p:pic>
        <p:nvPicPr>
          <p:cNvPr id="27" name="Picture 26">
            <a:extLst>
              <a:ext uri="{FF2B5EF4-FFF2-40B4-BE49-F238E27FC236}">
                <a16:creationId xmlns:a16="http://schemas.microsoft.com/office/drawing/2014/main" id="{BC601597-AEEE-4E20-9CE1-349FC2907328}"/>
              </a:ext>
            </a:extLst>
          </p:cNvPr>
          <p:cNvPicPr>
            <a:picLocks noChangeAspect="1"/>
          </p:cNvPicPr>
          <p:nvPr/>
        </p:nvPicPr>
        <p:blipFill>
          <a:blip r:embed="rId13"/>
          <a:stretch>
            <a:fillRect/>
          </a:stretch>
        </p:blipFill>
        <p:spPr>
          <a:xfrm>
            <a:off x="11139488" y="478094"/>
            <a:ext cx="288831" cy="273468"/>
          </a:xfrm>
          <a:prstGeom prst="rect">
            <a:avLst/>
          </a:prstGeom>
        </p:spPr>
      </p:pic>
    </p:spTree>
    <p:extLst>
      <p:ext uri="{BB962C8B-B14F-4D97-AF65-F5344CB8AC3E}">
        <p14:creationId xmlns:p14="http://schemas.microsoft.com/office/powerpoint/2010/main" val="336592661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15609</TotalTime>
  <Words>689</Words>
  <Application>Microsoft Office PowerPoint</Application>
  <PresentationFormat>Widescreen</PresentationFormat>
  <Paragraphs>54</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Calibri Light</vt:lpstr>
      <vt:lpstr>Kinetic</vt:lpstr>
      <vt:lpstr>Lucida Bright</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 Creighton</dc:creator>
  <cp:lastModifiedBy>M Gladman</cp:lastModifiedBy>
  <cp:revision>67</cp:revision>
  <dcterms:created xsi:type="dcterms:W3CDTF">2024-08-28T13:26:43Z</dcterms:created>
  <dcterms:modified xsi:type="dcterms:W3CDTF">2025-10-23T15:35:44Z</dcterms:modified>
</cp:coreProperties>
</file>