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jMEiRMEa3h7ersh50wcMWXouGmX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hyperlink" Target="https://www.bbc.co.uk/bitesize/articles/zvsp92p" TargetMode="External"/><Relationship Id="rId11" Type="http://schemas.openxmlformats.org/officeDocument/2006/relationships/image" Target="../media/image1.png"/><Relationship Id="rId10" Type="http://schemas.openxmlformats.org/officeDocument/2006/relationships/image" Target="../media/image7.png"/><Relationship Id="rId9" Type="http://schemas.openxmlformats.org/officeDocument/2006/relationships/image" Target="../media/image6.png"/><Relationship Id="rId5" Type="http://schemas.openxmlformats.org/officeDocument/2006/relationships/image" Target="../media/image3.png"/><Relationship Id="rId6" Type="http://schemas.openxmlformats.org/officeDocument/2006/relationships/image" Target="../media/image8.png"/><Relationship Id="rId7" Type="http://schemas.openxmlformats.org/officeDocument/2006/relationships/image" Target="../media/image5.png"/><Relationship Id="rId8"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220760" y="169275"/>
            <a:ext cx="11723590" cy="650775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pic>
        <p:nvPicPr>
          <p:cNvPr id="85" name="Google Shape;85;p1"/>
          <p:cNvPicPr preferRelativeResize="0"/>
          <p:nvPr/>
        </p:nvPicPr>
        <p:blipFill rotWithShape="1">
          <a:blip r:embed="rId3">
            <a:alphaModFix/>
          </a:blip>
          <a:srcRect b="0" l="0" r="0" t="0"/>
          <a:stretch/>
        </p:blipFill>
        <p:spPr>
          <a:xfrm>
            <a:off x="4945426" y="2602979"/>
            <a:ext cx="2767868" cy="1652042"/>
          </a:xfrm>
          <a:prstGeom prst="rect">
            <a:avLst/>
          </a:prstGeom>
          <a:noFill/>
          <a:ln>
            <a:noFill/>
          </a:ln>
        </p:spPr>
      </p:pic>
      <p:sp>
        <p:nvSpPr>
          <p:cNvPr id="86" name="Google Shape;86;p1"/>
          <p:cNvSpPr txBox="1"/>
          <p:nvPr/>
        </p:nvSpPr>
        <p:spPr>
          <a:xfrm>
            <a:off x="4972050" y="400619"/>
            <a:ext cx="2657475"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Falconhurst School Autumn 2 2025</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1" i="0" sz="1050" u="none" cap="none" strike="noStrike">
              <a:solidFill>
                <a:schemeClr val="dk1"/>
              </a:solidFill>
              <a:latin typeface="Times New Roman"/>
              <a:ea typeface="Times New Roman"/>
              <a:cs typeface="Times New Roman"/>
              <a:sym typeface="Times New Roman"/>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Year Group: Five and Six</a:t>
            </a:r>
            <a:endParaRPr b="0" i="0" sz="1050" u="none" cap="none" strike="noStrike">
              <a:solidFill>
                <a:schemeClr val="dk1"/>
              </a:solidFill>
              <a:latin typeface="Calibri"/>
              <a:ea typeface="Calibri"/>
              <a:cs typeface="Calibri"/>
              <a:sym typeface="Calibri"/>
            </a:endParaRPr>
          </a:p>
        </p:txBody>
      </p:sp>
      <p:sp>
        <p:nvSpPr>
          <p:cNvPr id="87" name="Google Shape;87;p1"/>
          <p:cNvSpPr txBox="1"/>
          <p:nvPr/>
        </p:nvSpPr>
        <p:spPr>
          <a:xfrm>
            <a:off x="404034" y="402649"/>
            <a:ext cx="4444183"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English</a:t>
            </a:r>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English children will be using the book ‘Can I save a tiger? By Martin Jenkins. They will use the ideas in this book to explore animals that are near extinction to support their own writing of a hybrid text (includes statements and descriptions) We will continue learning about the mechanics of sentences using our understanding of subjects and verbs</a:t>
            </a:r>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Read non-fiction books about animals.  Research endangered animals </a:t>
            </a:r>
            <a:endParaRPr b="0" i="0" sz="1050" u="none" cap="none" strike="noStrike">
              <a:solidFill>
                <a:schemeClr val="dk1"/>
              </a:solidFill>
              <a:latin typeface="Calibri"/>
              <a:ea typeface="Calibri"/>
              <a:cs typeface="Calibri"/>
              <a:sym typeface="Calibri"/>
            </a:endParaRPr>
          </a:p>
        </p:txBody>
      </p:sp>
      <p:sp>
        <p:nvSpPr>
          <p:cNvPr id="88" name="Google Shape;88;p1"/>
          <p:cNvSpPr txBox="1"/>
          <p:nvPr/>
        </p:nvSpPr>
        <p:spPr>
          <a:xfrm>
            <a:off x="428625" y="2471650"/>
            <a:ext cx="4353000" cy="20217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1050" u="none" cap="none" strike="noStrike">
                <a:solidFill>
                  <a:schemeClr val="dk1"/>
                </a:solidFill>
                <a:latin typeface="Arial"/>
                <a:ea typeface="Arial"/>
                <a:cs typeface="Arial"/>
                <a:sym typeface="Arial"/>
              </a:rPr>
              <a:t>Maths</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maths…</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 Year 5 children will start by securing knowledge about multiplication and division. Following that they will be working with fractions where they will learn to compare and order fractions and be able to convert between improper and mixed numbers.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Year 6 children will continue working with fractions. They will be able to find equivalents, order, compare and add and subtract fractions. Children will use this knowledge to solve problems that include fractions.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a:t>
            </a:r>
            <a:r>
              <a:rPr b="0" i="0" lang="en-GB" sz="1050" u="none" cap="none" strike="noStrike">
                <a:solidFill>
                  <a:schemeClr val="dk1"/>
                </a:solidFill>
                <a:latin typeface="Arial"/>
                <a:ea typeface="Arial"/>
                <a:cs typeface="Arial"/>
                <a:sym typeface="Arial"/>
              </a:rPr>
              <a:t>: Please ensure children use TTRockstars frequently. </a:t>
            </a:r>
            <a:endParaRPr/>
          </a:p>
        </p:txBody>
      </p:sp>
      <p:sp>
        <p:nvSpPr>
          <p:cNvPr id="89" name="Google Shape;89;p1"/>
          <p:cNvSpPr txBox="1"/>
          <p:nvPr/>
        </p:nvSpPr>
        <p:spPr>
          <a:xfrm>
            <a:off x="428624" y="4669849"/>
            <a:ext cx="2800351"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Religious Studies: </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0" i="0" sz="1050" u="none" cap="none" strike="noStrike">
              <a:solidFill>
                <a:schemeClr val="dk1"/>
              </a:solidFill>
              <a:latin typeface="Calibri"/>
              <a:ea typeface="Calibri"/>
              <a:cs typeface="Calibri"/>
              <a:sym typeface="Calibri"/>
            </a:endParaRPr>
          </a:p>
        </p:txBody>
      </p:sp>
      <p:sp>
        <p:nvSpPr>
          <p:cNvPr id="90" name="Google Shape;90;p1"/>
          <p:cNvSpPr txBox="1"/>
          <p:nvPr/>
        </p:nvSpPr>
        <p:spPr>
          <a:xfrm>
            <a:off x="7753358" y="408922"/>
            <a:ext cx="3943343"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1050" u="none" cap="none" strike="noStrike">
                <a:solidFill>
                  <a:schemeClr val="dk1"/>
                </a:solidFill>
                <a:latin typeface="Arial"/>
                <a:ea typeface="Arial"/>
                <a:cs typeface="Arial"/>
                <a:sym typeface="Arial"/>
              </a:rPr>
              <a:t>Geography</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geography we will be exploring biomes and ecosystems. This will include children completing a case study on the New Forest, discovering the diversity of trees, plants and animals found there. They will plan fieldwork to be conducted in a local woodland. Children will find and analyse data and present their findings to the class. </a:t>
            </a:r>
            <a:endParaRPr b="0" i="0" sz="1050" u="sng"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 </a:t>
            </a:r>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hlinkClick r:id="rId4">
                  <a:extLst>
                    <a:ext uri="{A12FA001-AC4F-418D-AE19-62706E023703}">
                      <ahyp:hlinkClr val="tx"/>
                    </a:ext>
                  </a:extLst>
                </a:hlinkClick>
              </a:rPr>
              <a:t>https://www.bbc.co.uk/bitesize/articles/zvsp92p</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Use this website to research biomes</a:t>
            </a:r>
            <a:endParaRPr/>
          </a:p>
          <a:p>
            <a:pPr indent="-120650" lvl="0" marL="171450" marR="0" rtl="0" algn="l">
              <a:spcBef>
                <a:spcPts val="0"/>
              </a:spcBef>
              <a:spcAft>
                <a:spcPts val="0"/>
              </a:spcAft>
              <a:buClr>
                <a:schemeClr val="dk1"/>
              </a:buClr>
              <a:buSzPts val="800"/>
              <a:buFont typeface="Calibri"/>
              <a:buNone/>
            </a:pPr>
            <a:r>
              <a:t/>
            </a:r>
            <a:endParaRPr b="0" i="0" sz="800" u="none" cap="none" strike="noStrike">
              <a:solidFill>
                <a:schemeClr val="dk1"/>
              </a:solidFill>
              <a:latin typeface="Arial"/>
              <a:ea typeface="Arial"/>
              <a:cs typeface="Arial"/>
              <a:sym typeface="Arial"/>
            </a:endParaRPr>
          </a:p>
        </p:txBody>
      </p:sp>
      <p:sp>
        <p:nvSpPr>
          <p:cNvPr id="91" name="Google Shape;91;p1"/>
          <p:cNvSpPr txBox="1"/>
          <p:nvPr/>
        </p:nvSpPr>
        <p:spPr>
          <a:xfrm>
            <a:off x="7753358" y="2434071"/>
            <a:ext cx="3943343"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800" u="none" cap="none" strike="noStrike">
                <a:solidFill>
                  <a:schemeClr val="dk1"/>
                </a:solidFill>
                <a:latin typeface="Arial"/>
                <a:ea typeface="Arial"/>
                <a:cs typeface="Arial"/>
                <a:sym typeface="Arial"/>
              </a:rPr>
              <a:t> </a:t>
            </a:r>
            <a:r>
              <a:rPr b="1" i="0" lang="en-GB" sz="1050" u="none" cap="none" strike="noStrike">
                <a:solidFill>
                  <a:schemeClr val="dk1"/>
                </a:solidFill>
                <a:latin typeface="Arial"/>
                <a:ea typeface="Arial"/>
                <a:cs typeface="Arial"/>
                <a:sym typeface="Arial"/>
              </a:rPr>
              <a:t>Science:</a:t>
            </a:r>
            <a:endParaRPr/>
          </a:p>
          <a:p>
            <a:pPr indent="0" lvl="0" marL="94615" marR="112395" rtl="0" algn="l">
              <a:lnSpc>
                <a:spcPct val="95000"/>
              </a:lnSpc>
              <a:spcBef>
                <a:spcPts val="725"/>
              </a:spcBef>
              <a:spcAft>
                <a:spcPts val="0"/>
              </a:spcAft>
              <a:buNone/>
            </a:pPr>
            <a:r>
              <a:rPr b="0" i="0" lang="en-GB" sz="1050" u="none" cap="none" strike="noStrike">
                <a:solidFill>
                  <a:schemeClr val="dk1"/>
                </a:solidFill>
                <a:latin typeface="Arial"/>
                <a:ea typeface="Arial"/>
                <a:cs typeface="Arial"/>
                <a:sym typeface="Arial"/>
              </a:rPr>
              <a:t>During this unit of work, children will learn about the importance of the circulatory system and how it transports oxygen around our body. They will learn about the heart and how it is an important muscle in our bodies. Children will learn about their heart rate and different activities that can increase the heart rate. Children will learn about being healthy and things they can do to lead a healthy lifestyle as well as learning about things that people do that can cause them to be unhealthy.</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800" u="sng"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800" u="none" cap="none" strike="noStrike">
                <a:solidFill>
                  <a:schemeClr val="dk1"/>
                </a:solidFill>
                <a:latin typeface="Arial"/>
                <a:ea typeface="Arial"/>
                <a:cs typeface="Arial"/>
                <a:sym typeface="Arial"/>
              </a:rPr>
              <a:t> </a:t>
            </a:r>
            <a:endParaRPr b="0" i="0" sz="800" u="none" cap="none" strike="noStrike">
              <a:solidFill>
                <a:schemeClr val="dk1"/>
              </a:solidFill>
              <a:latin typeface="Arial"/>
              <a:ea typeface="Arial"/>
              <a:cs typeface="Arial"/>
              <a:sym typeface="Arial"/>
            </a:endParaRPr>
          </a:p>
        </p:txBody>
      </p:sp>
      <p:sp>
        <p:nvSpPr>
          <p:cNvPr id="92" name="Google Shape;92;p1"/>
          <p:cNvSpPr txBox="1"/>
          <p:nvPr/>
        </p:nvSpPr>
        <p:spPr>
          <a:xfrm>
            <a:off x="6329360" y="4669849"/>
            <a:ext cx="2700341"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Physical Education: </a:t>
            </a:r>
            <a:endParaRPr b="0" i="0" sz="1050" u="none" cap="none" strike="noStrike">
              <a:solidFill>
                <a:schemeClr val="dk1"/>
              </a:solidFill>
              <a:latin typeface="Calibri"/>
              <a:ea typeface="Calibri"/>
              <a:cs typeface="Calibri"/>
              <a:sym typeface="Calibri"/>
            </a:endParaRPr>
          </a:p>
        </p:txBody>
      </p:sp>
      <p:sp>
        <p:nvSpPr>
          <p:cNvPr id="93" name="Google Shape;93;p1"/>
          <p:cNvSpPr txBox="1"/>
          <p:nvPr/>
        </p:nvSpPr>
        <p:spPr>
          <a:xfrm>
            <a:off x="3362326" y="4669849"/>
            <a:ext cx="2700340"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PHSE: </a:t>
            </a:r>
            <a:endParaRPr b="0" i="0" sz="1050" u="none" cap="none" strike="noStrike">
              <a:solidFill>
                <a:schemeClr val="dk1"/>
              </a:solidFill>
              <a:latin typeface="Calibri"/>
              <a:ea typeface="Calibri"/>
              <a:cs typeface="Calibri"/>
              <a:sym typeface="Calibri"/>
            </a:endParaRPr>
          </a:p>
        </p:txBody>
      </p:sp>
      <p:sp>
        <p:nvSpPr>
          <p:cNvPr id="94" name="Google Shape;94;p1"/>
          <p:cNvSpPr txBox="1"/>
          <p:nvPr/>
        </p:nvSpPr>
        <p:spPr>
          <a:xfrm>
            <a:off x="9186861" y="4669849"/>
            <a:ext cx="2509840"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Computing: </a:t>
            </a:r>
            <a:endParaRPr b="0" i="0" sz="1050" u="none" cap="none" strike="noStrike">
              <a:solidFill>
                <a:schemeClr val="dk1"/>
              </a:solidFill>
              <a:latin typeface="Calibri"/>
              <a:ea typeface="Calibri"/>
              <a:cs typeface="Calibri"/>
              <a:sym typeface="Calibri"/>
            </a:endParaRPr>
          </a:p>
        </p:txBody>
      </p:sp>
      <p:pic>
        <p:nvPicPr>
          <p:cNvPr id="95" name="Google Shape;95;p1"/>
          <p:cNvPicPr preferRelativeResize="0"/>
          <p:nvPr/>
        </p:nvPicPr>
        <p:blipFill rotWithShape="1">
          <a:blip r:embed="rId5">
            <a:alphaModFix/>
          </a:blip>
          <a:srcRect b="0" l="0" r="0" t="0"/>
          <a:stretch/>
        </p:blipFill>
        <p:spPr>
          <a:xfrm>
            <a:off x="4326820" y="478093"/>
            <a:ext cx="381001" cy="408215"/>
          </a:xfrm>
          <a:prstGeom prst="rect">
            <a:avLst/>
          </a:prstGeom>
          <a:noFill/>
          <a:ln>
            <a:noFill/>
          </a:ln>
        </p:spPr>
      </p:pic>
      <p:pic>
        <p:nvPicPr>
          <p:cNvPr id="96" name="Google Shape;96;p1"/>
          <p:cNvPicPr preferRelativeResize="0"/>
          <p:nvPr/>
        </p:nvPicPr>
        <p:blipFill rotWithShape="1">
          <a:blip r:embed="rId6">
            <a:alphaModFix/>
          </a:blip>
          <a:srcRect b="0" l="0" r="0" t="0"/>
          <a:stretch/>
        </p:blipFill>
        <p:spPr>
          <a:xfrm>
            <a:off x="4272674" y="2564249"/>
            <a:ext cx="435147" cy="381218"/>
          </a:xfrm>
          <a:prstGeom prst="rect">
            <a:avLst/>
          </a:prstGeom>
          <a:noFill/>
          <a:ln>
            <a:noFill/>
          </a:ln>
        </p:spPr>
      </p:pic>
      <p:pic>
        <p:nvPicPr>
          <p:cNvPr id="97" name="Google Shape;97;p1"/>
          <p:cNvPicPr preferRelativeResize="0"/>
          <p:nvPr/>
        </p:nvPicPr>
        <p:blipFill rotWithShape="1">
          <a:blip r:embed="rId7">
            <a:alphaModFix/>
          </a:blip>
          <a:srcRect b="0" l="0" r="0" t="0"/>
          <a:stretch/>
        </p:blipFill>
        <p:spPr>
          <a:xfrm>
            <a:off x="571306" y="4878168"/>
            <a:ext cx="435148" cy="389157"/>
          </a:xfrm>
          <a:prstGeom prst="rect">
            <a:avLst/>
          </a:prstGeom>
          <a:noFill/>
          <a:ln>
            <a:noFill/>
          </a:ln>
        </p:spPr>
      </p:pic>
      <p:pic>
        <p:nvPicPr>
          <p:cNvPr id="98" name="Google Shape;98;p1"/>
          <p:cNvPicPr preferRelativeResize="0"/>
          <p:nvPr/>
        </p:nvPicPr>
        <p:blipFill rotWithShape="1">
          <a:blip r:embed="rId8">
            <a:alphaModFix/>
          </a:blip>
          <a:srcRect b="0" l="0" r="0" t="0"/>
          <a:stretch/>
        </p:blipFill>
        <p:spPr>
          <a:xfrm>
            <a:off x="6415085" y="4775897"/>
            <a:ext cx="611156" cy="623888"/>
          </a:xfrm>
          <a:prstGeom prst="rect">
            <a:avLst/>
          </a:prstGeom>
          <a:noFill/>
          <a:ln>
            <a:noFill/>
          </a:ln>
        </p:spPr>
      </p:pic>
      <p:pic>
        <p:nvPicPr>
          <p:cNvPr id="99" name="Google Shape;99;p1"/>
          <p:cNvPicPr preferRelativeResize="0"/>
          <p:nvPr/>
        </p:nvPicPr>
        <p:blipFill rotWithShape="1">
          <a:blip r:embed="rId9">
            <a:alphaModFix/>
          </a:blip>
          <a:srcRect b="0" l="0" r="0" t="0"/>
          <a:stretch/>
        </p:blipFill>
        <p:spPr>
          <a:xfrm>
            <a:off x="9272588" y="4740570"/>
            <a:ext cx="513749" cy="526755"/>
          </a:xfrm>
          <a:prstGeom prst="rect">
            <a:avLst/>
          </a:prstGeom>
          <a:noFill/>
          <a:ln>
            <a:noFill/>
          </a:ln>
        </p:spPr>
      </p:pic>
      <p:pic>
        <p:nvPicPr>
          <p:cNvPr id="100" name="Google Shape;100;p1"/>
          <p:cNvPicPr preferRelativeResize="0"/>
          <p:nvPr/>
        </p:nvPicPr>
        <p:blipFill rotWithShape="1">
          <a:blip r:embed="rId10">
            <a:alphaModFix/>
          </a:blip>
          <a:srcRect b="0" l="0" r="0" t="0"/>
          <a:stretch/>
        </p:blipFill>
        <p:spPr>
          <a:xfrm>
            <a:off x="11120438" y="3773437"/>
            <a:ext cx="466725" cy="481575"/>
          </a:xfrm>
          <a:prstGeom prst="rect">
            <a:avLst/>
          </a:prstGeom>
          <a:noFill/>
          <a:ln>
            <a:noFill/>
          </a:ln>
        </p:spPr>
      </p:pic>
      <p:pic>
        <p:nvPicPr>
          <p:cNvPr id="101" name="Google Shape;101;p1"/>
          <p:cNvPicPr preferRelativeResize="0"/>
          <p:nvPr/>
        </p:nvPicPr>
        <p:blipFill rotWithShape="1">
          <a:blip r:embed="rId11">
            <a:alphaModFix/>
          </a:blip>
          <a:srcRect b="0" l="0" r="0" t="0"/>
          <a:stretch/>
        </p:blipFill>
        <p:spPr>
          <a:xfrm>
            <a:off x="3523473" y="4751953"/>
            <a:ext cx="471488" cy="458126"/>
          </a:xfrm>
          <a:prstGeom prst="rect">
            <a:avLst/>
          </a:prstGeom>
          <a:noFill/>
          <a:ln>
            <a:noFill/>
          </a:ln>
        </p:spPr>
      </p:pic>
      <p:sp>
        <p:nvSpPr>
          <p:cNvPr id="102" name="Google Shape;102;p1"/>
          <p:cNvSpPr txBox="1"/>
          <p:nvPr/>
        </p:nvSpPr>
        <p:spPr>
          <a:xfrm>
            <a:off x="571306" y="5399785"/>
            <a:ext cx="2524326" cy="90024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We will be learning about why some places are significant to believers. We will learn about how religious events can make some places significant and how places become significant. </a:t>
            </a:r>
            <a:endParaRPr/>
          </a:p>
        </p:txBody>
      </p:sp>
      <p:sp>
        <p:nvSpPr>
          <p:cNvPr id="103" name="Google Shape;103;p1"/>
          <p:cNvSpPr txBox="1"/>
          <p:nvPr/>
        </p:nvSpPr>
        <p:spPr>
          <a:xfrm>
            <a:off x="3390714" y="5355436"/>
            <a:ext cx="2524326" cy="90024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050">
                <a:solidFill>
                  <a:schemeClr val="dk1"/>
                </a:solidFill>
                <a:latin typeface="Arial"/>
                <a:ea typeface="Arial"/>
                <a:cs typeface="Arial"/>
                <a:sym typeface="Arial"/>
              </a:rPr>
              <a:t>We will be learning about valuing difference. We will think about the things we have in common and how to respect differences. We will learn about tolerance and respect for everyone. </a:t>
            </a:r>
            <a:endParaRPr/>
          </a:p>
        </p:txBody>
      </p:sp>
      <p:sp>
        <p:nvSpPr>
          <p:cNvPr id="104" name="Google Shape;104;p1"/>
          <p:cNvSpPr txBox="1"/>
          <p:nvPr/>
        </p:nvSpPr>
        <p:spPr>
          <a:xfrm>
            <a:off x="6417367" y="5468869"/>
            <a:ext cx="2524326"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050">
                <a:solidFill>
                  <a:schemeClr val="dk1"/>
                </a:solidFill>
                <a:latin typeface="Arial"/>
                <a:ea typeface="Arial"/>
                <a:cs typeface="Arial"/>
                <a:sym typeface="Arial"/>
              </a:rPr>
              <a:t>We will be learning passing and control skills through hockey. We will practise how to pass accurately and how to control a ball. </a:t>
            </a:r>
            <a:endParaRPr/>
          </a:p>
        </p:txBody>
      </p:sp>
      <p:sp>
        <p:nvSpPr>
          <p:cNvPr id="105" name="Google Shape;105;p1"/>
          <p:cNvSpPr txBox="1"/>
          <p:nvPr/>
        </p:nvSpPr>
        <p:spPr>
          <a:xfrm>
            <a:off x="9186861" y="5424046"/>
            <a:ext cx="2524326"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050">
                <a:solidFill>
                  <a:schemeClr val="dk1"/>
                </a:solidFill>
                <a:latin typeface="Arial"/>
                <a:ea typeface="Arial"/>
                <a:cs typeface="Arial"/>
                <a:sym typeface="Arial"/>
              </a:rPr>
              <a:t>We will be learning about app design. Using presentation software we will learn how to design backgrounds, inset images and text, use icons and insert hyperlinks.</a:t>
            </a:r>
            <a:endParaRPr sz="1050">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2024-08-28T13:26:43Z</dcterms:created>
  <dc:creator>E Creighton</dc:creator>
</cp:coreProperties>
</file>