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28/03/2025</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28/03/2025</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364758"/>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600" b="1" dirty="0">
                <a:latin typeface="Lucida Bright" panose="02040602050505020304" pitchFamily="18" charset="0"/>
                <a:ea typeface="Calibri" panose="020F0502020204030204" pitchFamily="34" charset="0"/>
                <a:cs typeface="Calibri" panose="020F0502020204030204" pitchFamily="34" charset="0"/>
              </a:rPr>
              <a:t>Summer 1 2025</a:t>
            </a:r>
          </a:p>
          <a:p>
            <a:pPr algn="ctr">
              <a:spcAft>
                <a:spcPts val="0"/>
              </a:spcAft>
            </a:pPr>
            <a:r>
              <a:rPr lang="en-GB" sz="1600" b="1" dirty="0">
                <a:effectLst/>
                <a:latin typeface="Lucida Bright" panose="02040602050505020304" pitchFamily="18" charset="0"/>
                <a:ea typeface="Calibri" panose="020F0502020204030204" pitchFamily="34" charset="0"/>
                <a:cs typeface="Calibri" panose="020F0502020204030204" pitchFamily="34" charset="0"/>
              </a:rPr>
              <a:t>Year 5</a:t>
            </a:r>
            <a:r>
              <a:rPr lang="en-GB" sz="1600" b="1" dirty="0">
                <a:latin typeface="Lucida Bright" panose="02040602050505020304" pitchFamily="18" charset="0"/>
                <a:ea typeface="Calibri" panose="020F0502020204030204" pitchFamily="34" charset="0"/>
                <a:cs typeface="Calibri" panose="020F0502020204030204" pitchFamily="34" charset="0"/>
              </a:rPr>
              <a:t> and 6</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In English we will be reading The Paper Bag Prince. The Paper Bag Prince is a story about an old man living in a railway carriage on a rubbish dump. But he knows that even rubbish can sometimes contain treasure, and that if he stays long enough, gentle nurture will heal the countryside and make the green return. The children will use this incredible story to write a persuasive text. </a:t>
            </a: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Listen to your child reading their school book as often as possible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Read to with your child a book that might be a bit of a challenge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Encourage your child to learn spellings </a:t>
            </a:r>
            <a:r>
              <a:rPr lang="en-GB" sz="900" dirty="0" err="1">
                <a:latin typeface="Lucida Bright" panose="02040602050505020304" pitchFamily="18" charset="0"/>
                <a:ea typeface="Calibri" panose="020F0502020204030204" pitchFamily="34" charset="0"/>
                <a:cs typeface="Calibri" panose="020F0502020204030204" pitchFamily="34" charset="0"/>
              </a:rPr>
              <a:t>Edshed</a:t>
            </a:r>
            <a:endParaRPr lang="en-GB" sz="9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Five </a:t>
            </a:r>
            <a:r>
              <a:rPr lang="en-GB" sz="900" dirty="0">
                <a:latin typeface="Lucida Bright" panose="02040602050505020304" pitchFamily="18" charset="0"/>
                <a:ea typeface="Calibri" panose="020F0502020204030204" pitchFamily="34" charset="0"/>
                <a:cs typeface="Calibri" panose="020F0502020204030204" pitchFamily="34" charset="0"/>
              </a:rPr>
              <a:t>children will start looking at Geometry; through shape </a:t>
            </a:r>
            <a:r>
              <a:rPr lang="en-GB" sz="900">
                <a:latin typeface="Lucida Bright" panose="02040602050505020304" pitchFamily="18" charset="0"/>
                <a:ea typeface="Calibri" panose="020F0502020204030204" pitchFamily="34" charset="0"/>
                <a:cs typeface="Calibri" panose="020F0502020204030204" pitchFamily="34" charset="0"/>
              </a:rPr>
              <a:t>and position and </a:t>
            </a:r>
            <a:r>
              <a:rPr lang="en-GB" sz="900" dirty="0">
                <a:latin typeface="Lucida Bright" panose="02040602050505020304" pitchFamily="18" charset="0"/>
                <a:ea typeface="Calibri" panose="020F0502020204030204" pitchFamily="34" charset="0"/>
                <a:cs typeface="Calibri" panose="020F0502020204030204" pitchFamily="34" charset="0"/>
              </a:rPr>
              <a:t>direction. The children will then return to decimals looking closer at how we multiply and divide them.</a:t>
            </a:r>
          </a:p>
          <a:p>
            <a:pP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Six </a:t>
            </a:r>
            <a:r>
              <a:rPr lang="en-GB" sz="900" dirty="0">
                <a:latin typeface="Lucida Bright" panose="02040602050505020304" pitchFamily="18" charset="0"/>
                <a:ea typeface="Calibri" panose="020F0502020204030204" pitchFamily="34" charset="0"/>
                <a:cs typeface="Calibri" panose="020F0502020204030204" pitchFamily="34" charset="0"/>
              </a:rPr>
              <a:t>children will also continue  looking at shape; including perimeter, area and volume. The children will be focusing on what they know already and brush up their skills ready to SMASH their SATS!</a:t>
            </a:r>
          </a:p>
          <a:p>
            <a:pPr>
              <a:spcAft>
                <a:spcPts val="0"/>
              </a:spcAft>
            </a:pP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lvl="0"/>
            <a:r>
              <a:rPr lang="en-GB" sz="900" dirty="0">
                <a:latin typeface="Lucida Bright" panose="02040602050505020304" pitchFamily="18" charset="0"/>
                <a:ea typeface="Calibri" panose="020F0502020204030204" pitchFamily="34" charset="0"/>
                <a:cs typeface="Calibri" panose="020F0502020204030204" pitchFamily="34" charset="0"/>
              </a:rPr>
              <a:t>-</a:t>
            </a:r>
            <a:r>
              <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rPr>
              <a:t>Continue working on Times tables using </a:t>
            </a:r>
            <a:r>
              <a:rPr lang="en-GB" sz="900" dirty="0" err="1">
                <a:solidFill>
                  <a:prstClr val="black"/>
                </a:solidFill>
                <a:latin typeface="Lucida Bright" panose="02040602050505020304" pitchFamily="18" charset="0"/>
                <a:ea typeface="Calibri" panose="020F0502020204030204" pitchFamily="34" charset="0"/>
                <a:cs typeface="Calibri" panose="020F0502020204030204" pitchFamily="34" charset="0"/>
              </a:rPr>
              <a:t>TTRockstar</a:t>
            </a:r>
            <a:endPar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endParaRPr>
          </a:p>
          <a:p>
            <a:pPr lvl="0"/>
            <a:r>
              <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rPr>
              <a:t>-Complete Maths Homework together</a:t>
            </a:r>
          </a:p>
          <a:p>
            <a:pPr lvl="0"/>
            <a:r>
              <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rPr>
              <a:t>-Check for assignments on Maths Shed</a:t>
            </a:r>
          </a:p>
          <a:p>
            <a:pPr>
              <a:spcAft>
                <a:spcPts val="0"/>
              </a:spcAft>
            </a:pPr>
            <a:r>
              <a:rPr lang="en-GB" sz="900" b="1" dirty="0">
                <a:latin typeface="Lucida Bright" panose="02040602050505020304" pitchFamily="18" charset="0"/>
                <a:ea typeface="Calibri" panose="020F0502020204030204" pitchFamily="34" charset="0"/>
                <a:cs typeface="Calibri" panose="020F0502020204030204" pitchFamily="34" charset="0"/>
              </a:rPr>
              <a:t>	Helpful websites- </a:t>
            </a:r>
            <a:r>
              <a:rPr lang="en-GB" sz="900" b="1" dirty="0" err="1">
                <a:latin typeface="Lucida Bright" panose="02040602050505020304" pitchFamily="18" charset="0"/>
                <a:ea typeface="Calibri" panose="020F0502020204030204" pitchFamily="34" charset="0"/>
                <a:cs typeface="Calibri" panose="020F0502020204030204" pitchFamily="34" charset="0"/>
              </a:rPr>
              <a:t>thirdspace</a:t>
            </a:r>
            <a:r>
              <a:rPr lang="en-GB" sz="900" b="1" dirty="0">
                <a:latin typeface="Lucida Bright" panose="02040602050505020304" pitchFamily="18" charset="0"/>
                <a:ea typeface="Calibri" panose="020F0502020204030204" pitchFamily="34" charset="0"/>
                <a:cs typeface="Calibri" panose="020F0502020204030204" pitchFamily="34" charset="0"/>
              </a:rPr>
              <a:t> learning and BBC bitesize</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Art</a:t>
            </a:r>
          </a:p>
          <a:p>
            <a:pPr algn="ctr"/>
            <a:endParaRPr lang="en-GB" sz="900" dirty="0">
              <a:latin typeface="Lucida Bright" panose="02040602050505020304" pitchFamily="18" charset="0"/>
            </a:endParaRPr>
          </a:p>
          <a:p>
            <a:pPr algn="ctr"/>
            <a:r>
              <a:rPr lang="en-GB" sz="900" dirty="0">
                <a:latin typeface="Lucida Bright" panose="02040602050505020304" pitchFamily="18" charset="0"/>
              </a:rPr>
              <a:t>In Art we will be furthering our understanding of colour theory, styles and periods and effects through our study of Art and Fashion. Our artist spotlight will be Piers Mondrian a Dutch artist who was famous for his abstract paintings. </a:t>
            </a:r>
            <a:endParaRPr lang="en-GB" sz="900" dirty="0">
              <a:latin typeface="Lucida Bright" panose="02040602050505020304" pitchFamily="18" charset="0"/>
              <a:ea typeface="Calibri" panose="020F0502020204030204" pitchFamily="34" charset="0"/>
              <a:cs typeface="Calibri" panose="020F0502020204030204" pitchFamily="34" charset="0"/>
            </a:endParaRP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366791"/>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00" b="1" u="sng" dirty="0">
                <a:latin typeface="Lucida Bright" panose="02040602050505020304" pitchFamily="18" charset="0"/>
                <a:ea typeface="Calibri" panose="020F0502020204030204" pitchFamily="34" charset="0"/>
                <a:cs typeface="Calibri" panose="020F0502020204030204" pitchFamily="34" charset="0"/>
              </a:rPr>
              <a:t>History</a:t>
            </a: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History we will learn about location, main events and artefacts through our study of World Ward 2. The children will find out all about major battles that were fought and where they were located. They will dive in to the amazing history of Bletchley Park and find out how Alan Turing was key to ending WW2.</a:t>
            </a:r>
          </a:p>
          <a:p>
            <a:pP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a:t>
            </a: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Try and visit Bletchley Park as a family</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Find out if anyone in your family was involved in WW2</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Spend time researching and exploring the key events of WW2 on the internet.</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Discuss the significance of Alan Turing on our money</a:t>
            </a: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74792" y="2462117"/>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Science, we will be learning about Electricity, we will learn how a circuit is made and use the correct symbols to represent each component. We will make observations, plan an experiment and evaluate the results we discover. During our experiment we will be looking closer at voltage and its significance when making a circuit</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a:t>
            </a: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Spend time finding out about what is electrical in your home.</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Do you know who invented the light bulb?</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Read about and research how electricity came to be used in our homes.</a:t>
            </a:r>
          </a:p>
          <a:p>
            <a:pPr marL="171450" indent="-171450">
              <a:spcAft>
                <a:spcPts val="0"/>
              </a:spcAft>
              <a:buFont typeface="Arial" panose="020B0604020202020204" pitchFamily="34" charset="0"/>
              <a:buChar char="•"/>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27332"/>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learning skills associated with  Football and Cricket</a:t>
            </a:r>
          </a:p>
          <a:p>
            <a:pPr algn="ct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100" b="1" u="sng" dirty="0">
                <a:latin typeface="Lucida Bright" panose="02040602050505020304" pitchFamily="18" charset="0"/>
                <a:ea typeface="Calibri" panose="020F0502020204030204" pitchFamily="34" charset="0"/>
                <a:cs typeface="Calibri" panose="020F0502020204030204" pitchFamily="34" charset="0"/>
              </a:rPr>
              <a:t>Spanish</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 In Spanish we </a:t>
            </a:r>
            <a:r>
              <a:rPr lang="en-GB" sz="1000" dirty="0">
                <a:latin typeface="Lucida Bright" panose="02040602050505020304" pitchFamily="18" charset="0"/>
              </a:rPr>
              <a:t>will be look at Clothes. We will learn the names of items and how to describe them.</a:t>
            </a: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37593" y="4763191"/>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PHSE we will be discussing ‘Being My Best’ </a:t>
            </a:r>
          </a:p>
          <a:p>
            <a:pPr algn="ctr">
              <a:spcAft>
                <a:spcPts val="0"/>
              </a:spcAft>
            </a:pPr>
            <a:endParaRPr lang="en-GB" sz="90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RE will be considering the question                       What happens when we die?</a:t>
            </a: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224959" y="4754125"/>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computing we will designing our very own websites </a:t>
            </a:r>
            <a:r>
              <a:rPr lang="en-GB" sz="1000">
                <a:latin typeface="Lucida Bright" panose="02040602050505020304" pitchFamily="18" charset="0"/>
                <a:ea typeface="Calibri" panose="020F0502020204030204" pitchFamily="34" charset="0"/>
                <a:cs typeface="Calibri" panose="020F0502020204030204" pitchFamily="34" charset="0"/>
              </a:rPr>
              <a:t>using ILearn2</a:t>
            </a:r>
            <a:r>
              <a:rPr lang="en-GB" sz="1000" dirty="0">
                <a:latin typeface="Lucida Bright" panose="02040602050505020304" pitchFamily="18" charset="0"/>
                <a:ea typeface="Calibri" panose="020F0502020204030204" pitchFamily="34" charset="0"/>
                <a:cs typeface="Calibri" panose="020F0502020204030204" pitchFamily="34" charset="0"/>
              </a:rPr>
              <a:t>. We will also continue to discuss how we keep safe when we are online.</a:t>
            </a:r>
          </a:p>
          <a:p>
            <a:pPr algn="ct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a:t>
            </a:r>
            <a:endParaRPr lang="en-GB" sz="90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427858" y="1449599"/>
            <a:ext cx="402008" cy="430722"/>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1"/>
            <a:ext cx="384867" cy="337169"/>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5647823" y="5272457"/>
            <a:ext cx="336521" cy="300954"/>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11141768" y="5798791"/>
            <a:ext cx="377359" cy="386912"/>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163538" y="3567953"/>
            <a:ext cx="360913" cy="372396"/>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8"/>
          <a:stretch>
            <a:fillRect/>
          </a:stretch>
        </p:blipFill>
        <p:spPr>
          <a:xfrm>
            <a:off x="5816084" y="4853357"/>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9"/>
          <a:stretch>
            <a:fillRect/>
          </a:stretch>
        </p:blipFill>
        <p:spPr>
          <a:xfrm>
            <a:off x="5143554" y="1918427"/>
            <a:ext cx="2449628" cy="2647950"/>
          </a:xfrm>
          <a:prstGeom prst="rect">
            <a:avLst/>
          </a:prstGeom>
        </p:spPr>
      </p:pic>
      <p:pic>
        <p:nvPicPr>
          <p:cNvPr id="7" name="Picture 6">
            <a:extLst>
              <a:ext uri="{FF2B5EF4-FFF2-40B4-BE49-F238E27FC236}">
                <a16:creationId xmlns:a16="http://schemas.microsoft.com/office/drawing/2014/main" id="{EFF83717-CF4D-4074-84EF-388C863A5636}"/>
              </a:ext>
            </a:extLst>
          </p:cNvPr>
          <p:cNvPicPr>
            <a:picLocks noChangeAspect="1"/>
          </p:cNvPicPr>
          <p:nvPr/>
        </p:nvPicPr>
        <p:blipFill>
          <a:blip r:embed="rId10"/>
          <a:stretch>
            <a:fillRect/>
          </a:stretch>
        </p:blipFill>
        <p:spPr>
          <a:xfrm>
            <a:off x="8457697" y="5485445"/>
            <a:ext cx="371475" cy="247650"/>
          </a:xfrm>
          <a:prstGeom prst="rect">
            <a:avLst/>
          </a:prstGeom>
        </p:spPr>
      </p:pic>
      <p:pic>
        <p:nvPicPr>
          <p:cNvPr id="3" name="Picture 2">
            <a:extLst>
              <a:ext uri="{FF2B5EF4-FFF2-40B4-BE49-F238E27FC236}">
                <a16:creationId xmlns:a16="http://schemas.microsoft.com/office/drawing/2014/main" id="{3F392376-D55B-492C-B774-D170429293DC}"/>
              </a:ext>
            </a:extLst>
          </p:cNvPr>
          <p:cNvPicPr>
            <a:picLocks noChangeAspect="1"/>
          </p:cNvPicPr>
          <p:nvPr/>
        </p:nvPicPr>
        <p:blipFill>
          <a:blip r:embed="rId11"/>
          <a:stretch>
            <a:fillRect/>
          </a:stretch>
        </p:blipFill>
        <p:spPr>
          <a:xfrm>
            <a:off x="5198596" y="1301151"/>
            <a:ext cx="2339543" cy="579170"/>
          </a:xfrm>
          <a:prstGeom prst="rect">
            <a:avLst/>
          </a:prstGeom>
        </p:spPr>
      </p:pic>
      <p:pic>
        <p:nvPicPr>
          <p:cNvPr id="25" name="Picture 24">
            <a:extLst>
              <a:ext uri="{FF2B5EF4-FFF2-40B4-BE49-F238E27FC236}">
                <a16:creationId xmlns:a16="http://schemas.microsoft.com/office/drawing/2014/main" id="{EF96991B-0663-497A-A989-8DE5AE6A290C}"/>
              </a:ext>
            </a:extLst>
          </p:cNvPr>
          <p:cNvPicPr>
            <a:picLocks noChangeAspect="1"/>
          </p:cNvPicPr>
          <p:nvPr/>
        </p:nvPicPr>
        <p:blipFill>
          <a:blip r:embed="rId12"/>
          <a:stretch>
            <a:fillRect/>
          </a:stretch>
        </p:blipFill>
        <p:spPr>
          <a:xfrm>
            <a:off x="11147092" y="1146803"/>
            <a:ext cx="466725" cy="434948"/>
          </a:xfrm>
          <a:prstGeom prst="rect">
            <a:avLst/>
          </a:prstGeom>
        </p:spPr>
      </p:pic>
      <p:pic>
        <p:nvPicPr>
          <p:cNvPr id="27" name="Picture 26">
            <a:extLst>
              <a:ext uri="{FF2B5EF4-FFF2-40B4-BE49-F238E27FC236}">
                <a16:creationId xmlns:a16="http://schemas.microsoft.com/office/drawing/2014/main" id="{FFD16EF3-68AA-44BD-9670-31FB78BA5816}"/>
              </a:ext>
            </a:extLst>
          </p:cNvPr>
          <p:cNvPicPr>
            <a:picLocks noChangeAspect="1"/>
          </p:cNvPicPr>
          <p:nvPr/>
        </p:nvPicPr>
        <p:blipFill>
          <a:blip r:embed="rId13"/>
          <a:stretch>
            <a:fillRect/>
          </a:stretch>
        </p:blipFill>
        <p:spPr>
          <a:xfrm>
            <a:off x="2770372" y="4809747"/>
            <a:ext cx="333745" cy="309506"/>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9856</TotalTime>
  <Words>602</Words>
  <Application>Microsoft Office PowerPoint</Application>
  <PresentationFormat>Widescreen</PresentationFormat>
  <Paragraphs>58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E Young</cp:lastModifiedBy>
  <cp:revision>44</cp:revision>
  <dcterms:created xsi:type="dcterms:W3CDTF">2024-08-28T13:26:43Z</dcterms:created>
  <dcterms:modified xsi:type="dcterms:W3CDTF">2025-03-28T10:25:45Z</dcterms:modified>
</cp:coreProperties>
</file>