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10/12/2024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10/12/2024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364758"/>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600" b="1" dirty="0">
                <a:latin typeface="Lucida Bright" panose="02040602050505020304" pitchFamily="18" charset="0"/>
                <a:ea typeface="Calibri" panose="020F0502020204030204" pitchFamily="34" charset="0"/>
                <a:cs typeface="Calibri" panose="020F0502020204030204" pitchFamily="34" charset="0"/>
              </a:rPr>
              <a:t>Spring 1 2025</a:t>
            </a:r>
          </a:p>
          <a:p>
            <a:pPr algn="ctr">
              <a:spcAft>
                <a:spcPts val="0"/>
              </a:spcAft>
            </a:pPr>
            <a:r>
              <a:rPr lang="en-GB" sz="1600" b="1" dirty="0">
                <a:effectLst/>
                <a:latin typeface="Lucida Bright" panose="02040602050505020304" pitchFamily="18" charset="0"/>
                <a:ea typeface="Calibri" panose="020F0502020204030204" pitchFamily="34" charset="0"/>
                <a:cs typeface="Calibri" panose="020F0502020204030204" pitchFamily="34" charset="0"/>
              </a:rPr>
              <a:t>Year 5</a:t>
            </a:r>
            <a:r>
              <a:rPr lang="en-GB" sz="1600" b="1" dirty="0">
                <a:latin typeface="Lucida Bright" panose="02040602050505020304" pitchFamily="18" charset="0"/>
                <a:ea typeface="Calibri" panose="020F0502020204030204" pitchFamily="34" charset="0"/>
                <a:cs typeface="Calibri" panose="020F0502020204030204" pitchFamily="34" charset="0"/>
              </a:rPr>
              <a:t> and 6</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In English </a:t>
            </a:r>
            <a:r>
              <a:rPr lang="en-US" sz="900" dirty="0">
                <a:latin typeface="Lucida Bright" panose="02040602050505020304" pitchFamily="18" charset="0"/>
                <a:ea typeface="Calibri" panose="020F0502020204030204" pitchFamily="34" charset="0"/>
                <a:cs typeface="Calibri Light" panose="020F0302020204030204" pitchFamily="34" charset="0"/>
              </a:rPr>
              <a:t>We will be reading Arthur and the Golden rope by Joe Todd. Arthur journeys to the land of the Vikings to a place filled with magical objects and powerful gods, can Arthur conquer the fearsome mythical beast and save him town from freezing over?</a:t>
            </a:r>
            <a:endParaRPr lang="en-GB" sz="900" dirty="0">
              <a:latin typeface="Lucida Bright" panose="02040602050505020304" pitchFamily="18" charset="0"/>
              <a:ea typeface="Calibri" panose="020F0502020204030204" pitchFamily="34" charset="0"/>
            </a:endParaRPr>
          </a:p>
          <a:p>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Read to your child a book they may not be able to read independently for pleasure</a:t>
            </a:r>
            <a:r>
              <a:rPr lang="en-GB" sz="1050" dirty="0">
                <a:latin typeface="Lucida Bright" panose="02040602050505020304" pitchFamily="18" charset="0"/>
                <a:ea typeface="Calibri" panose="020F0502020204030204" pitchFamily="34" charset="0"/>
                <a:cs typeface="Calibri" panose="020F0502020204030204" pitchFamily="34" charset="0"/>
              </a:rPr>
              <a:t>. </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Learn your spellings together on </a:t>
            </a:r>
            <a:r>
              <a:rPr lang="en-GB" sz="1000" dirty="0" err="1">
                <a:latin typeface="Lucida Bright" panose="02040602050505020304" pitchFamily="18" charset="0"/>
                <a:ea typeface="Calibri" panose="020F0502020204030204" pitchFamily="34" charset="0"/>
                <a:cs typeface="Calibri" panose="020F0502020204030204" pitchFamily="34" charset="0"/>
              </a:rPr>
              <a:t>Edshed</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Five </a:t>
            </a:r>
            <a:r>
              <a:rPr lang="en-GB" sz="900" dirty="0">
                <a:latin typeface="Lucida Bright" panose="02040602050505020304" pitchFamily="18" charset="0"/>
                <a:ea typeface="Calibri" panose="020F0502020204030204" pitchFamily="34" charset="0"/>
                <a:cs typeface="Calibri" panose="020F0502020204030204" pitchFamily="34" charset="0"/>
              </a:rPr>
              <a:t>children will be learning formal written methods for multiplication and division. We will then looking further into fractions, decimals and percentages. After exploring these area we will look at perimeter and statistics.</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Six Two </a:t>
            </a:r>
            <a:r>
              <a:rPr lang="en-GB" sz="900" dirty="0">
                <a:latin typeface="Lucida Bright" panose="02040602050505020304" pitchFamily="18" charset="0"/>
                <a:ea typeface="Calibri" panose="020F0502020204030204" pitchFamily="34" charset="0"/>
                <a:cs typeface="Calibri" panose="020F0502020204030204" pitchFamily="34" charset="0"/>
              </a:rPr>
              <a:t>children will be looking at Ratio, Algebra and Statistics. They will also delve into shape; including perimeter, area and volume. The children will also return to decimals, percentages and fractions.</a:t>
            </a:r>
          </a:p>
          <a:p>
            <a:pPr>
              <a:spcAft>
                <a:spcPts val="0"/>
              </a:spcAft>
            </a:pPr>
            <a:endParaRPr lang="en-GB" sz="9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lvl="0"/>
            <a:r>
              <a:rPr lang="en-GB" sz="900" dirty="0">
                <a:latin typeface="Lucida Bright" panose="02040602050505020304" pitchFamily="18" charset="0"/>
                <a:ea typeface="Calibri" panose="020F0502020204030204" pitchFamily="34" charset="0"/>
                <a:cs typeface="Calibri" panose="020F0502020204030204" pitchFamily="34" charset="0"/>
              </a:rPr>
              <a:t>-</a:t>
            </a:r>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Continue working on Times tables using </a:t>
            </a:r>
            <a:r>
              <a:rPr lang="en-GB" sz="900" dirty="0" err="1">
                <a:solidFill>
                  <a:prstClr val="black"/>
                </a:solidFill>
                <a:latin typeface="Lucida Bright" panose="02040602050505020304" pitchFamily="18" charset="0"/>
                <a:ea typeface="Calibri" panose="020F0502020204030204" pitchFamily="34" charset="0"/>
                <a:cs typeface="Calibri" panose="020F0502020204030204" pitchFamily="34" charset="0"/>
              </a:rPr>
              <a:t>TTRockstar</a:t>
            </a:r>
            <a:endPar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endParaRPr>
          </a:p>
          <a:p>
            <a:pPr lvl="0"/>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-Complete Maths Homework together</a:t>
            </a:r>
          </a:p>
          <a:p>
            <a:pPr lvl="0"/>
            <a:r>
              <a:rPr lang="en-GB" sz="900" dirty="0">
                <a:solidFill>
                  <a:prstClr val="black"/>
                </a:solidFill>
                <a:latin typeface="Lucida Bright" panose="02040602050505020304" pitchFamily="18" charset="0"/>
                <a:ea typeface="Calibri" panose="020F0502020204030204" pitchFamily="34" charset="0"/>
                <a:cs typeface="Calibri" panose="020F0502020204030204" pitchFamily="34" charset="0"/>
              </a:rPr>
              <a:t>-Check for assignments on Maths Shed</a:t>
            </a:r>
          </a:p>
          <a:p>
            <a:pPr>
              <a:spcAft>
                <a:spcPts val="0"/>
              </a:spcAft>
            </a:pPr>
            <a:r>
              <a:rPr lang="en-GB" sz="900" b="1" dirty="0">
                <a:latin typeface="Lucida Bright" panose="02040602050505020304" pitchFamily="18" charset="0"/>
                <a:ea typeface="Calibri" panose="020F0502020204030204" pitchFamily="34" charset="0"/>
                <a:cs typeface="Calibri" panose="020F0502020204030204" pitchFamily="34" charset="0"/>
              </a:rPr>
              <a:t>	Helpful websites- </a:t>
            </a:r>
            <a:r>
              <a:rPr lang="en-GB" sz="900" b="1" dirty="0" err="1">
                <a:latin typeface="Lucida Bright" panose="02040602050505020304" pitchFamily="18" charset="0"/>
                <a:ea typeface="Calibri" panose="020F0502020204030204" pitchFamily="34" charset="0"/>
                <a:cs typeface="Calibri" panose="020F0502020204030204" pitchFamily="34" charset="0"/>
              </a:rPr>
              <a:t>thirdspace</a:t>
            </a:r>
            <a:r>
              <a:rPr lang="en-GB" sz="900" b="1" dirty="0">
                <a:latin typeface="Lucida Bright" panose="02040602050505020304" pitchFamily="18" charset="0"/>
                <a:ea typeface="Calibri" panose="020F0502020204030204" pitchFamily="34" charset="0"/>
                <a:cs typeface="Calibri" panose="020F0502020204030204" pitchFamily="34" charset="0"/>
              </a:rPr>
              <a:t> learning and BBC bitesize</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p>
          <a:p>
            <a:pPr algn="ctr"/>
            <a:endParaRPr lang="en-GB" sz="900" dirty="0">
              <a:latin typeface="Lucida Bright" panose="02040602050505020304" pitchFamily="18" charset="0"/>
            </a:endParaRPr>
          </a:p>
          <a:p>
            <a:pPr algn="ctr"/>
            <a:r>
              <a:rPr lang="en-GB" sz="900" dirty="0">
                <a:latin typeface="Lucida Bright" panose="02040602050505020304" pitchFamily="18" charset="0"/>
              </a:rPr>
              <a:t>In Art, we will look at colour theory and technique through the artist Henri Matisse and, using the techniques, create an expressionist collage. Children will look at the continuous line technique to draw a portrait. Children will take inspiration from famous portraits to add digital pictures to create an art gallery. </a:t>
            </a:r>
            <a:r>
              <a:rPr lang="en-US" sz="900" dirty="0">
                <a:latin typeface="Lucida Bright" panose="02040602050505020304" pitchFamily="18" charset="0"/>
              </a:rPr>
              <a:t> </a:t>
            </a:r>
            <a:endParaRPr lang="en-GB" sz="900" dirty="0">
              <a:latin typeface="Lucida Bright" panose="02040602050505020304" pitchFamily="18"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366791"/>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00" b="1" u="sng" dirty="0">
                <a:latin typeface="Lucida Bright" panose="02040602050505020304" pitchFamily="18" charset="0"/>
                <a:ea typeface="Calibri" panose="020F0502020204030204" pitchFamily="34" charset="0"/>
                <a:cs typeface="Calibri" panose="020F0502020204030204" pitchFamily="34" charset="0"/>
              </a:rPr>
              <a:t>History</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History </a:t>
            </a:r>
            <a:r>
              <a:rPr lang="en-US" sz="900" dirty="0">
                <a:solidFill>
                  <a:srgbClr val="0F1111"/>
                </a:solidFill>
                <a:latin typeface="Lucida Bright" panose="02040602050505020304" pitchFamily="18" charset="0"/>
                <a:ea typeface="Calibri" panose="020F0502020204030204" pitchFamily="34" charset="0"/>
                <a:cs typeface="Arial" panose="020B0604020202020204" pitchFamily="34" charset="0"/>
              </a:rPr>
              <a:t>we will be learning about Victorians. We will study the main events in society, artifacts and sources of evidence. We will look at the significant inventions during the Victorian era, describe the experience of children in Victorian times and will look at what life was like in the factories and workshops in Britain. </a:t>
            </a: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 typeface="Arial" panose="020B0604020202020204" pitchFamily="34" charset="0"/>
              <a:buChar char="•"/>
            </a:pPr>
            <a:r>
              <a:rPr lang="en-GB" sz="900" u="sng" dirty="0">
                <a:latin typeface="Lucida Bright" panose="02040602050505020304" pitchFamily="18" charset="0"/>
                <a:ea typeface="Calibri" panose="020F0502020204030204" pitchFamily="34" charset="0"/>
                <a:cs typeface="Calibri" panose="020F0502020204030204" pitchFamily="34" charset="0"/>
              </a:rPr>
              <a:t> </a:t>
            </a:r>
            <a:r>
              <a:rPr lang="en-GB" sz="900" dirty="0">
                <a:latin typeface="Lucida Bright" panose="02040602050505020304" pitchFamily="18" charset="0"/>
                <a:ea typeface="Calibri" panose="020F0502020204030204" pitchFamily="34" charset="0"/>
                <a:cs typeface="Calibri" panose="020F0502020204030204" pitchFamily="34" charset="0"/>
              </a:rPr>
              <a:t>Research this time period together</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Find out what you have had home which was invented by The Victorians</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Look closely at chronology and how this time periods fits in our history</a:t>
            </a:r>
          </a:p>
          <a:p>
            <a:pPr>
              <a:spcAft>
                <a:spcPts val="0"/>
              </a:spcAft>
            </a:pPr>
            <a:endParaRPr lang="en-GB" sz="900" u="sng" dirty="0">
              <a:latin typeface="Lucida Bright" panose="02040602050505020304" pitchFamily="18"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science we </a:t>
            </a:r>
            <a:r>
              <a:rPr lang="en-US" sz="900" dirty="0">
                <a:solidFill>
                  <a:srgbClr val="0F1111"/>
                </a:solidFill>
                <a:latin typeface="Lucida Bright" panose="02040602050505020304" pitchFamily="18" charset="0"/>
                <a:ea typeface="Calibri" panose="020F0502020204030204" pitchFamily="34" charset="0"/>
                <a:cs typeface="Arial" panose="020B0604020202020204" pitchFamily="34" charset="0"/>
              </a:rPr>
              <a:t>will be learning about evolution and                                           inheritance. We will study how plants and animals adapt to their environments and describe the theory of evolution and how adaption can lead to evolution. We will be able to name plants and animals that inhabited the earth millions of years ago and investigate the conditions they lived in. We will also study the differences of living things and their offspring.</a:t>
            </a: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Find out together how the world has changed </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Consider what features you have inherited from your family</a:t>
            </a:r>
          </a:p>
          <a:p>
            <a:pPr marL="171450" indent="-171450">
              <a:spcAft>
                <a:spcPts val="0"/>
              </a:spcAft>
              <a:buFont typeface="Arial" panose="020B0604020202020204" pitchFamily="34" charset="0"/>
              <a:buChar char="•"/>
            </a:pPr>
            <a:r>
              <a:rPr lang="en-GB" sz="900" dirty="0">
                <a:latin typeface="Lucida Bright" panose="02040602050505020304" pitchFamily="18" charset="0"/>
                <a:ea typeface="Calibri" panose="020F0502020204030204" pitchFamily="34" charset="0"/>
                <a:cs typeface="Calibri" panose="020F0502020204030204" pitchFamily="34" charset="0"/>
              </a:rPr>
              <a:t>Find out more about Flamingos, Albatross and Pelicans, why are they our class names?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27332"/>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Basketball and Hockey</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0"/>
              </a:spcAft>
            </a:pP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learning the song  </a:t>
            </a:r>
            <a:r>
              <a:rPr lang="en-GB" sz="1000" dirty="0" err="1">
                <a:latin typeface="Lucida Bright" panose="02040602050505020304" pitchFamily="18" charset="0"/>
              </a:rPr>
              <a:t>Madina</a:t>
            </a:r>
            <a:r>
              <a:rPr lang="en-GB" sz="1000" dirty="0">
                <a:latin typeface="Lucida Bright" panose="02040602050505020304" pitchFamily="18" charset="0"/>
              </a:rPr>
              <a:t> tun </a:t>
            </a:r>
            <a:r>
              <a:rPr lang="en-GB" sz="1000" dirty="0" err="1">
                <a:latin typeface="Lucida Bright" panose="02040602050505020304" pitchFamily="18" charset="0"/>
              </a:rPr>
              <a:t>nabi</a:t>
            </a:r>
            <a:r>
              <a:rPr lang="en-GB" sz="1000" dirty="0">
                <a:effectLst/>
                <a:latin typeface="Lucida Bright" panose="02040602050505020304" pitchFamily="18" charset="0"/>
                <a:ea typeface="Calibri" panose="020F0502020204030204" pitchFamily="34" charset="0"/>
                <a:cs typeface="Calibri" panose="020F0502020204030204" pitchFamily="34" charset="0"/>
              </a:rPr>
              <a:t>  </a:t>
            </a: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discussing how we keep safe.</a:t>
            </a:r>
          </a:p>
          <a:p>
            <a:pPr algn="ctr">
              <a:spcAft>
                <a:spcPts val="0"/>
              </a:spcAft>
            </a:pPr>
            <a:endParaRPr lang="en-GB" sz="90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RE will be considering the question                       What happens when we die?</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We will discuss this question from the perspective of a range of religions. </a:t>
            </a: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224959" y="4754125"/>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computing we will be                               learning the Python Programming language.</a:t>
            </a:r>
          </a:p>
          <a:p>
            <a:pPr algn="ctr">
              <a:spcAft>
                <a:spcPts val="0"/>
              </a:spcAft>
            </a:pPr>
            <a:endParaRPr lang="en-GB" sz="900" dirty="0">
              <a:effectLst/>
              <a:latin typeface="Lucida Bright" panose="02040602050505020304" pitchFamily="18" charset="0"/>
              <a:ea typeface="Calibri" panose="020F0502020204030204" pitchFamily="34" charset="0"/>
              <a:cs typeface="Calibri" panose="020F0502020204030204" pitchFamily="34" charset="0"/>
            </a:endParaRPr>
          </a:p>
          <a:p>
            <a:pPr algn="ctr"/>
            <a:r>
              <a:rPr lang="en-GB" sz="1050" b="1" u="sng" dirty="0">
                <a:latin typeface="Lucida Bright" panose="02040602050505020304" pitchFamily="18" charset="0"/>
                <a:ea typeface="Calibri" panose="020F0502020204030204" pitchFamily="34" charset="0"/>
                <a:cs typeface="Calibri" panose="020F0502020204030204" pitchFamily="34" charset="0"/>
              </a:rPr>
              <a:t>Spanish</a:t>
            </a:r>
          </a:p>
          <a:p>
            <a:pPr algn="ct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In Spanish we </a:t>
            </a:r>
            <a:r>
              <a:rPr lang="en-GB" sz="900" dirty="0">
                <a:latin typeface="Lucida Bright" panose="02040602050505020304" pitchFamily="18" charset="0"/>
              </a:rPr>
              <a:t>Describe the weather in different regions of Spain using a weather map with symbols. </a:t>
            </a:r>
            <a:r>
              <a:rPr lang="en-GB" sz="900" dirty="0">
                <a:latin typeface="Lucida Bright" panose="02040602050505020304" pitchFamily="18" charset="0"/>
                <a:ea typeface="Calibri" panose="020F0502020204030204" pitchFamily="34" charset="0"/>
                <a:cs typeface="Calibri" panose="020F0502020204030204" pitchFamily="34" charset="0"/>
              </a:rPr>
              <a:t>.</a:t>
            </a:r>
            <a:endParaRPr lang="en-GB" sz="90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71053"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45189" y="5449728"/>
            <a:ext cx="336521" cy="300954"/>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20438" y="2514070"/>
            <a:ext cx="466725" cy="481575"/>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559019"/>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617864" y="6162994"/>
            <a:ext cx="321348" cy="193068"/>
          </a:xfrm>
          <a:prstGeom prst="rect">
            <a:avLst/>
          </a:prstGeom>
        </p:spPr>
      </p:pic>
      <p:pic>
        <p:nvPicPr>
          <p:cNvPr id="7" name="Picture 6">
            <a:extLst>
              <a:ext uri="{FF2B5EF4-FFF2-40B4-BE49-F238E27FC236}">
                <a16:creationId xmlns:a16="http://schemas.microsoft.com/office/drawing/2014/main" id="{EFF83717-CF4D-4074-84EF-388C863A5636}"/>
              </a:ext>
            </a:extLst>
          </p:cNvPr>
          <p:cNvPicPr>
            <a:picLocks noChangeAspect="1"/>
          </p:cNvPicPr>
          <p:nvPr/>
        </p:nvPicPr>
        <p:blipFill>
          <a:blip r:embed="rId11"/>
          <a:stretch>
            <a:fillRect/>
          </a:stretch>
        </p:blipFill>
        <p:spPr>
          <a:xfrm>
            <a:off x="9312985" y="6162994"/>
            <a:ext cx="371475" cy="247650"/>
          </a:xfrm>
          <a:prstGeom prst="rect">
            <a:avLst/>
          </a:prstGeom>
        </p:spPr>
      </p:pic>
      <p:pic>
        <p:nvPicPr>
          <p:cNvPr id="25" name="Picture 24">
            <a:extLst>
              <a:ext uri="{FF2B5EF4-FFF2-40B4-BE49-F238E27FC236}">
                <a16:creationId xmlns:a16="http://schemas.microsoft.com/office/drawing/2014/main" id="{099F3DDE-5B2B-4633-831D-6AD5A6CCCC45}"/>
              </a:ext>
            </a:extLst>
          </p:cNvPr>
          <p:cNvPicPr>
            <a:picLocks noChangeAspect="1"/>
          </p:cNvPicPr>
          <p:nvPr/>
        </p:nvPicPr>
        <p:blipFill>
          <a:blip r:embed="rId12"/>
          <a:stretch>
            <a:fillRect/>
          </a:stretch>
        </p:blipFill>
        <p:spPr>
          <a:xfrm>
            <a:off x="11120438" y="1720086"/>
            <a:ext cx="466725" cy="434948"/>
          </a:xfrm>
          <a:prstGeom prst="rect">
            <a:avLst/>
          </a:prstGeom>
        </p:spPr>
      </p:pic>
      <p:pic>
        <p:nvPicPr>
          <p:cNvPr id="27" name="Picture 26">
            <a:extLst>
              <a:ext uri="{FF2B5EF4-FFF2-40B4-BE49-F238E27FC236}">
                <a16:creationId xmlns:a16="http://schemas.microsoft.com/office/drawing/2014/main" id="{3CEC0C5E-64FC-4673-9D8A-045CAB67F8F1}"/>
              </a:ext>
            </a:extLst>
          </p:cNvPr>
          <p:cNvPicPr>
            <a:picLocks noChangeAspect="1"/>
          </p:cNvPicPr>
          <p:nvPr/>
        </p:nvPicPr>
        <p:blipFill>
          <a:blip r:embed="rId13"/>
          <a:stretch>
            <a:fillRect/>
          </a:stretch>
        </p:blipFill>
        <p:spPr>
          <a:xfrm>
            <a:off x="2755075" y="4853390"/>
            <a:ext cx="333745" cy="309506"/>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9794</TotalTime>
  <Words>601</Words>
  <Application>Microsoft Office PowerPoint</Application>
  <PresentationFormat>Widescreen</PresentationFormat>
  <Paragraphs>56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E Jolliffe</cp:lastModifiedBy>
  <cp:revision>35</cp:revision>
  <dcterms:created xsi:type="dcterms:W3CDTF">2024-08-28T13:26:43Z</dcterms:created>
  <dcterms:modified xsi:type="dcterms:W3CDTF">2024-12-10T10:19:01Z</dcterms:modified>
</cp:coreProperties>
</file>