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 roundtripDataSignature="AMtx7mhXNcVBmnGKoRxdOFeDfkdlAXLXS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customschemas.google.com/relationships/presentationmetadata" Target="metadata"/><Relationship Id="rId10" Type="http://schemas.openxmlformats.org/officeDocument/2006/relationships/tableStyles" Target="tableStyles.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1"/>
          <p:cNvSpPr>
            <a:spLocks noGrp="1"/>
          </p:cNvSpPr>
          <p:nvPr>
            <p:ph type="pic" idx="2"/>
          </p:nvPr>
        </p:nvSpPr>
        <p:spPr>
          <a:xfrm>
            <a:off x="5183188" y="987425"/>
            <a:ext cx="6172200" cy="4873625"/>
          </a:xfrm>
          <a:prstGeom prst="rect">
            <a:avLst/>
          </a:prstGeom>
          <a:noFill/>
          <a:ln>
            <a:noFill/>
          </a:ln>
        </p:spPr>
      </p:sp>
      <p:sp>
        <p:nvSpPr>
          <p:cNvPr id="64" name="Google Shape;64;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220760" y="133764"/>
            <a:ext cx="11723590" cy="6507750"/>
          </a:xfrm>
          <a:prstGeom prst="rect">
            <a:avLst/>
          </a:prstGeom>
          <a:solidFill>
            <a:schemeClr val="lt1"/>
          </a:solidFill>
          <a:ln w="63500" cap="flat" cmpd="thickThin">
            <a:solidFill>
              <a:srgbClr val="4372C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GB" sz="1050" b="1" i="0" u="none" strike="noStrike" cap="none">
                <a:solidFill>
                  <a:schemeClr val="dk1"/>
                </a:solidFill>
                <a:latin typeface="Arial"/>
                <a:ea typeface="Arial"/>
                <a:cs typeface="Arial"/>
                <a:sym typeface="Arial"/>
              </a:rPr>
              <a:t> </a:t>
            </a:r>
            <a:endParaRPr sz="1050" b="0" i="0" u="none" strike="noStrike" cap="none">
              <a:solidFill>
                <a:schemeClr val="dk1"/>
              </a:solidFill>
              <a:latin typeface="Calibri"/>
              <a:ea typeface="Calibri"/>
              <a:cs typeface="Calibri"/>
              <a:sym typeface="Calibri"/>
            </a:endParaRPr>
          </a:p>
        </p:txBody>
      </p:sp>
      <p:pic>
        <p:nvPicPr>
          <p:cNvPr id="85" name="Google Shape;85;p1"/>
          <p:cNvPicPr preferRelativeResize="0"/>
          <p:nvPr/>
        </p:nvPicPr>
        <p:blipFill rotWithShape="1">
          <a:blip r:embed="rId3">
            <a:alphaModFix/>
          </a:blip>
          <a:srcRect/>
          <a:stretch/>
        </p:blipFill>
        <p:spPr>
          <a:xfrm>
            <a:off x="4808917" y="2243166"/>
            <a:ext cx="2547273" cy="2078584"/>
          </a:xfrm>
          <a:prstGeom prst="rect">
            <a:avLst/>
          </a:prstGeom>
          <a:noFill/>
          <a:ln>
            <a:noFill/>
          </a:ln>
        </p:spPr>
      </p:pic>
      <p:sp>
        <p:nvSpPr>
          <p:cNvPr id="86" name="Google Shape;86;p1"/>
          <p:cNvSpPr txBox="1"/>
          <p:nvPr/>
        </p:nvSpPr>
        <p:spPr>
          <a:xfrm>
            <a:off x="4872947" y="300472"/>
            <a:ext cx="2441860" cy="1785502"/>
          </a:xfrm>
          <a:prstGeom prst="rect">
            <a:avLst/>
          </a:prstGeom>
          <a:solidFill>
            <a:schemeClr val="lt1"/>
          </a:solidFill>
          <a:ln w="63500" cap="flat" cmpd="thickThin">
            <a:solidFill>
              <a:srgbClr val="4372C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800" b="0" i="0" u="none" strike="noStrike" cap="none" dirty="0">
                <a:solidFill>
                  <a:schemeClr val="dk1"/>
                </a:solidFill>
                <a:latin typeface="Kinetic" panose="00000500000000000000" pitchFamily="50" charset="0"/>
                <a:ea typeface="Times New Roman"/>
                <a:cs typeface="Times New Roman"/>
                <a:sym typeface="Times New Roman"/>
              </a:rPr>
              <a:t> </a:t>
            </a:r>
            <a:r>
              <a:rPr lang="en-GB" sz="1100" b="1" i="0" u="none" strike="noStrike" cap="none" dirty="0">
                <a:solidFill>
                  <a:schemeClr val="dk1"/>
                </a:solidFill>
                <a:latin typeface="Kinetic" panose="00000500000000000000" pitchFamily="50" charset="0"/>
                <a:sym typeface="Arial"/>
              </a:rPr>
              <a:t>Falconhurst School Autumn 1 2024</a:t>
            </a:r>
            <a:endParaRPr sz="1600" b="0" i="0" u="none" strike="noStrike" cap="none" dirty="0">
              <a:solidFill>
                <a:srgbClr val="000000"/>
              </a:solidFill>
              <a:latin typeface="Kinetic" panose="00000500000000000000" pitchFamily="50" charset="0"/>
              <a:sym typeface="Arial"/>
            </a:endParaRPr>
          </a:p>
          <a:p>
            <a:pPr marL="0" marR="0" lvl="0" indent="0" algn="ctr" rtl="0">
              <a:lnSpc>
                <a:spcPct val="100000"/>
              </a:lnSpc>
              <a:spcBef>
                <a:spcPts val="0"/>
              </a:spcBef>
              <a:spcAft>
                <a:spcPts val="0"/>
              </a:spcAft>
              <a:buClr>
                <a:srgbClr val="000000"/>
              </a:buClr>
              <a:buSzPts val="1050"/>
              <a:buFont typeface="Arial"/>
              <a:buNone/>
            </a:pPr>
            <a:endParaRPr sz="1100" b="1" i="0" u="none" strike="noStrike" cap="none" dirty="0">
              <a:solidFill>
                <a:schemeClr val="dk1"/>
              </a:solidFill>
              <a:latin typeface="Kinetic" panose="00000500000000000000" pitchFamily="50" charset="0"/>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050"/>
              <a:buFont typeface="Arial"/>
              <a:buNone/>
            </a:pPr>
            <a:r>
              <a:rPr lang="en-GB" sz="1100" b="1" i="0" u="none" strike="noStrike" cap="none" dirty="0">
                <a:solidFill>
                  <a:schemeClr val="dk1"/>
                </a:solidFill>
                <a:latin typeface="Kinetic" panose="00000500000000000000" pitchFamily="50" charset="0"/>
                <a:sym typeface="Arial"/>
              </a:rPr>
              <a:t>Year Group: Nursery </a:t>
            </a:r>
            <a:endParaRPr sz="1600" dirty="0">
              <a:latin typeface="Kinetic" panose="00000500000000000000" pitchFamily="50" charset="0"/>
            </a:endParaRPr>
          </a:p>
          <a:p>
            <a:pPr marL="0" marR="0" lvl="0" indent="0" algn="ctr" rtl="0">
              <a:lnSpc>
                <a:spcPct val="100000"/>
              </a:lnSpc>
              <a:spcBef>
                <a:spcPts val="0"/>
              </a:spcBef>
              <a:spcAft>
                <a:spcPts val="0"/>
              </a:spcAft>
              <a:buClr>
                <a:srgbClr val="000000"/>
              </a:buClr>
              <a:buSzPts val="1050"/>
              <a:buFont typeface="Arial"/>
              <a:buNone/>
            </a:pPr>
            <a:endParaRPr sz="1100" b="1" i="0" u="none" strike="noStrike" cap="none" dirty="0">
              <a:solidFill>
                <a:schemeClr val="dk1"/>
              </a:solidFill>
              <a:latin typeface="Kinetic" panose="00000500000000000000" pitchFamily="50" charset="0"/>
              <a:sym typeface="Arial"/>
            </a:endParaRPr>
          </a:p>
          <a:p>
            <a:pPr marL="0" marR="0" lvl="0" indent="0" algn="ctr" rtl="0">
              <a:lnSpc>
                <a:spcPct val="100000"/>
              </a:lnSpc>
              <a:spcBef>
                <a:spcPts val="0"/>
              </a:spcBef>
              <a:spcAft>
                <a:spcPts val="0"/>
              </a:spcAft>
              <a:buClr>
                <a:srgbClr val="000000"/>
              </a:buClr>
              <a:buSzPts val="1050"/>
              <a:buFont typeface="Arial"/>
              <a:buNone/>
            </a:pPr>
            <a:endParaRPr sz="1100" b="0" i="0" u="none" strike="noStrike" cap="none" dirty="0">
              <a:solidFill>
                <a:schemeClr val="dk1"/>
              </a:solidFill>
              <a:latin typeface="Kinetic" panose="00000500000000000000" pitchFamily="50" charset="0"/>
              <a:ea typeface="Calibri"/>
              <a:cs typeface="Calibri"/>
              <a:sym typeface="Calibri"/>
            </a:endParaRPr>
          </a:p>
        </p:txBody>
      </p:sp>
      <p:sp>
        <p:nvSpPr>
          <p:cNvPr id="87" name="Google Shape;87;p1"/>
          <p:cNvSpPr txBox="1"/>
          <p:nvPr/>
        </p:nvSpPr>
        <p:spPr>
          <a:xfrm>
            <a:off x="404034" y="284947"/>
            <a:ext cx="4303787" cy="1903204"/>
          </a:xfrm>
          <a:prstGeom prst="rect">
            <a:avLst/>
          </a:prstGeom>
          <a:solidFill>
            <a:schemeClr val="lt1"/>
          </a:solidFill>
          <a:ln w="63500" cap="flat" cmpd="thickThin">
            <a:solidFill>
              <a:srgbClr val="4372C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dirty="0">
              <a:solidFill>
                <a:schemeClr val="dk1"/>
              </a:solidFill>
              <a:latin typeface="Kinetic" panose="00000500000000000000" pitchFamily="50" charset="0"/>
              <a:sym typeface="Arial"/>
            </a:endParaRPr>
          </a:p>
          <a:p>
            <a:pPr marL="0" marR="0" lvl="0" indent="0" algn="ctr" rtl="0">
              <a:lnSpc>
                <a:spcPct val="100000"/>
              </a:lnSpc>
              <a:spcBef>
                <a:spcPts val="0"/>
              </a:spcBef>
              <a:spcAft>
                <a:spcPts val="0"/>
              </a:spcAft>
              <a:buClr>
                <a:srgbClr val="000000"/>
              </a:buClr>
              <a:buSzPts val="1050"/>
              <a:buFont typeface="Arial"/>
              <a:buNone/>
            </a:pPr>
            <a:r>
              <a:rPr lang="en-GB" sz="1050" b="1" i="0" u="none" strike="noStrike" cap="none" dirty="0">
                <a:solidFill>
                  <a:schemeClr val="dk1"/>
                </a:solidFill>
                <a:latin typeface="Kinetic" panose="00000500000000000000" pitchFamily="50" charset="0"/>
                <a:sym typeface="Arial"/>
              </a:rPr>
              <a:t>Personal Social Emotional Development:</a:t>
            </a:r>
            <a:endParaRPr sz="1400" b="0" i="0" u="none" strike="noStrike" cap="none" dirty="0">
              <a:solidFill>
                <a:srgbClr val="000000"/>
              </a:solidFill>
              <a:latin typeface="Kinetic" panose="00000500000000000000" pitchFamily="50" charset="0"/>
              <a:sym typeface="Arial"/>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dirty="0">
              <a:solidFill>
                <a:schemeClr val="dk1"/>
              </a:solidFill>
              <a:latin typeface="Kinetic" panose="00000500000000000000" pitchFamily="50" charset="0"/>
              <a:sym typeface="Arial"/>
            </a:endParaRPr>
          </a:p>
          <a:p>
            <a:pPr marL="0" marR="0" lvl="0" indent="0" algn="just" rtl="0">
              <a:lnSpc>
                <a:spcPct val="100000"/>
              </a:lnSpc>
              <a:spcBef>
                <a:spcPts val="0"/>
              </a:spcBef>
              <a:spcAft>
                <a:spcPts val="0"/>
              </a:spcAft>
              <a:buClr>
                <a:srgbClr val="000000"/>
              </a:buClr>
              <a:buSzPts val="1050"/>
              <a:buFont typeface="Arial"/>
              <a:buNone/>
            </a:pPr>
            <a:r>
              <a:rPr lang="en-GB" sz="1050" b="0" i="0" u="none" strike="noStrike" cap="none" dirty="0">
                <a:solidFill>
                  <a:schemeClr val="dk1"/>
                </a:solidFill>
                <a:latin typeface="Kinetic" panose="00000500000000000000" pitchFamily="50" charset="0"/>
                <a:sym typeface="Arial"/>
              </a:rPr>
              <a:t>In PSED we will be getting to know our new classmates. We will also be thinking about special people in our lives and different emotions we can feel. We will be supporting the children to share and take turns.</a:t>
            </a:r>
            <a:endParaRPr sz="1400" b="0" i="0" u="none" strike="noStrike" cap="none" dirty="0">
              <a:solidFill>
                <a:srgbClr val="000000"/>
              </a:solidFill>
              <a:latin typeface="Kinetic" panose="00000500000000000000" pitchFamily="50" charset="0"/>
              <a:sym typeface="Arial"/>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dirty="0">
              <a:solidFill>
                <a:schemeClr val="dk1"/>
              </a:solidFill>
              <a:latin typeface="Kinetic" panose="00000500000000000000" pitchFamily="50" charset="0"/>
              <a:sym typeface="Arial"/>
            </a:endParaRPr>
          </a:p>
          <a:p>
            <a:pPr marL="0" marR="0" lvl="0" indent="0" algn="l" rtl="0">
              <a:lnSpc>
                <a:spcPct val="100000"/>
              </a:lnSpc>
              <a:spcBef>
                <a:spcPts val="0"/>
              </a:spcBef>
              <a:spcAft>
                <a:spcPts val="0"/>
              </a:spcAft>
              <a:buClr>
                <a:srgbClr val="000000"/>
              </a:buClr>
              <a:buSzPts val="1050"/>
              <a:buFont typeface="Arial"/>
              <a:buNone/>
            </a:pPr>
            <a:r>
              <a:rPr lang="en-GB" sz="1050" b="0" i="0" u="sng" strike="noStrike" cap="none" dirty="0">
                <a:solidFill>
                  <a:schemeClr val="dk1"/>
                </a:solidFill>
                <a:latin typeface="Kinetic" panose="00000500000000000000" pitchFamily="50" charset="0"/>
                <a:sym typeface="Arial"/>
              </a:rPr>
              <a:t>What you can do to help at home: </a:t>
            </a:r>
            <a:endParaRPr sz="1050" b="0" i="0" u="sng" strike="noStrike" cap="none" dirty="0">
              <a:solidFill>
                <a:schemeClr val="dk1"/>
              </a:solidFill>
              <a:latin typeface="Kinetic" panose="00000500000000000000" pitchFamily="50" charset="0"/>
              <a:sym typeface="Arial"/>
            </a:endParaRPr>
          </a:p>
          <a:p>
            <a:pPr marL="0" marR="0" lvl="0" indent="0" algn="l" rtl="0">
              <a:lnSpc>
                <a:spcPct val="100000"/>
              </a:lnSpc>
              <a:spcBef>
                <a:spcPts val="0"/>
              </a:spcBef>
              <a:spcAft>
                <a:spcPts val="0"/>
              </a:spcAft>
              <a:buClr>
                <a:srgbClr val="000000"/>
              </a:buClr>
              <a:buSzPts val="1050"/>
              <a:buFont typeface="Arial"/>
              <a:buNone/>
            </a:pPr>
            <a:r>
              <a:rPr lang="en-GB" sz="1050" b="0" i="0" u="none" strike="noStrike" cap="none" dirty="0">
                <a:solidFill>
                  <a:schemeClr val="dk1"/>
                </a:solidFill>
                <a:latin typeface="Kinetic" panose="00000500000000000000" pitchFamily="50" charset="0"/>
                <a:sym typeface="Arial"/>
              </a:rPr>
              <a:t>-Play turn taking games and games involving sharing together.</a:t>
            </a:r>
            <a:endParaRPr dirty="0">
              <a:latin typeface="Kinetic" panose="00000500000000000000" pitchFamily="50" charset="0"/>
            </a:endParaRPr>
          </a:p>
          <a:p>
            <a:pPr marL="0" marR="0" lvl="0" indent="0" algn="l" rtl="0">
              <a:lnSpc>
                <a:spcPct val="100000"/>
              </a:lnSpc>
              <a:spcBef>
                <a:spcPts val="0"/>
              </a:spcBef>
              <a:spcAft>
                <a:spcPts val="0"/>
              </a:spcAft>
              <a:buClr>
                <a:srgbClr val="000000"/>
              </a:buClr>
              <a:buSzPts val="1050"/>
              <a:buFont typeface="Arial"/>
              <a:buNone/>
            </a:pPr>
            <a:r>
              <a:rPr lang="en-GB" sz="1050" b="0" i="0" u="none" strike="noStrike" cap="none" dirty="0">
                <a:solidFill>
                  <a:schemeClr val="dk1"/>
                </a:solidFill>
                <a:latin typeface="Kinetic" panose="00000500000000000000" pitchFamily="50" charset="0"/>
                <a:sym typeface="Arial"/>
              </a:rPr>
              <a:t>Encourage your children to try and do things independently such as putting their toys away, putting on their coats on and zipping </a:t>
            </a:r>
            <a:r>
              <a:rPr lang="en-GB" sz="1050" dirty="0">
                <a:solidFill>
                  <a:schemeClr val="dk1"/>
                </a:solidFill>
                <a:latin typeface="Kinetic" panose="00000500000000000000" pitchFamily="50" charset="0"/>
              </a:rPr>
              <a:t>them</a:t>
            </a:r>
            <a:r>
              <a:rPr lang="en-GB" sz="1050" b="0" i="0" u="none" strike="noStrike" cap="none" dirty="0">
                <a:solidFill>
                  <a:schemeClr val="dk1"/>
                </a:solidFill>
                <a:latin typeface="Kinetic" panose="00000500000000000000" pitchFamily="50" charset="0"/>
                <a:sym typeface="Arial"/>
              </a:rPr>
              <a:t> up.</a:t>
            </a:r>
            <a:endParaRPr sz="1400" b="0" i="0" u="none" strike="noStrike" cap="none" dirty="0">
              <a:solidFill>
                <a:srgbClr val="000000"/>
              </a:solidFill>
              <a:latin typeface="Kinetic" panose="00000500000000000000" pitchFamily="50" charset="0"/>
              <a:sym typeface="Arial"/>
            </a:endParaRPr>
          </a:p>
          <a:p>
            <a:pPr marL="0" marR="0" lvl="0" indent="0" algn="ctr" rtl="0">
              <a:lnSpc>
                <a:spcPct val="100000"/>
              </a:lnSpc>
              <a:spcBef>
                <a:spcPts val="0"/>
              </a:spcBef>
              <a:spcAft>
                <a:spcPts val="0"/>
              </a:spcAft>
              <a:buClr>
                <a:srgbClr val="000000"/>
              </a:buClr>
              <a:buSzPts val="1050"/>
              <a:buFont typeface="Arial"/>
              <a:buNone/>
            </a:pPr>
            <a:r>
              <a:rPr lang="en-GB" sz="1050" b="1" i="0" u="none" strike="noStrike" cap="none" dirty="0">
                <a:solidFill>
                  <a:schemeClr val="dk1"/>
                </a:solidFill>
                <a:latin typeface="Kinetic" panose="00000500000000000000" pitchFamily="50" charset="0"/>
                <a:sym typeface="Arial"/>
              </a:rPr>
              <a:t> </a:t>
            </a:r>
            <a:endParaRPr sz="1050" b="0" i="0" u="none" strike="noStrike" cap="none" dirty="0">
              <a:solidFill>
                <a:schemeClr val="dk1"/>
              </a:solidFill>
              <a:latin typeface="Kinetic" panose="00000500000000000000" pitchFamily="50" charset="0"/>
              <a:ea typeface="Calibri"/>
              <a:cs typeface="Calibri"/>
              <a:sym typeface="Calibri"/>
            </a:endParaRPr>
          </a:p>
        </p:txBody>
      </p:sp>
      <p:sp>
        <p:nvSpPr>
          <p:cNvPr id="88" name="Google Shape;88;p1"/>
          <p:cNvSpPr txBox="1"/>
          <p:nvPr/>
        </p:nvSpPr>
        <p:spPr>
          <a:xfrm>
            <a:off x="404034" y="2354742"/>
            <a:ext cx="4303787" cy="1967008"/>
          </a:xfrm>
          <a:prstGeom prst="rect">
            <a:avLst/>
          </a:prstGeom>
          <a:solidFill>
            <a:schemeClr val="lt1"/>
          </a:solidFill>
          <a:ln w="63500" cap="flat" cmpd="thickThin">
            <a:solidFill>
              <a:srgbClr val="4372C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dirty="0">
              <a:solidFill>
                <a:schemeClr val="dk1"/>
              </a:solidFill>
              <a:latin typeface="Kinetic" panose="00000500000000000000" pitchFamily="50" charset="0"/>
              <a:sym typeface="Arial"/>
            </a:endParaRPr>
          </a:p>
          <a:p>
            <a:pPr marL="0" marR="0" lvl="0" indent="0" algn="ctr" rtl="0">
              <a:lnSpc>
                <a:spcPct val="100000"/>
              </a:lnSpc>
              <a:spcBef>
                <a:spcPts val="0"/>
              </a:spcBef>
              <a:spcAft>
                <a:spcPts val="0"/>
              </a:spcAft>
              <a:buClr>
                <a:srgbClr val="000000"/>
              </a:buClr>
              <a:buSzPts val="1050"/>
              <a:buFont typeface="Arial"/>
              <a:buNone/>
            </a:pPr>
            <a:r>
              <a:rPr lang="en-GB" sz="1050" b="1" i="0" u="none" strike="noStrike" cap="none" dirty="0">
                <a:solidFill>
                  <a:schemeClr val="dk1"/>
                </a:solidFill>
                <a:latin typeface="Kinetic" panose="00000500000000000000" pitchFamily="50" charset="0"/>
                <a:sym typeface="Arial"/>
              </a:rPr>
              <a:t>Physical Development </a:t>
            </a:r>
            <a:endParaRPr sz="1400" b="0" i="0" u="none" strike="noStrike" cap="none" dirty="0">
              <a:solidFill>
                <a:srgbClr val="000000"/>
              </a:solidFill>
              <a:latin typeface="Kinetic" panose="00000500000000000000" pitchFamily="50" charset="0"/>
              <a:sym typeface="Arial"/>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dirty="0">
              <a:solidFill>
                <a:schemeClr val="dk1"/>
              </a:solidFill>
              <a:latin typeface="Kinetic" panose="00000500000000000000" pitchFamily="50" charset="0"/>
              <a:sym typeface="Arial"/>
            </a:endParaRPr>
          </a:p>
          <a:p>
            <a:pPr marL="0" marR="0" lvl="0" indent="0" algn="just" rtl="0">
              <a:lnSpc>
                <a:spcPct val="100000"/>
              </a:lnSpc>
              <a:spcBef>
                <a:spcPts val="0"/>
              </a:spcBef>
              <a:spcAft>
                <a:spcPts val="0"/>
              </a:spcAft>
              <a:buClr>
                <a:srgbClr val="000000"/>
              </a:buClr>
              <a:buSzPts val="1050"/>
              <a:buFont typeface="Arial"/>
              <a:buNone/>
            </a:pPr>
            <a:r>
              <a:rPr lang="en-GB" sz="1050" b="0" i="0" u="none" strike="noStrike" cap="none" dirty="0">
                <a:solidFill>
                  <a:schemeClr val="dk1"/>
                </a:solidFill>
                <a:latin typeface="Kinetic" panose="00000500000000000000" pitchFamily="50" charset="0"/>
                <a:sym typeface="Arial"/>
              </a:rPr>
              <a:t>In PD we will be developing our climbing, throwing, moving and balancing skills in our outdoor area. We will also be working on holding small tools correctly such as pens and scissors. </a:t>
            </a:r>
            <a:endParaRPr sz="1400" b="0" i="0" u="none" strike="noStrike" cap="none" dirty="0">
              <a:solidFill>
                <a:srgbClr val="000000"/>
              </a:solidFill>
              <a:latin typeface="Kinetic" panose="00000500000000000000" pitchFamily="50" charset="0"/>
              <a:sym typeface="Arial"/>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dirty="0">
              <a:solidFill>
                <a:schemeClr val="dk1"/>
              </a:solidFill>
              <a:latin typeface="Kinetic" panose="00000500000000000000" pitchFamily="50" charset="0"/>
              <a:sym typeface="Arial"/>
            </a:endParaRPr>
          </a:p>
          <a:p>
            <a:pPr marL="0" marR="0" lvl="0" indent="0" algn="l" rtl="0">
              <a:lnSpc>
                <a:spcPct val="100000"/>
              </a:lnSpc>
              <a:spcBef>
                <a:spcPts val="0"/>
              </a:spcBef>
              <a:spcAft>
                <a:spcPts val="0"/>
              </a:spcAft>
              <a:buClr>
                <a:srgbClr val="000000"/>
              </a:buClr>
              <a:buSzPts val="1050"/>
              <a:buFont typeface="Arial"/>
              <a:buNone/>
            </a:pPr>
            <a:r>
              <a:rPr lang="en-GB" sz="1050" b="0" i="0" u="sng" strike="noStrike" cap="none" dirty="0">
                <a:solidFill>
                  <a:schemeClr val="dk1"/>
                </a:solidFill>
                <a:latin typeface="Kinetic" panose="00000500000000000000" pitchFamily="50" charset="0"/>
                <a:sym typeface="Arial"/>
              </a:rPr>
              <a:t>What you can do to help at home</a:t>
            </a:r>
            <a:r>
              <a:rPr lang="en-GB" sz="1050" b="0" i="0" u="none" strike="noStrike" cap="none" dirty="0">
                <a:solidFill>
                  <a:schemeClr val="dk1"/>
                </a:solidFill>
                <a:latin typeface="Kinetic" panose="00000500000000000000" pitchFamily="50" charset="0"/>
                <a:sym typeface="Arial"/>
              </a:rPr>
              <a:t>: </a:t>
            </a:r>
            <a:endParaRPr sz="1400" b="0" i="0" u="none" strike="noStrike" cap="none" dirty="0">
              <a:solidFill>
                <a:srgbClr val="000000"/>
              </a:solidFill>
              <a:latin typeface="Kinetic" panose="00000500000000000000" pitchFamily="50" charset="0"/>
              <a:sym typeface="Arial"/>
            </a:endParaRPr>
          </a:p>
          <a:p>
            <a:pPr marL="171450" marR="0" lvl="0" indent="-171450" algn="l" rtl="0">
              <a:lnSpc>
                <a:spcPct val="100000"/>
              </a:lnSpc>
              <a:spcBef>
                <a:spcPts val="0"/>
              </a:spcBef>
              <a:spcAft>
                <a:spcPts val="0"/>
              </a:spcAft>
              <a:buClr>
                <a:schemeClr val="dk1"/>
              </a:buClr>
              <a:buSzPts val="1050"/>
              <a:buFont typeface="Arial"/>
              <a:buChar char="-"/>
            </a:pPr>
            <a:r>
              <a:rPr lang="en-GB" sz="1050" b="0" i="0" u="none" strike="noStrike" cap="none" dirty="0">
                <a:solidFill>
                  <a:schemeClr val="dk1"/>
                </a:solidFill>
                <a:latin typeface="Kinetic" panose="00000500000000000000" pitchFamily="50" charset="0"/>
                <a:sym typeface="Arial"/>
              </a:rPr>
              <a:t>Play throwing and catching games together.</a:t>
            </a:r>
            <a:endParaRPr sz="1400" b="0" i="0" u="none" strike="noStrike" cap="none" dirty="0">
              <a:solidFill>
                <a:srgbClr val="000000"/>
              </a:solidFill>
              <a:latin typeface="Kinetic" panose="00000500000000000000" pitchFamily="50" charset="0"/>
              <a:sym typeface="Arial"/>
            </a:endParaRPr>
          </a:p>
          <a:p>
            <a:pPr marL="171450" marR="0" lvl="0" indent="-171450" algn="l" rtl="0">
              <a:lnSpc>
                <a:spcPct val="100000"/>
              </a:lnSpc>
              <a:spcBef>
                <a:spcPts val="0"/>
              </a:spcBef>
              <a:spcAft>
                <a:spcPts val="0"/>
              </a:spcAft>
              <a:buClr>
                <a:schemeClr val="dk1"/>
              </a:buClr>
              <a:buSzPts val="1050"/>
              <a:buFont typeface="Arial"/>
              <a:buChar char="-"/>
            </a:pPr>
            <a:r>
              <a:rPr lang="en-GB" sz="1050" b="0" i="0" u="none" strike="noStrike" cap="none" dirty="0">
                <a:solidFill>
                  <a:schemeClr val="dk1"/>
                </a:solidFill>
                <a:latin typeface="Kinetic" panose="00000500000000000000" pitchFamily="50" charset="0"/>
                <a:sym typeface="Arial"/>
              </a:rPr>
              <a:t>Practise holding a pencil correctly.</a:t>
            </a:r>
            <a:endParaRPr dirty="0">
              <a:latin typeface="Kinetic" panose="00000500000000000000" pitchFamily="50" charset="0"/>
            </a:endParaRPr>
          </a:p>
          <a:p>
            <a:pPr marL="171450" marR="0" lvl="0" indent="-171450" algn="l" rtl="0">
              <a:lnSpc>
                <a:spcPct val="100000"/>
              </a:lnSpc>
              <a:spcBef>
                <a:spcPts val="0"/>
              </a:spcBef>
              <a:spcAft>
                <a:spcPts val="0"/>
              </a:spcAft>
              <a:buClr>
                <a:schemeClr val="dk1"/>
              </a:buClr>
              <a:buSzPts val="1050"/>
              <a:buFont typeface="Arial"/>
              <a:buChar char="-"/>
            </a:pPr>
            <a:r>
              <a:rPr lang="en-GB" sz="1050" b="0" i="0" u="none" strike="noStrike" cap="none" dirty="0">
                <a:solidFill>
                  <a:schemeClr val="dk1"/>
                </a:solidFill>
                <a:latin typeface="Kinetic" panose="00000500000000000000" pitchFamily="50" charset="0"/>
                <a:sym typeface="Arial"/>
              </a:rPr>
              <a:t>Go outside each day, going for a walk or visiting the playgrounds</a:t>
            </a:r>
            <a:endParaRPr sz="1400" b="0" i="0" u="none" strike="noStrike" cap="none" dirty="0">
              <a:solidFill>
                <a:srgbClr val="000000"/>
              </a:solidFill>
              <a:latin typeface="Kinetic" panose="00000500000000000000" pitchFamily="50" charset="0"/>
              <a:sym typeface="Arial"/>
            </a:endParaRPr>
          </a:p>
        </p:txBody>
      </p:sp>
      <p:sp>
        <p:nvSpPr>
          <p:cNvPr id="89" name="Google Shape;89;p1"/>
          <p:cNvSpPr txBox="1"/>
          <p:nvPr/>
        </p:nvSpPr>
        <p:spPr>
          <a:xfrm>
            <a:off x="404034" y="4488341"/>
            <a:ext cx="3597945" cy="1903797"/>
          </a:xfrm>
          <a:prstGeom prst="rect">
            <a:avLst/>
          </a:prstGeom>
          <a:solidFill>
            <a:schemeClr val="lt1"/>
          </a:solidFill>
          <a:ln w="63500" cap="flat" cmpd="thickThin">
            <a:solidFill>
              <a:srgbClr val="4372C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dirty="0">
                <a:solidFill>
                  <a:schemeClr val="dk1"/>
                </a:solidFill>
                <a:latin typeface="Kinetic" panose="00000500000000000000" pitchFamily="50" charset="0"/>
                <a:ea typeface="Times New Roman"/>
                <a:cs typeface="Times New Roman"/>
                <a:sym typeface="Times New Roman"/>
              </a:rPr>
              <a:t> </a:t>
            </a:r>
            <a:r>
              <a:rPr lang="en-GB" sz="1050" b="1" i="0" u="none" strike="noStrike" cap="none" dirty="0">
                <a:solidFill>
                  <a:schemeClr val="dk1"/>
                </a:solidFill>
                <a:latin typeface="Kinetic" panose="00000500000000000000" pitchFamily="50" charset="0"/>
                <a:sym typeface="Arial"/>
              </a:rPr>
              <a:t>Maths </a:t>
            </a:r>
            <a:endParaRPr sz="1400" b="0" i="0" u="none" strike="noStrike" cap="none" dirty="0">
              <a:solidFill>
                <a:srgbClr val="000000"/>
              </a:solidFill>
              <a:latin typeface="Kinetic" panose="00000500000000000000" pitchFamily="50" charset="0"/>
              <a:sym typeface="Arial"/>
            </a:endParaRPr>
          </a:p>
          <a:p>
            <a:pPr marL="0" marR="0" lvl="0" indent="0" algn="l" rtl="0">
              <a:lnSpc>
                <a:spcPct val="100000"/>
              </a:lnSpc>
              <a:spcBef>
                <a:spcPts val="0"/>
              </a:spcBef>
              <a:spcAft>
                <a:spcPts val="0"/>
              </a:spcAft>
              <a:buClr>
                <a:srgbClr val="000000"/>
              </a:buClr>
              <a:buSzPts val="1050"/>
              <a:buFont typeface="Arial"/>
              <a:buNone/>
            </a:pPr>
            <a:endParaRPr sz="1050" b="1" i="0" u="none" strike="noStrike" cap="none" dirty="0">
              <a:solidFill>
                <a:schemeClr val="dk1"/>
              </a:solidFill>
              <a:latin typeface="Kinetic" panose="00000500000000000000" pitchFamily="50" charset="0"/>
              <a:sym typeface="Arial"/>
            </a:endParaRPr>
          </a:p>
          <a:p>
            <a:pPr marL="0" marR="0" lvl="0" indent="0" algn="just" rtl="0">
              <a:lnSpc>
                <a:spcPct val="100000"/>
              </a:lnSpc>
              <a:spcBef>
                <a:spcPts val="0"/>
              </a:spcBef>
              <a:spcAft>
                <a:spcPts val="0"/>
              </a:spcAft>
              <a:buClr>
                <a:srgbClr val="000000"/>
              </a:buClr>
              <a:buSzPts val="1050"/>
              <a:buFont typeface="Arial"/>
              <a:buNone/>
            </a:pPr>
            <a:r>
              <a:rPr lang="en-GB" sz="1050" b="0" i="0" u="none" strike="noStrike" cap="none" dirty="0">
                <a:solidFill>
                  <a:schemeClr val="dk1"/>
                </a:solidFill>
                <a:latin typeface="Kinetic" panose="00000500000000000000" pitchFamily="50" charset="0"/>
                <a:sym typeface="Arial"/>
              </a:rPr>
              <a:t>In maths we will be singing lots of songs that involve counting. We will focus on saying the numbers 1-5, counting objects and talking about the value of each number. </a:t>
            </a:r>
            <a:endParaRPr sz="1400" b="0" i="0" u="none" strike="noStrike" cap="none" dirty="0">
              <a:solidFill>
                <a:srgbClr val="000000"/>
              </a:solidFill>
              <a:latin typeface="Kinetic" panose="00000500000000000000" pitchFamily="50" charset="0"/>
              <a:sym typeface="Arial"/>
            </a:endParaRPr>
          </a:p>
          <a:p>
            <a:pPr marL="0" marR="0" lvl="0" indent="0" algn="l" rtl="0">
              <a:lnSpc>
                <a:spcPct val="100000"/>
              </a:lnSpc>
              <a:spcBef>
                <a:spcPts val="0"/>
              </a:spcBef>
              <a:spcAft>
                <a:spcPts val="0"/>
              </a:spcAft>
              <a:buClr>
                <a:srgbClr val="000000"/>
              </a:buClr>
              <a:buSzPts val="1050"/>
              <a:buFont typeface="Arial"/>
              <a:buNone/>
            </a:pPr>
            <a:endParaRPr lang="en-GB" sz="1050" b="0" i="0" u="sng" strike="noStrike" cap="none" dirty="0">
              <a:solidFill>
                <a:schemeClr val="dk1"/>
              </a:solidFill>
              <a:latin typeface="Kinetic" panose="00000500000000000000" pitchFamily="50" charset="0"/>
              <a:sym typeface="Arial"/>
            </a:endParaRPr>
          </a:p>
          <a:p>
            <a:pPr marL="0" marR="0" lvl="0" indent="0" algn="l" rtl="0">
              <a:lnSpc>
                <a:spcPct val="100000"/>
              </a:lnSpc>
              <a:spcBef>
                <a:spcPts val="0"/>
              </a:spcBef>
              <a:spcAft>
                <a:spcPts val="0"/>
              </a:spcAft>
              <a:buClr>
                <a:srgbClr val="000000"/>
              </a:buClr>
              <a:buSzPts val="1050"/>
              <a:buFont typeface="Arial"/>
              <a:buNone/>
            </a:pPr>
            <a:r>
              <a:rPr lang="en-GB" sz="1050" b="0" i="0" u="sng" strike="noStrike" cap="none" dirty="0">
                <a:solidFill>
                  <a:schemeClr val="dk1"/>
                </a:solidFill>
                <a:latin typeface="Kinetic" panose="00000500000000000000" pitchFamily="50" charset="0"/>
                <a:sym typeface="Arial"/>
              </a:rPr>
              <a:t>What you can do to help at home: </a:t>
            </a:r>
            <a:endParaRPr sz="1400" b="0" i="0" u="none" strike="noStrike" cap="none" dirty="0">
              <a:solidFill>
                <a:srgbClr val="000000"/>
              </a:solidFill>
              <a:latin typeface="Kinetic" panose="00000500000000000000" pitchFamily="50" charset="0"/>
              <a:sym typeface="Arial"/>
            </a:endParaRPr>
          </a:p>
          <a:p>
            <a:pPr marL="0" marR="0" lvl="0" indent="0" algn="l" rtl="0">
              <a:lnSpc>
                <a:spcPct val="100000"/>
              </a:lnSpc>
              <a:spcBef>
                <a:spcPts val="0"/>
              </a:spcBef>
              <a:spcAft>
                <a:spcPts val="0"/>
              </a:spcAft>
              <a:buClr>
                <a:srgbClr val="000000"/>
              </a:buClr>
              <a:buSzPts val="1050"/>
              <a:buFont typeface="Arial"/>
              <a:buNone/>
            </a:pPr>
            <a:r>
              <a:rPr lang="en-GB" sz="1050" b="0" i="0" u="none" strike="noStrike" cap="none" dirty="0">
                <a:solidFill>
                  <a:schemeClr val="dk1"/>
                </a:solidFill>
                <a:latin typeface="Kinetic" panose="00000500000000000000" pitchFamily="50" charset="0"/>
                <a:sym typeface="Arial"/>
              </a:rPr>
              <a:t>- Sing counting songs together e.g. Five little ducks </a:t>
            </a:r>
            <a:endParaRPr sz="1400" b="0" i="0" u="none" strike="noStrike" cap="none" dirty="0">
              <a:solidFill>
                <a:srgbClr val="000000"/>
              </a:solidFill>
              <a:latin typeface="Kinetic" panose="00000500000000000000" pitchFamily="50" charset="0"/>
              <a:sym typeface="Arial"/>
            </a:endParaRPr>
          </a:p>
          <a:p>
            <a:pPr marL="0" marR="0" lvl="0" indent="0" algn="l" rtl="0">
              <a:lnSpc>
                <a:spcPct val="100000"/>
              </a:lnSpc>
              <a:spcBef>
                <a:spcPts val="0"/>
              </a:spcBef>
              <a:spcAft>
                <a:spcPts val="0"/>
              </a:spcAft>
              <a:buClr>
                <a:srgbClr val="000000"/>
              </a:buClr>
              <a:buSzPts val="1050"/>
              <a:buFont typeface="Arial"/>
              <a:buNone/>
            </a:pPr>
            <a:r>
              <a:rPr lang="en-GB" sz="1050" b="0" i="0" u="none" strike="noStrike" cap="none" dirty="0">
                <a:solidFill>
                  <a:schemeClr val="dk1"/>
                </a:solidFill>
                <a:latin typeface="Kinetic" panose="00000500000000000000" pitchFamily="50" charset="0"/>
                <a:sym typeface="Arial"/>
              </a:rPr>
              <a:t>- Look out for numbers in the environment e.g. What      number is on that front door? </a:t>
            </a:r>
            <a:endParaRPr sz="1400" b="0" i="0" u="none" strike="noStrike" cap="none" dirty="0">
              <a:solidFill>
                <a:srgbClr val="000000"/>
              </a:solidFill>
              <a:latin typeface="Kinetic" panose="00000500000000000000" pitchFamily="50" charset="0"/>
              <a:sym typeface="Arial"/>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dirty="0">
              <a:solidFill>
                <a:schemeClr val="dk1"/>
              </a:solidFill>
              <a:latin typeface="Kinetic" panose="00000500000000000000" pitchFamily="50" charset="0"/>
              <a:ea typeface="Calibri"/>
              <a:cs typeface="Calibri"/>
              <a:sym typeface="Calibri"/>
            </a:endParaRPr>
          </a:p>
        </p:txBody>
      </p:sp>
      <p:sp>
        <p:nvSpPr>
          <p:cNvPr id="90" name="Google Shape;90;p1"/>
          <p:cNvSpPr txBox="1"/>
          <p:nvPr/>
        </p:nvSpPr>
        <p:spPr>
          <a:xfrm>
            <a:off x="7479934" y="300472"/>
            <a:ext cx="4216768" cy="1887679"/>
          </a:xfrm>
          <a:prstGeom prst="rect">
            <a:avLst/>
          </a:prstGeom>
          <a:solidFill>
            <a:schemeClr val="lt1"/>
          </a:solidFill>
          <a:ln w="63500" cap="flat" cmpd="thickThin">
            <a:solidFill>
              <a:srgbClr val="4372C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dirty="0">
              <a:solidFill>
                <a:schemeClr val="dk1"/>
              </a:solidFill>
              <a:latin typeface="Kinetic" panose="00000500000000000000" pitchFamily="50" charset="0"/>
              <a:sym typeface="Arial"/>
            </a:endParaRPr>
          </a:p>
          <a:p>
            <a:pPr marL="0" marR="0" lvl="0" indent="0" algn="ctr" rtl="0">
              <a:lnSpc>
                <a:spcPct val="100000"/>
              </a:lnSpc>
              <a:spcBef>
                <a:spcPts val="0"/>
              </a:spcBef>
              <a:spcAft>
                <a:spcPts val="0"/>
              </a:spcAft>
              <a:buClr>
                <a:srgbClr val="000000"/>
              </a:buClr>
              <a:buSzPts val="1050"/>
              <a:buFont typeface="Arial"/>
              <a:buNone/>
            </a:pPr>
            <a:r>
              <a:rPr lang="en-GB" sz="1050" b="1" i="0" u="none" strike="noStrike" cap="none" dirty="0">
                <a:solidFill>
                  <a:schemeClr val="dk1"/>
                </a:solidFill>
                <a:latin typeface="Kinetic" panose="00000500000000000000" pitchFamily="50" charset="0"/>
                <a:sym typeface="Arial"/>
              </a:rPr>
              <a:t>Communication and Language</a:t>
            </a:r>
            <a:endParaRPr sz="1400" b="0" i="0" u="none" strike="noStrike" cap="none" dirty="0">
              <a:solidFill>
                <a:srgbClr val="000000"/>
              </a:solidFill>
              <a:latin typeface="Kinetic" panose="00000500000000000000" pitchFamily="50" charset="0"/>
              <a:sym typeface="Arial"/>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dirty="0">
              <a:solidFill>
                <a:schemeClr val="dk1"/>
              </a:solidFill>
              <a:latin typeface="Kinetic" panose="00000500000000000000" pitchFamily="50" charset="0"/>
              <a:sym typeface="Arial"/>
            </a:endParaRPr>
          </a:p>
          <a:p>
            <a:pPr marL="0" marR="0" lvl="0" indent="0" algn="just" rtl="0">
              <a:lnSpc>
                <a:spcPct val="100000"/>
              </a:lnSpc>
              <a:spcBef>
                <a:spcPts val="0"/>
              </a:spcBef>
              <a:spcAft>
                <a:spcPts val="0"/>
              </a:spcAft>
              <a:buClr>
                <a:srgbClr val="000000"/>
              </a:buClr>
              <a:buSzPts val="1050"/>
              <a:buFont typeface="Arial"/>
              <a:buNone/>
            </a:pPr>
            <a:r>
              <a:rPr lang="en-GB" sz="1050" b="0" i="0" u="none" strike="noStrike" cap="none" dirty="0">
                <a:solidFill>
                  <a:schemeClr val="dk1"/>
                </a:solidFill>
                <a:latin typeface="Kinetic" panose="00000500000000000000" pitchFamily="50" charset="0"/>
                <a:sym typeface="Arial"/>
              </a:rPr>
              <a:t>In CL we will focus on building our confidence to talk to adults and other children in the setting. We will encourage your child to talk about themselves and what they like to do in sentences.</a:t>
            </a:r>
            <a:endParaRPr sz="1050" b="0" i="0" u="sng" strike="noStrike" cap="none" dirty="0">
              <a:solidFill>
                <a:schemeClr val="dk1"/>
              </a:solidFill>
              <a:latin typeface="Kinetic" panose="00000500000000000000" pitchFamily="50" charset="0"/>
              <a:sym typeface="Arial"/>
            </a:endParaRPr>
          </a:p>
          <a:p>
            <a:pPr marL="0" marR="0" lvl="0" indent="0" algn="just" rtl="0">
              <a:lnSpc>
                <a:spcPct val="100000"/>
              </a:lnSpc>
              <a:spcBef>
                <a:spcPts val="0"/>
              </a:spcBef>
              <a:spcAft>
                <a:spcPts val="0"/>
              </a:spcAft>
              <a:buClr>
                <a:srgbClr val="000000"/>
              </a:buClr>
              <a:buSzPts val="1050"/>
              <a:buFont typeface="Arial"/>
              <a:buNone/>
            </a:pPr>
            <a:r>
              <a:rPr lang="en-GB" sz="1050" b="0" i="0" u="none" strike="noStrike" cap="none" dirty="0">
                <a:solidFill>
                  <a:schemeClr val="dk1"/>
                </a:solidFill>
                <a:latin typeface="Kinetic" panose="00000500000000000000" pitchFamily="50" charset="0"/>
                <a:sym typeface="Arial"/>
              </a:rPr>
              <a:t> </a:t>
            </a:r>
            <a:endParaRPr sz="1050" b="0" i="0" u="sng" strike="noStrike" cap="none" dirty="0">
              <a:solidFill>
                <a:schemeClr val="dk1"/>
              </a:solidFill>
              <a:latin typeface="Kinetic" panose="00000500000000000000" pitchFamily="50" charset="0"/>
              <a:sym typeface="Arial"/>
            </a:endParaRPr>
          </a:p>
          <a:p>
            <a:pPr marL="0" marR="0" lvl="0" indent="0" algn="l" rtl="0">
              <a:lnSpc>
                <a:spcPct val="100000"/>
              </a:lnSpc>
              <a:spcBef>
                <a:spcPts val="0"/>
              </a:spcBef>
              <a:spcAft>
                <a:spcPts val="0"/>
              </a:spcAft>
              <a:buClr>
                <a:srgbClr val="000000"/>
              </a:buClr>
              <a:buSzPts val="1050"/>
              <a:buFont typeface="Arial"/>
              <a:buNone/>
            </a:pPr>
            <a:r>
              <a:rPr lang="en-GB" sz="1050" b="0" i="0" u="sng" strike="noStrike" cap="none" dirty="0">
                <a:solidFill>
                  <a:schemeClr val="dk1"/>
                </a:solidFill>
                <a:latin typeface="Kinetic" panose="00000500000000000000" pitchFamily="50" charset="0"/>
                <a:sym typeface="Arial"/>
              </a:rPr>
              <a:t>What you can do to help at home: </a:t>
            </a:r>
            <a:endParaRPr sz="1400" b="0" i="0" u="none" strike="noStrike" cap="none" dirty="0">
              <a:solidFill>
                <a:srgbClr val="000000"/>
              </a:solidFill>
              <a:latin typeface="Kinetic" panose="00000500000000000000" pitchFamily="50" charset="0"/>
              <a:sym typeface="Arial"/>
            </a:endParaRPr>
          </a:p>
          <a:p>
            <a:pPr marL="0" marR="0" lvl="0" indent="0" algn="l" rtl="0">
              <a:lnSpc>
                <a:spcPct val="100000"/>
              </a:lnSpc>
              <a:spcBef>
                <a:spcPts val="0"/>
              </a:spcBef>
              <a:spcAft>
                <a:spcPts val="0"/>
              </a:spcAft>
              <a:buClr>
                <a:srgbClr val="000000"/>
              </a:buClr>
              <a:buSzPts val="1050"/>
              <a:buFont typeface="Arial"/>
              <a:buNone/>
            </a:pPr>
            <a:r>
              <a:rPr lang="en-GB" sz="1050" b="0" i="0" u="none" strike="noStrike" cap="none" dirty="0">
                <a:solidFill>
                  <a:schemeClr val="dk1"/>
                </a:solidFill>
                <a:latin typeface="Kinetic" panose="00000500000000000000" pitchFamily="50" charset="0"/>
                <a:sym typeface="Arial"/>
              </a:rPr>
              <a:t>-Encourage your child to talk about things they like.</a:t>
            </a:r>
            <a:endParaRPr sz="1400" b="0" i="0" u="none" strike="noStrike" cap="none" dirty="0">
              <a:solidFill>
                <a:srgbClr val="000000"/>
              </a:solidFill>
              <a:latin typeface="Kinetic" panose="00000500000000000000" pitchFamily="50" charset="0"/>
              <a:sym typeface="Arial"/>
            </a:endParaRPr>
          </a:p>
          <a:p>
            <a:pPr marL="0" marR="0" lvl="0" indent="0" algn="l" rtl="0">
              <a:lnSpc>
                <a:spcPct val="100000"/>
              </a:lnSpc>
              <a:spcBef>
                <a:spcPts val="0"/>
              </a:spcBef>
              <a:spcAft>
                <a:spcPts val="0"/>
              </a:spcAft>
              <a:buNone/>
            </a:pPr>
            <a:r>
              <a:rPr lang="en-GB" sz="1050" b="0" i="0" u="none" strike="noStrike" cap="none" dirty="0">
                <a:solidFill>
                  <a:schemeClr val="dk1"/>
                </a:solidFill>
                <a:latin typeface="Kinetic" panose="00000500000000000000" pitchFamily="50" charset="0"/>
                <a:sym typeface="Arial"/>
              </a:rPr>
              <a:t>- Practise taking turns when talking.</a:t>
            </a:r>
            <a:endParaRPr dirty="0">
              <a:latin typeface="Kinetic" panose="00000500000000000000" pitchFamily="50" charset="0"/>
            </a:endParaRPr>
          </a:p>
          <a:p>
            <a:pPr marL="0" marR="0" lvl="0" indent="0" algn="l" rtl="0">
              <a:lnSpc>
                <a:spcPct val="100000"/>
              </a:lnSpc>
              <a:spcBef>
                <a:spcPts val="0"/>
              </a:spcBef>
              <a:spcAft>
                <a:spcPts val="0"/>
              </a:spcAft>
              <a:buNone/>
            </a:pPr>
            <a:r>
              <a:rPr lang="en-GB" sz="1050" b="0" i="0" u="none" strike="noStrike" cap="none" dirty="0">
                <a:solidFill>
                  <a:schemeClr val="dk1"/>
                </a:solidFill>
                <a:latin typeface="Kinetic" panose="00000500000000000000" pitchFamily="50" charset="0"/>
                <a:sym typeface="Arial"/>
              </a:rPr>
              <a:t>- Support your child to reply in sentences </a:t>
            </a:r>
            <a:endParaRPr sz="1400" b="0" i="0" u="none" strike="noStrike" cap="none" dirty="0">
              <a:solidFill>
                <a:srgbClr val="000000"/>
              </a:solidFill>
              <a:latin typeface="Kinetic" panose="00000500000000000000" pitchFamily="50" charset="0"/>
              <a:sym typeface="Arial"/>
            </a:endParaRPr>
          </a:p>
          <a:p>
            <a:pPr marL="171450" marR="0" lvl="0" indent="-120650" algn="l" rtl="0">
              <a:lnSpc>
                <a:spcPct val="100000"/>
              </a:lnSpc>
              <a:spcBef>
                <a:spcPts val="0"/>
              </a:spcBef>
              <a:spcAft>
                <a:spcPts val="0"/>
              </a:spcAft>
              <a:buClr>
                <a:schemeClr val="dk1"/>
              </a:buClr>
              <a:buSzPts val="800"/>
              <a:buFont typeface="Calibri"/>
              <a:buNone/>
            </a:pPr>
            <a:endParaRPr sz="800" b="0" i="0" u="none" strike="noStrike" cap="none" dirty="0">
              <a:solidFill>
                <a:schemeClr val="dk1"/>
              </a:solidFill>
              <a:latin typeface="Kinetic" panose="00000500000000000000" pitchFamily="50" charset="0"/>
              <a:sym typeface="Arial"/>
            </a:endParaRPr>
          </a:p>
        </p:txBody>
      </p:sp>
      <p:sp>
        <p:nvSpPr>
          <p:cNvPr id="91" name="Google Shape;91;p1"/>
          <p:cNvSpPr txBox="1"/>
          <p:nvPr/>
        </p:nvSpPr>
        <p:spPr>
          <a:xfrm>
            <a:off x="7479934" y="2434071"/>
            <a:ext cx="4216767" cy="1887679"/>
          </a:xfrm>
          <a:prstGeom prst="rect">
            <a:avLst/>
          </a:prstGeom>
          <a:solidFill>
            <a:schemeClr val="lt1"/>
          </a:solidFill>
          <a:ln w="63500" cap="flat" cmpd="thickThin">
            <a:solidFill>
              <a:srgbClr val="4372C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GB" sz="1050" b="1" i="0" u="none" strike="noStrike" cap="none" dirty="0">
                <a:solidFill>
                  <a:schemeClr val="dk1"/>
                </a:solidFill>
                <a:latin typeface="Kinetic" panose="00000500000000000000" pitchFamily="50" charset="0"/>
                <a:sym typeface="Arial"/>
              </a:rPr>
              <a:t>:</a:t>
            </a:r>
            <a:endParaRPr sz="1400" b="0" i="0" u="none" strike="noStrike" cap="none" dirty="0">
              <a:solidFill>
                <a:srgbClr val="000000"/>
              </a:solidFill>
              <a:latin typeface="Kinetic" panose="00000500000000000000" pitchFamily="50" charset="0"/>
              <a:sym typeface="Arial"/>
            </a:endParaRPr>
          </a:p>
          <a:p>
            <a:pPr marL="0" marR="0" lvl="0" indent="0" algn="ctr" rtl="0">
              <a:lnSpc>
                <a:spcPct val="100000"/>
              </a:lnSpc>
              <a:spcBef>
                <a:spcPts val="0"/>
              </a:spcBef>
              <a:spcAft>
                <a:spcPts val="0"/>
              </a:spcAft>
              <a:buClr>
                <a:srgbClr val="000000"/>
              </a:buClr>
              <a:buSzPts val="1050"/>
              <a:buFont typeface="Arial"/>
              <a:buNone/>
            </a:pPr>
            <a:r>
              <a:rPr lang="en-GB" sz="1050" b="1" i="0" u="none" strike="noStrike" cap="none" dirty="0">
                <a:solidFill>
                  <a:schemeClr val="dk1"/>
                </a:solidFill>
                <a:latin typeface="Kinetic" panose="00000500000000000000" pitchFamily="50" charset="0"/>
                <a:sym typeface="Arial"/>
              </a:rPr>
              <a:t>Literacy</a:t>
            </a:r>
            <a:endParaRPr sz="1400" b="0" i="0" u="none" strike="noStrike" cap="none" dirty="0">
              <a:solidFill>
                <a:srgbClr val="000000"/>
              </a:solidFill>
              <a:latin typeface="Kinetic" panose="00000500000000000000" pitchFamily="50" charset="0"/>
              <a:sym typeface="Arial"/>
            </a:endParaRPr>
          </a:p>
          <a:p>
            <a:pPr marL="0" marR="0" lvl="0" indent="0" algn="just" rtl="0">
              <a:lnSpc>
                <a:spcPct val="100000"/>
              </a:lnSpc>
              <a:spcBef>
                <a:spcPts val="0"/>
              </a:spcBef>
              <a:spcAft>
                <a:spcPts val="0"/>
              </a:spcAft>
              <a:buClr>
                <a:srgbClr val="000000"/>
              </a:buClr>
              <a:buSzPts val="1050"/>
              <a:buFont typeface="Arial"/>
              <a:buNone/>
            </a:pPr>
            <a:r>
              <a:rPr lang="en-GB" sz="1050" b="0" i="0" u="none" strike="noStrike" cap="none" dirty="0">
                <a:solidFill>
                  <a:schemeClr val="dk1"/>
                </a:solidFill>
                <a:latin typeface="Kinetic" panose="00000500000000000000" pitchFamily="50" charset="0"/>
                <a:sym typeface="Arial"/>
              </a:rPr>
              <a:t>In Literacy we are going to be reading Goldilocks and the Three Bears and A Bit Lost. The children will be encouraged to talk about each story and join in with repeated phrases. They will be also be encouraged to make marks to </a:t>
            </a:r>
            <a:r>
              <a:rPr lang="en-GB" sz="1050" b="0" i="0" u="none" strike="noStrike" cap="none" dirty="0" err="1">
                <a:solidFill>
                  <a:schemeClr val="dk1"/>
                </a:solidFill>
                <a:latin typeface="Kinetic" panose="00000500000000000000" pitchFamily="50" charset="0"/>
                <a:sym typeface="Arial"/>
              </a:rPr>
              <a:t>to</a:t>
            </a:r>
            <a:r>
              <a:rPr lang="en-GB" sz="1050" b="0" i="0" u="none" strike="noStrike" cap="none" dirty="0">
                <a:solidFill>
                  <a:schemeClr val="dk1"/>
                </a:solidFill>
                <a:latin typeface="Kinetic" panose="00000500000000000000" pitchFamily="50" charset="0"/>
                <a:sym typeface="Arial"/>
              </a:rPr>
              <a:t> retell the story,</a:t>
            </a:r>
            <a:endParaRPr sz="1400" b="0" i="0" u="none" strike="noStrike" cap="none" dirty="0">
              <a:solidFill>
                <a:srgbClr val="000000"/>
              </a:solidFill>
              <a:latin typeface="Kinetic" panose="00000500000000000000" pitchFamily="50" charset="0"/>
              <a:sym typeface="Arial"/>
            </a:endParaRPr>
          </a:p>
          <a:p>
            <a:pPr marL="0" marR="0" lvl="0" indent="0" algn="l" rtl="0">
              <a:lnSpc>
                <a:spcPct val="100000"/>
              </a:lnSpc>
              <a:spcBef>
                <a:spcPts val="0"/>
              </a:spcBef>
              <a:spcAft>
                <a:spcPts val="0"/>
              </a:spcAft>
              <a:buClr>
                <a:srgbClr val="000000"/>
              </a:buClr>
              <a:buSzPts val="1050"/>
              <a:buFont typeface="Arial"/>
              <a:buNone/>
            </a:pPr>
            <a:r>
              <a:rPr lang="en-GB" sz="1050" b="0" i="0" u="none" strike="noStrike" cap="none" dirty="0">
                <a:solidFill>
                  <a:schemeClr val="dk1"/>
                </a:solidFill>
                <a:latin typeface="Kinetic" panose="00000500000000000000" pitchFamily="50" charset="0"/>
                <a:sym typeface="Arial"/>
              </a:rPr>
              <a:t> </a:t>
            </a:r>
            <a:endParaRPr sz="1050" b="0" i="0" u="sng" strike="noStrike" cap="none" dirty="0">
              <a:solidFill>
                <a:schemeClr val="dk1"/>
              </a:solidFill>
              <a:latin typeface="Kinetic" panose="00000500000000000000" pitchFamily="50" charset="0"/>
              <a:sym typeface="Arial"/>
            </a:endParaRPr>
          </a:p>
          <a:p>
            <a:pPr marL="0" marR="0" lvl="0" indent="0" algn="l" rtl="0">
              <a:lnSpc>
                <a:spcPct val="100000"/>
              </a:lnSpc>
              <a:spcBef>
                <a:spcPts val="0"/>
              </a:spcBef>
              <a:spcAft>
                <a:spcPts val="0"/>
              </a:spcAft>
              <a:buClr>
                <a:srgbClr val="000000"/>
              </a:buClr>
              <a:buSzPts val="1050"/>
              <a:buFont typeface="Arial"/>
              <a:buNone/>
            </a:pPr>
            <a:r>
              <a:rPr lang="en-GB" sz="1050" b="0" i="0" u="sng" strike="noStrike" cap="none" dirty="0">
                <a:solidFill>
                  <a:schemeClr val="dk1"/>
                </a:solidFill>
                <a:latin typeface="Kinetic" panose="00000500000000000000" pitchFamily="50" charset="0"/>
                <a:sym typeface="Arial"/>
              </a:rPr>
              <a:t>What you can do to help at home: </a:t>
            </a:r>
            <a:endParaRPr sz="1400" b="0" i="0" u="none" strike="noStrike" cap="none" dirty="0">
              <a:solidFill>
                <a:srgbClr val="000000"/>
              </a:solidFill>
              <a:latin typeface="Kinetic" panose="00000500000000000000" pitchFamily="50" charset="0"/>
              <a:sym typeface="Arial"/>
            </a:endParaRPr>
          </a:p>
          <a:p>
            <a:pPr marL="171450" marR="0" lvl="0" indent="-171450" algn="l" rtl="0">
              <a:lnSpc>
                <a:spcPct val="100000"/>
              </a:lnSpc>
              <a:spcBef>
                <a:spcPts val="0"/>
              </a:spcBef>
              <a:spcAft>
                <a:spcPts val="0"/>
              </a:spcAft>
              <a:buClr>
                <a:srgbClr val="000000"/>
              </a:buClr>
              <a:buSzPts val="1050"/>
              <a:buFont typeface="Arial"/>
              <a:buChar char="-"/>
            </a:pPr>
            <a:r>
              <a:rPr lang="en-GB" sz="1050" b="0" i="0" u="none" strike="noStrike" cap="none" dirty="0">
                <a:solidFill>
                  <a:schemeClr val="dk1"/>
                </a:solidFill>
                <a:latin typeface="Kinetic" panose="00000500000000000000" pitchFamily="50" charset="0"/>
                <a:sym typeface="Arial"/>
              </a:rPr>
              <a:t>Share stories together. Talk to your child about; who is in the story? what happened in the story? What did you enjoy? Why?</a:t>
            </a:r>
            <a:endParaRPr dirty="0">
              <a:latin typeface="Kinetic" panose="00000500000000000000" pitchFamily="50" charset="0"/>
            </a:endParaRPr>
          </a:p>
          <a:p>
            <a:pPr marL="171450" marR="0" lvl="0" indent="-171450" algn="l" rtl="0">
              <a:lnSpc>
                <a:spcPct val="100000"/>
              </a:lnSpc>
              <a:spcBef>
                <a:spcPts val="0"/>
              </a:spcBef>
              <a:spcAft>
                <a:spcPts val="0"/>
              </a:spcAft>
              <a:buClr>
                <a:srgbClr val="000000"/>
              </a:buClr>
              <a:buSzPts val="1050"/>
              <a:buFont typeface="Arial"/>
              <a:buChar char="-"/>
            </a:pPr>
            <a:r>
              <a:rPr lang="en-GB" sz="1050" b="0" i="0" u="none" strike="noStrike" cap="none" dirty="0">
                <a:solidFill>
                  <a:schemeClr val="dk1"/>
                </a:solidFill>
                <a:latin typeface="Kinetic" panose="00000500000000000000" pitchFamily="50" charset="0"/>
                <a:sym typeface="Arial"/>
              </a:rPr>
              <a:t>Watch the recordings that we will send of the story.</a:t>
            </a:r>
            <a:endParaRPr sz="1050" b="0" i="0" u="none" strike="noStrike" cap="none" dirty="0">
              <a:solidFill>
                <a:schemeClr val="dk1"/>
              </a:solidFill>
              <a:latin typeface="Kinetic" panose="00000500000000000000" pitchFamily="50" charset="0"/>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Kinetic" panose="00000500000000000000" pitchFamily="50" charset="0"/>
              <a:sym typeface="Arial"/>
            </a:endParaRPr>
          </a:p>
          <a:p>
            <a:pPr marL="0" marR="0" lvl="0" indent="0" algn="ctr" rtl="0">
              <a:lnSpc>
                <a:spcPct val="100000"/>
              </a:lnSpc>
              <a:spcBef>
                <a:spcPts val="0"/>
              </a:spcBef>
              <a:spcAft>
                <a:spcPts val="0"/>
              </a:spcAft>
              <a:buClr>
                <a:srgbClr val="000000"/>
              </a:buClr>
              <a:buSzPts val="1050"/>
              <a:buFont typeface="Arial"/>
              <a:buNone/>
            </a:pPr>
            <a:r>
              <a:rPr lang="en-GB" sz="1050" b="1" i="0" u="none" strike="noStrike" cap="none" dirty="0">
                <a:solidFill>
                  <a:schemeClr val="dk1"/>
                </a:solidFill>
                <a:latin typeface="Kinetic" panose="00000500000000000000" pitchFamily="50" charset="0"/>
                <a:sym typeface="Arial"/>
              </a:rPr>
              <a:t> </a:t>
            </a:r>
            <a:endParaRPr sz="1050" b="0" i="0" u="none" strike="noStrike" cap="none" dirty="0">
              <a:solidFill>
                <a:schemeClr val="dk1"/>
              </a:solidFill>
              <a:latin typeface="Kinetic" panose="00000500000000000000" pitchFamily="50" charset="0"/>
              <a:ea typeface="Calibri"/>
              <a:cs typeface="Calibri"/>
              <a:sym typeface="Calibri"/>
            </a:endParaRPr>
          </a:p>
        </p:txBody>
      </p:sp>
      <p:sp>
        <p:nvSpPr>
          <p:cNvPr id="92" name="Google Shape;92;p1"/>
          <p:cNvSpPr txBox="1"/>
          <p:nvPr/>
        </p:nvSpPr>
        <p:spPr>
          <a:xfrm>
            <a:off x="8098756" y="4504459"/>
            <a:ext cx="3597945" cy="1887679"/>
          </a:xfrm>
          <a:prstGeom prst="rect">
            <a:avLst/>
          </a:prstGeom>
          <a:solidFill>
            <a:schemeClr val="lt1"/>
          </a:solidFill>
          <a:ln w="63500" cap="flat" cmpd="thickThin">
            <a:solidFill>
              <a:srgbClr val="4372C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dirty="0">
                <a:solidFill>
                  <a:schemeClr val="dk1"/>
                </a:solidFill>
                <a:latin typeface="Kinetic" panose="00000500000000000000" pitchFamily="50" charset="0"/>
                <a:ea typeface="Times New Roman"/>
                <a:cs typeface="Times New Roman"/>
                <a:sym typeface="Times New Roman"/>
              </a:rPr>
              <a:t> </a:t>
            </a:r>
            <a:r>
              <a:rPr lang="en-GB" sz="1050" b="1" i="0" u="none" strike="noStrike" cap="none" dirty="0">
                <a:solidFill>
                  <a:schemeClr val="dk1"/>
                </a:solidFill>
                <a:latin typeface="Kinetic" panose="00000500000000000000" pitchFamily="50" charset="0"/>
                <a:sym typeface="Arial"/>
              </a:rPr>
              <a:t>Expressive Arts and Design:</a:t>
            </a:r>
            <a:endParaRPr sz="1400" b="0" i="0" u="none" strike="noStrike" cap="none" dirty="0">
              <a:solidFill>
                <a:srgbClr val="000000"/>
              </a:solidFill>
              <a:latin typeface="Kinetic" panose="00000500000000000000" pitchFamily="50" charset="0"/>
              <a:sym typeface="Arial"/>
            </a:endParaRPr>
          </a:p>
          <a:p>
            <a:pPr marL="0" marR="0" lvl="0" indent="0" algn="ctr" rtl="0">
              <a:lnSpc>
                <a:spcPct val="100000"/>
              </a:lnSpc>
              <a:spcBef>
                <a:spcPts val="0"/>
              </a:spcBef>
              <a:spcAft>
                <a:spcPts val="0"/>
              </a:spcAft>
              <a:buClr>
                <a:srgbClr val="000000"/>
              </a:buClr>
              <a:buSzPts val="1050"/>
              <a:buFont typeface="Arial"/>
              <a:buNone/>
            </a:pPr>
            <a:endParaRPr sz="1050" b="1" i="0" u="none" strike="noStrike" cap="none" dirty="0">
              <a:solidFill>
                <a:schemeClr val="dk1"/>
              </a:solidFill>
              <a:latin typeface="Kinetic" panose="00000500000000000000" pitchFamily="50" charset="0"/>
              <a:sym typeface="Arial"/>
            </a:endParaRPr>
          </a:p>
          <a:p>
            <a:pPr marL="0" marR="0" lvl="0" indent="0" algn="just" rtl="0">
              <a:lnSpc>
                <a:spcPct val="100000"/>
              </a:lnSpc>
              <a:spcBef>
                <a:spcPts val="0"/>
              </a:spcBef>
              <a:spcAft>
                <a:spcPts val="0"/>
              </a:spcAft>
              <a:buClr>
                <a:srgbClr val="000000"/>
              </a:buClr>
              <a:buSzPts val="1050"/>
              <a:buFont typeface="Arial"/>
              <a:buNone/>
            </a:pPr>
            <a:r>
              <a:rPr lang="en-GB" sz="1050" b="0" i="0" u="none" strike="noStrike" cap="none" dirty="0">
                <a:solidFill>
                  <a:schemeClr val="dk1"/>
                </a:solidFill>
                <a:latin typeface="Kinetic" panose="00000500000000000000" pitchFamily="50" charset="0"/>
                <a:sym typeface="Arial"/>
              </a:rPr>
              <a:t>In EAD we will be learning how to draw self portrait </a:t>
            </a:r>
            <a:endParaRPr sz="1400" b="0" i="0" u="none" strike="noStrike" cap="none" dirty="0">
              <a:solidFill>
                <a:srgbClr val="000000"/>
              </a:solidFill>
              <a:latin typeface="Kinetic" panose="00000500000000000000" pitchFamily="50" charset="0"/>
              <a:sym typeface="Arial"/>
            </a:endParaRPr>
          </a:p>
          <a:p>
            <a:pPr marL="0" marR="0" lvl="0" indent="0" algn="just" rtl="0">
              <a:lnSpc>
                <a:spcPct val="100000"/>
              </a:lnSpc>
              <a:spcBef>
                <a:spcPts val="0"/>
              </a:spcBef>
              <a:spcAft>
                <a:spcPts val="0"/>
              </a:spcAft>
              <a:buClr>
                <a:srgbClr val="000000"/>
              </a:buClr>
              <a:buSzPts val="1050"/>
              <a:buFont typeface="Arial"/>
              <a:buNone/>
            </a:pPr>
            <a:r>
              <a:rPr lang="en-GB" sz="1050" b="0" i="0" u="none" strike="noStrike" cap="none" dirty="0">
                <a:solidFill>
                  <a:schemeClr val="dk1"/>
                </a:solidFill>
                <a:latin typeface="Kinetic" panose="00000500000000000000" pitchFamily="50" charset="0"/>
                <a:sym typeface="Arial"/>
              </a:rPr>
              <a:t>and use different resources including glue, water </a:t>
            </a:r>
            <a:endParaRPr sz="1400" b="0" i="0" u="none" strike="noStrike" cap="none" dirty="0">
              <a:solidFill>
                <a:srgbClr val="000000"/>
              </a:solidFill>
              <a:latin typeface="Kinetic" panose="00000500000000000000" pitchFamily="50" charset="0"/>
              <a:sym typeface="Arial"/>
            </a:endParaRPr>
          </a:p>
          <a:p>
            <a:pPr marL="0" marR="0" lvl="0" indent="0" algn="just" rtl="0">
              <a:lnSpc>
                <a:spcPct val="100000"/>
              </a:lnSpc>
              <a:spcBef>
                <a:spcPts val="0"/>
              </a:spcBef>
              <a:spcAft>
                <a:spcPts val="0"/>
              </a:spcAft>
              <a:buClr>
                <a:srgbClr val="000000"/>
              </a:buClr>
              <a:buSzPts val="1050"/>
              <a:buFont typeface="Arial"/>
              <a:buNone/>
            </a:pPr>
            <a:r>
              <a:rPr lang="en-GB" sz="1050" b="0" i="0" u="none" strike="noStrike" cap="none" dirty="0">
                <a:solidFill>
                  <a:schemeClr val="dk1"/>
                </a:solidFill>
                <a:latin typeface="Kinetic" panose="00000500000000000000" pitchFamily="50" charset="0"/>
                <a:sym typeface="Arial"/>
              </a:rPr>
              <a:t>colours, paint and playdough to create artwork.</a:t>
            </a:r>
            <a:endParaRPr sz="1400" b="0" i="0" u="none" strike="noStrike" cap="none" dirty="0">
              <a:solidFill>
                <a:srgbClr val="000000"/>
              </a:solidFill>
              <a:latin typeface="Kinetic" panose="00000500000000000000" pitchFamily="50" charset="0"/>
              <a:sym typeface="Arial"/>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dirty="0">
              <a:solidFill>
                <a:schemeClr val="dk1"/>
              </a:solidFill>
              <a:latin typeface="Kinetic" panose="00000500000000000000" pitchFamily="50" charset="0"/>
              <a:sym typeface="Arial"/>
            </a:endParaRPr>
          </a:p>
          <a:p>
            <a:pPr marL="0" marR="0" lvl="0" indent="0" algn="l" rtl="0">
              <a:lnSpc>
                <a:spcPct val="100000"/>
              </a:lnSpc>
              <a:spcBef>
                <a:spcPts val="0"/>
              </a:spcBef>
              <a:spcAft>
                <a:spcPts val="0"/>
              </a:spcAft>
              <a:buClr>
                <a:srgbClr val="000000"/>
              </a:buClr>
              <a:buSzPts val="1050"/>
              <a:buFont typeface="Arial"/>
              <a:buNone/>
            </a:pPr>
            <a:r>
              <a:rPr lang="en-GB" sz="1050" b="0" i="0" u="sng" strike="noStrike" cap="none" dirty="0">
                <a:solidFill>
                  <a:schemeClr val="dk1"/>
                </a:solidFill>
                <a:latin typeface="Kinetic" panose="00000500000000000000" pitchFamily="50" charset="0"/>
                <a:sym typeface="Arial"/>
              </a:rPr>
              <a:t>What you can do to help at home: </a:t>
            </a:r>
            <a:endParaRPr sz="1400" b="0" i="0" u="none" strike="noStrike" cap="none" dirty="0">
              <a:solidFill>
                <a:srgbClr val="000000"/>
              </a:solidFill>
              <a:latin typeface="Kinetic" panose="00000500000000000000" pitchFamily="50" charset="0"/>
              <a:sym typeface="Arial"/>
            </a:endParaRPr>
          </a:p>
          <a:p>
            <a:pPr marL="171450" marR="0" lvl="0" indent="-171450" algn="l" rtl="0">
              <a:lnSpc>
                <a:spcPct val="100000"/>
              </a:lnSpc>
              <a:spcBef>
                <a:spcPts val="0"/>
              </a:spcBef>
              <a:spcAft>
                <a:spcPts val="0"/>
              </a:spcAft>
              <a:buClr>
                <a:srgbClr val="000000"/>
              </a:buClr>
              <a:buSzPts val="1050"/>
              <a:buFont typeface="Arial"/>
              <a:buChar char="-"/>
            </a:pPr>
            <a:r>
              <a:rPr lang="en-GB" sz="1050" b="0" i="0" u="none" strike="noStrike" cap="none" dirty="0">
                <a:solidFill>
                  <a:schemeClr val="dk1"/>
                </a:solidFill>
                <a:latin typeface="Kinetic" panose="00000500000000000000" pitchFamily="50" charset="0"/>
                <a:sym typeface="Arial"/>
              </a:rPr>
              <a:t>Learn the names of different colours</a:t>
            </a:r>
            <a:endParaRPr dirty="0">
              <a:latin typeface="Kinetic" panose="00000500000000000000" pitchFamily="50" charset="0"/>
            </a:endParaRPr>
          </a:p>
          <a:p>
            <a:pPr marL="0" marR="0" lvl="0" indent="0" algn="l" rtl="0">
              <a:lnSpc>
                <a:spcPct val="100000"/>
              </a:lnSpc>
              <a:spcBef>
                <a:spcPts val="0"/>
              </a:spcBef>
              <a:spcAft>
                <a:spcPts val="0"/>
              </a:spcAft>
              <a:buNone/>
            </a:pPr>
            <a:r>
              <a:rPr lang="en-GB" sz="1050" b="0" i="0" u="none" strike="noStrike" cap="none" dirty="0">
                <a:solidFill>
                  <a:schemeClr val="dk1"/>
                </a:solidFill>
                <a:latin typeface="Kinetic" panose="00000500000000000000" pitchFamily="50" charset="0"/>
                <a:sym typeface="Arial"/>
              </a:rPr>
              <a:t>-    Talk to the children about what they are building and </a:t>
            </a:r>
            <a:endParaRPr sz="1400" b="0" i="0" u="none" strike="noStrike" cap="none" dirty="0">
              <a:solidFill>
                <a:srgbClr val="000000"/>
              </a:solidFill>
              <a:latin typeface="Kinetic" panose="00000500000000000000" pitchFamily="50" charset="0"/>
              <a:sym typeface="Arial"/>
            </a:endParaRPr>
          </a:p>
          <a:p>
            <a:pPr marL="0" marR="0" lvl="0" indent="0" algn="l" rtl="0">
              <a:lnSpc>
                <a:spcPct val="100000"/>
              </a:lnSpc>
              <a:spcBef>
                <a:spcPts val="0"/>
              </a:spcBef>
              <a:spcAft>
                <a:spcPts val="0"/>
              </a:spcAft>
              <a:buClr>
                <a:srgbClr val="000000"/>
              </a:buClr>
              <a:buSzPts val="1050"/>
              <a:buFont typeface="Arial"/>
              <a:buNone/>
            </a:pPr>
            <a:r>
              <a:rPr lang="en-GB" sz="1050" b="0" i="0" u="none" strike="noStrike" cap="none" dirty="0">
                <a:solidFill>
                  <a:schemeClr val="dk1"/>
                </a:solidFill>
                <a:latin typeface="Kinetic" panose="00000500000000000000" pitchFamily="50" charset="0"/>
                <a:ea typeface="Calibri"/>
                <a:cs typeface="Calibri"/>
                <a:sym typeface="Calibri"/>
              </a:rPr>
              <a:t>       creating at hom</a:t>
            </a:r>
            <a:r>
              <a:rPr lang="en-GB" sz="1050" dirty="0">
                <a:solidFill>
                  <a:schemeClr val="dk1"/>
                </a:solidFill>
                <a:latin typeface="Kinetic" panose="00000500000000000000" pitchFamily="50" charset="0"/>
                <a:ea typeface="Calibri"/>
                <a:cs typeface="Calibri"/>
                <a:sym typeface="Calibri"/>
              </a:rPr>
              <a:t>e</a:t>
            </a:r>
            <a:endParaRPr sz="1050" b="0" i="0" u="none" strike="noStrike" cap="none" dirty="0">
              <a:solidFill>
                <a:schemeClr val="dk1"/>
              </a:solidFill>
              <a:latin typeface="Kinetic" panose="00000500000000000000" pitchFamily="50" charset="0"/>
              <a:ea typeface="Calibri"/>
              <a:cs typeface="Calibri"/>
              <a:sym typeface="Calibri"/>
            </a:endParaRPr>
          </a:p>
        </p:txBody>
      </p:sp>
      <p:sp>
        <p:nvSpPr>
          <p:cNvPr id="93" name="Google Shape;93;p1"/>
          <p:cNvSpPr txBox="1"/>
          <p:nvPr/>
        </p:nvSpPr>
        <p:spPr>
          <a:xfrm>
            <a:off x="4283580" y="4451067"/>
            <a:ext cx="3597945" cy="2061129"/>
          </a:xfrm>
          <a:prstGeom prst="rect">
            <a:avLst/>
          </a:prstGeom>
          <a:solidFill>
            <a:schemeClr val="lt1"/>
          </a:solidFill>
          <a:ln w="63500" cap="flat" cmpd="thickThin">
            <a:solidFill>
              <a:srgbClr val="4372C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dirty="0">
                <a:solidFill>
                  <a:schemeClr val="dk1"/>
                </a:solidFill>
                <a:latin typeface="Kinetic" panose="00000500000000000000" pitchFamily="50" charset="0"/>
                <a:ea typeface="Times New Roman"/>
                <a:cs typeface="Times New Roman"/>
                <a:sym typeface="Times New Roman"/>
              </a:rPr>
              <a:t> </a:t>
            </a:r>
            <a:r>
              <a:rPr lang="en-GB" sz="1050" b="1" i="0" u="none" strike="noStrike" cap="none" dirty="0">
                <a:solidFill>
                  <a:schemeClr val="dk1"/>
                </a:solidFill>
                <a:latin typeface="Kinetic" panose="00000500000000000000" pitchFamily="50" charset="0"/>
                <a:sym typeface="Arial"/>
              </a:rPr>
              <a:t>Understanding the World :</a:t>
            </a:r>
            <a:endParaRPr sz="1400" b="0" i="0" u="none" strike="noStrike" cap="none" dirty="0">
              <a:solidFill>
                <a:srgbClr val="000000"/>
              </a:solidFill>
              <a:latin typeface="Kinetic" panose="00000500000000000000" pitchFamily="50" charset="0"/>
              <a:sym typeface="Arial"/>
            </a:endParaRPr>
          </a:p>
          <a:p>
            <a:pPr marL="0" marR="0" lvl="0" indent="0" algn="ctr" rtl="0">
              <a:lnSpc>
                <a:spcPct val="100000"/>
              </a:lnSpc>
              <a:spcBef>
                <a:spcPts val="0"/>
              </a:spcBef>
              <a:spcAft>
                <a:spcPts val="0"/>
              </a:spcAft>
              <a:buClr>
                <a:srgbClr val="000000"/>
              </a:buClr>
              <a:buSzPts val="1050"/>
              <a:buFont typeface="Arial"/>
              <a:buNone/>
            </a:pPr>
            <a:endParaRPr sz="1050" b="1" i="0" u="none" strike="noStrike" cap="none" dirty="0">
              <a:solidFill>
                <a:schemeClr val="dk1"/>
              </a:solidFill>
              <a:latin typeface="Kinetic" panose="00000500000000000000" pitchFamily="50" charset="0"/>
              <a:sym typeface="Arial"/>
            </a:endParaRPr>
          </a:p>
          <a:p>
            <a:pPr marL="0" marR="0" lvl="0" indent="0" algn="just" rtl="0">
              <a:lnSpc>
                <a:spcPct val="100000"/>
              </a:lnSpc>
              <a:spcBef>
                <a:spcPts val="0"/>
              </a:spcBef>
              <a:spcAft>
                <a:spcPts val="0"/>
              </a:spcAft>
              <a:buNone/>
            </a:pPr>
            <a:r>
              <a:rPr lang="en-GB" sz="1050" b="0" i="0" u="none" strike="noStrike" cap="none" dirty="0">
                <a:solidFill>
                  <a:schemeClr val="dk1"/>
                </a:solidFill>
                <a:latin typeface="Kinetic" panose="00000500000000000000" pitchFamily="50" charset="0"/>
                <a:sym typeface="Arial"/>
              </a:rPr>
              <a:t>In UW we will be thinking about families and </a:t>
            </a:r>
            <a:endParaRPr sz="1050" b="0" i="0" u="none" strike="noStrike" cap="none" dirty="0">
              <a:solidFill>
                <a:srgbClr val="000000"/>
              </a:solidFill>
              <a:latin typeface="Kinetic" panose="00000500000000000000" pitchFamily="50" charset="0"/>
              <a:sym typeface="Arial"/>
            </a:endParaRPr>
          </a:p>
          <a:p>
            <a:pPr marL="0" marR="0" lvl="0" indent="0" algn="just" rtl="0">
              <a:lnSpc>
                <a:spcPct val="100000"/>
              </a:lnSpc>
              <a:spcBef>
                <a:spcPts val="0"/>
              </a:spcBef>
              <a:spcAft>
                <a:spcPts val="0"/>
              </a:spcAft>
              <a:buNone/>
            </a:pPr>
            <a:r>
              <a:rPr lang="en-GB" sz="1050" b="0" i="0" u="none" strike="noStrike" cap="none" dirty="0">
                <a:solidFill>
                  <a:schemeClr val="dk1"/>
                </a:solidFill>
                <a:latin typeface="Kinetic" panose="00000500000000000000" pitchFamily="50" charset="0"/>
                <a:sym typeface="Arial"/>
              </a:rPr>
              <a:t>encouraging the children to talk about their family. </a:t>
            </a:r>
            <a:endParaRPr sz="1050" b="0" i="0" u="none" strike="noStrike" cap="none" dirty="0">
              <a:solidFill>
                <a:srgbClr val="000000"/>
              </a:solidFill>
              <a:latin typeface="Kinetic" panose="00000500000000000000" pitchFamily="50" charset="0"/>
              <a:sym typeface="Arial"/>
            </a:endParaRPr>
          </a:p>
          <a:p>
            <a:pPr marL="0" marR="0" lvl="0" indent="0" algn="just" rtl="0">
              <a:lnSpc>
                <a:spcPct val="100000"/>
              </a:lnSpc>
              <a:spcBef>
                <a:spcPts val="0"/>
              </a:spcBef>
              <a:spcAft>
                <a:spcPts val="0"/>
              </a:spcAft>
              <a:buNone/>
            </a:pPr>
            <a:r>
              <a:rPr lang="en-GB" sz="1050" b="0" i="0" u="none" strike="noStrike" cap="none" dirty="0">
                <a:solidFill>
                  <a:schemeClr val="dk1"/>
                </a:solidFill>
                <a:latin typeface="Kinetic" panose="00000500000000000000" pitchFamily="50" charset="0"/>
                <a:sym typeface="Arial"/>
              </a:rPr>
              <a:t>We will also be thinking about our bodies, our local </a:t>
            </a:r>
          </a:p>
          <a:p>
            <a:pPr marL="0" marR="0" lvl="0" indent="0" algn="just" rtl="0">
              <a:lnSpc>
                <a:spcPct val="100000"/>
              </a:lnSpc>
              <a:spcBef>
                <a:spcPts val="0"/>
              </a:spcBef>
              <a:spcAft>
                <a:spcPts val="0"/>
              </a:spcAft>
              <a:buNone/>
            </a:pPr>
            <a:r>
              <a:rPr lang="en-GB" sz="1050" b="0" i="0" u="none" strike="noStrike" cap="none" dirty="0">
                <a:solidFill>
                  <a:schemeClr val="dk1"/>
                </a:solidFill>
                <a:latin typeface="Kinetic" panose="00000500000000000000" pitchFamily="50" charset="0"/>
                <a:sym typeface="Arial"/>
              </a:rPr>
              <a:t>area and celebrations such as Harvest Festival.</a:t>
            </a:r>
            <a:endParaRPr sz="1050" b="0" i="0" u="none" strike="noStrike" cap="none" dirty="0">
              <a:solidFill>
                <a:srgbClr val="000000"/>
              </a:solidFill>
              <a:latin typeface="Kinetic" panose="00000500000000000000" pitchFamily="50" charset="0"/>
              <a:sym typeface="Arial"/>
            </a:endParaRPr>
          </a:p>
          <a:p>
            <a:pPr marL="0" marR="0" lvl="0" indent="0" algn="l" rtl="0">
              <a:lnSpc>
                <a:spcPct val="100000"/>
              </a:lnSpc>
              <a:spcBef>
                <a:spcPts val="0"/>
              </a:spcBef>
              <a:spcAft>
                <a:spcPts val="0"/>
              </a:spcAft>
              <a:buNone/>
            </a:pPr>
            <a:endParaRPr lang="en-GB" sz="1050" b="0" i="0" u="none" strike="noStrike" cap="none" dirty="0">
              <a:solidFill>
                <a:schemeClr val="dk1"/>
              </a:solidFill>
              <a:latin typeface="Kinetic" panose="00000500000000000000" pitchFamily="50" charset="0"/>
              <a:sym typeface="Arial"/>
            </a:endParaRPr>
          </a:p>
          <a:p>
            <a:pPr marL="0" marR="0" lvl="0" indent="0" algn="l" rtl="0">
              <a:lnSpc>
                <a:spcPct val="100000"/>
              </a:lnSpc>
              <a:spcBef>
                <a:spcPts val="0"/>
              </a:spcBef>
              <a:spcAft>
                <a:spcPts val="0"/>
              </a:spcAft>
              <a:buNone/>
            </a:pPr>
            <a:r>
              <a:rPr lang="en-GB" sz="1050" b="0" i="0" u="none" strike="noStrike" cap="none" dirty="0">
                <a:solidFill>
                  <a:schemeClr val="dk1"/>
                </a:solidFill>
                <a:latin typeface="Kinetic" panose="00000500000000000000" pitchFamily="50" charset="0"/>
                <a:sym typeface="Arial"/>
              </a:rPr>
              <a:t> </a:t>
            </a:r>
            <a:r>
              <a:rPr lang="en-GB" sz="1050" b="0" i="0" u="sng" strike="noStrike" cap="none" dirty="0">
                <a:solidFill>
                  <a:schemeClr val="dk1"/>
                </a:solidFill>
                <a:latin typeface="Kinetic" panose="00000500000000000000" pitchFamily="50" charset="0"/>
                <a:sym typeface="Arial"/>
              </a:rPr>
              <a:t>What you can do to help at home: </a:t>
            </a:r>
            <a:endParaRPr sz="1050" b="0" i="0" u="none" strike="noStrike" cap="none" dirty="0">
              <a:solidFill>
                <a:srgbClr val="000000"/>
              </a:solidFill>
              <a:latin typeface="Kinetic" panose="00000500000000000000" pitchFamily="50" charset="0"/>
              <a:sym typeface="Arial"/>
            </a:endParaRPr>
          </a:p>
          <a:p>
            <a:pPr marL="0" marR="0" lvl="0" indent="0" algn="l" rtl="0">
              <a:lnSpc>
                <a:spcPct val="100000"/>
              </a:lnSpc>
              <a:spcBef>
                <a:spcPts val="0"/>
              </a:spcBef>
              <a:spcAft>
                <a:spcPts val="0"/>
              </a:spcAft>
              <a:buNone/>
            </a:pPr>
            <a:r>
              <a:rPr lang="en-GB" sz="1050" b="0" i="0" u="none" strike="noStrike" cap="none" dirty="0">
                <a:solidFill>
                  <a:schemeClr val="dk1"/>
                </a:solidFill>
                <a:latin typeface="Kinetic" panose="00000500000000000000" pitchFamily="50" charset="0"/>
                <a:sym typeface="Arial"/>
              </a:rPr>
              <a:t>-Encourage your child to talk about who is in your </a:t>
            </a:r>
            <a:endParaRPr sz="1050" b="0" i="0" u="none" strike="noStrike" cap="none" dirty="0">
              <a:solidFill>
                <a:srgbClr val="000000"/>
              </a:solidFill>
              <a:latin typeface="Kinetic" panose="00000500000000000000" pitchFamily="50" charset="0"/>
              <a:sym typeface="Arial"/>
            </a:endParaRPr>
          </a:p>
          <a:p>
            <a:pPr marL="0" marR="0" lvl="0" indent="0" algn="l" rtl="0">
              <a:lnSpc>
                <a:spcPct val="100000"/>
              </a:lnSpc>
              <a:spcBef>
                <a:spcPts val="0"/>
              </a:spcBef>
              <a:spcAft>
                <a:spcPts val="0"/>
              </a:spcAft>
              <a:buNone/>
            </a:pPr>
            <a:r>
              <a:rPr lang="en-GB" sz="1050" b="0" i="0" u="none" strike="noStrike" cap="none" dirty="0">
                <a:solidFill>
                  <a:schemeClr val="dk1"/>
                </a:solidFill>
                <a:latin typeface="Kinetic" panose="00000500000000000000" pitchFamily="50" charset="0"/>
                <a:sym typeface="Arial"/>
              </a:rPr>
              <a:t>  family and what you like to do together. </a:t>
            </a:r>
            <a:endParaRPr dirty="0">
              <a:latin typeface="Kinetic" panose="00000500000000000000" pitchFamily="50" charset="0"/>
            </a:endParaRPr>
          </a:p>
          <a:p>
            <a:pPr marL="0" marR="0" lvl="0" indent="0" algn="l" rtl="0">
              <a:lnSpc>
                <a:spcPct val="100000"/>
              </a:lnSpc>
              <a:spcBef>
                <a:spcPts val="0"/>
              </a:spcBef>
              <a:spcAft>
                <a:spcPts val="0"/>
              </a:spcAft>
              <a:buNone/>
            </a:pPr>
            <a:r>
              <a:rPr lang="en-GB" sz="1050" b="0" i="0" u="none" strike="noStrike" cap="none" dirty="0">
                <a:solidFill>
                  <a:schemeClr val="dk1"/>
                </a:solidFill>
                <a:latin typeface="Kinetic" panose="00000500000000000000" pitchFamily="50" charset="0"/>
                <a:sym typeface="Arial"/>
              </a:rPr>
              <a:t>- Send in a family photo for us to have on the wall</a:t>
            </a:r>
            <a:endParaRPr sz="1050" b="0" i="0" u="none" strike="noStrike" cap="none" dirty="0">
              <a:solidFill>
                <a:srgbClr val="000000"/>
              </a:solidFill>
              <a:latin typeface="Kinetic" panose="00000500000000000000" pitchFamily="50" charset="0"/>
              <a:sym typeface="Arial"/>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dirty="0">
              <a:solidFill>
                <a:schemeClr val="dk1"/>
              </a:solidFill>
              <a:latin typeface="Kinetic" panose="00000500000000000000" pitchFamily="50" charset="0"/>
              <a:ea typeface="Calibri"/>
              <a:cs typeface="Calibri"/>
              <a:sym typeface="Calibri"/>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dirty="0">
              <a:solidFill>
                <a:schemeClr val="dk1"/>
              </a:solidFill>
              <a:latin typeface="Kinetic" panose="00000500000000000000" pitchFamily="50" charset="0"/>
              <a:ea typeface="Calibri"/>
              <a:cs typeface="Calibri"/>
              <a:sym typeface="Calibri"/>
            </a:endParaRPr>
          </a:p>
        </p:txBody>
      </p:sp>
      <p:pic>
        <p:nvPicPr>
          <p:cNvPr id="94" name="Google Shape;94;p1"/>
          <p:cNvPicPr preferRelativeResize="0"/>
          <p:nvPr/>
        </p:nvPicPr>
        <p:blipFill rotWithShape="1">
          <a:blip r:embed="rId4">
            <a:alphaModFix/>
          </a:blip>
          <a:srcRect/>
          <a:stretch/>
        </p:blipFill>
        <p:spPr>
          <a:xfrm>
            <a:off x="3473083" y="4585288"/>
            <a:ext cx="435147" cy="381218"/>
          </a:xfrm>
          <a:prstGeom prst="rect">
            <a:avLst/>
          </a:prstGeom>
          <a:noFill/>
          <a:ln>
            <a:noFill/>
          </a:ln>
        </p:spPr>
      </p:pic>
      <p:pic>
        <p:nvPicPr>
          <p:cNvPr id="95" name="Google Shape;95;p1"/>
          <p:cNvPicPr preferRelativeResize="0"/>
          <p:nvPr/>
        </p:nvPicPr>
        <p:blipFill rotWithShape="1">
          <a:blip r:embed="rId5">
            <a:alphaModFix/>
          </a:blip>
          <a:srcRect/>
          <a:stretch/>
        </p:blipFill>
        <p:spPr>
          <a:xfrm>
            <a:off x="7346573" y="4567670"/>
            <a:ext cx="466725" cy="481575"/>
          </a:xfrm>
          <a:prstGeom prst="rect">
            <a:avLst/>
          </a:prstGeom>
          <a:noFill/>
          <a:ln>
            <a:noFill/>
          </a:ln>
        </p:spPr>
      </p:pic>
      <p:pic>
        <p:nvPicPr>
          <p:cNvPr id="96" name="Google Shape;96;p1"/>
          <p:cNvPicPr preferRelativeResize="0"/>
          <p:nvPr/>
        </p:nvPicPr>
        <p:blipFill rotWithShape="1">
          <a:blip r:embed="rId6">
            <a:alphaModFix/>
          </a:blip>
          <a:srcRect/>
          <a:stretch/>
        </p:blipFill>
        <p:spPr>
          <a:xfrm>
            <a:off x="7346572" y="5049245"/>
            <a:ext cx="466725" cy="434948"/>
          </a:xfrm>
          <a:prstGeom prst="rect">
            <a:avLst/>
          </a:prstGeom>
          <a:noFill/>
          <a:ln>
            <a:noFill/>
          </a:ln>
        </p:spPr>
      </p:pic>
      <p:pic>
        <p:nvPicPr>
          <p:cNvPr id="97" name="Google Shape;97;p1"/>
          <p:cNvPicPr preferRelativeResize="0"/>
          <p:nvPr/>
        </p:nvPicPr>
        <p:blipFill rotWithShape="1">
          <a:blip r:embed="rId7">
            <a:alphaModFix/>
          </a:blip>
          <a:srcRect/>
          <a:stretch/>
        </p:blipFill>
        <p:spPr>
          <a:xfrm>
            <a:off x="11241643" y="2520950"/>
            <a:ext cx="391557" cy="312019"/>
          </a:xfrm>
          <a:prstGeom prst="rect">
            <a:avLst/>
          </a:prstGeom>
          <a:noFill/>
          <a:ln>
            <a:noFill/>
          </a:ln>
        </p:spPr>
      </p:pic>
      <p:pic>
        <p:nvPicPr>
          <p:cNvPr id="98" name="Google Shape;98;p1"/>
          <p:cNvPicPr preferRelativeResize="0"/>
          <p:nvPr/>
        </p:nvPicPr>
        <p:blipFill rotWithShape="1">
          <a:blip r:embed="rId8">
            <a:alphaModFix/>
          </a:blip>
          <a:srcRect/>
          <a:stretch/>
        </p:blipFill>
        <p:spPr>
          <a:xfrm>
            <a:off x="11162638" y="4585288"/>
            <a:ext cx="438592" cy="345557"/>
          </a:xfrm>
          <a:prstGeom prst="rect">
            <a:avLst/>
          </a:prstGeom>
          <a:noFill/>
          <a:ln>
            <a:noFill/>
          </a:ln>
        </p:spPr>
      </p:pic>
      <p:pic>
        <p:nvPicPr>
          <p:cNvPr id="99" name="Google Shape;99;p1"/>
          <p:cNvPicPr preferRelativeResize="0"/>
          <p:nvPr/>
        </p:nvPicPr>
        <p:blipFill rotWithShape="1">
          <a:blip r:embed="rId9">
            <a:alphaModFix/>
          </a:blip>
          <a:srcRect/>
          <a:stretch/>
        </p:blipFill>
        <p:spPr>
          <a:xfrm>
            <a:off x="11200481" y="5011675"/>
            <a:ext cx="400750" cy="386438"/>
          </a:xfrm>
          <a:prstGeom prst="rect">
            <a:avLst/>
          </a:prstGeom>
          <a:noFill/>
          <a:ln>
            <a:noFill/>
          </a:ln>
        </p:spPr>
      </p:pic>
      <p:pic>
        <p:nvPicPr>
          <p:cNvPr id="100" name="Google Shape;100;p1"/>
          <p:cNvPicPr preferRelativeResize="0"/>
          <p:nvPr/>
        </p:nvPicPr>
        <p:blipFill rotWithShape="1">
          <a:blip r:embed="rId10">
            <a:alphaModFix/>
          </a:blip>
          <a:srcRect/>
          <a:stretch/>
        </p:blipFill>
        <p:spPr>
          <a:xfrm>
            <a:off x="7339959" y="5515847"/>
            <a:ext cx="466321" cy="417746"/>
          </a:xfrm>
          <a:prstGeom prst="rect">
            <a:avLst/>
          </a:prstGeom>
          <a:noFill/>
          <a:ln>
            <a:noFill/>
          </a:ln>
        </p:spPr>
      </p:pic>
      <p:pic>
        <p:nvPicPr>
          <p:cNvPr id="101" name="Google Shape;101;p1"/>
          <p:cNvPicPr preferRelativeResize="0"/>
          <p:nvPr/>
        </p:nvPicPr>
        <p:blipFill rotWithShape="1">
          <a:blip r:embed="rId11">
            <a:alphaModFix/>
          </a:blip>
          <a:srcRect/>
          <a:stretch/>
        </p:blipFill>
        <p:spPr>
          <a:xfrm>
            <a:off x="4132634" y="2434071"/>
            <a:ext cx="466008" cy="424514"/>
          </a:xfrm>
          <a:prstGeom prst="rect">
            <a:avLst/>
          </a:prstGeom>
          <a:noFill/>
          <a:ln>
            <a:noFill/>
          </a:ln>
        </p:spPr>
      </p:pic>
      <p:pic>
        <p:nvPicPr>
          <p:cNvPr id="102" name="Google Shape;102;p1"/>
          <p:cNvPicPr preferRelativeResize="0"/>
          <p:nvPr/>
        </p:nvPicPr>
        <p:blipFill rotWithShape="1">
          <a:blip r:embed="rId12">
            <a:alphaModFix/>
          </a:blip>
          <a:srcRect/>
          <a:stretch/>
        </p:blipFill>
        <p:spPr>
          <a:xfrm>
            <a:off x="7395819" y="5976431"/>
            <a:ext cx="368229" cy="380927"/>
          </a:xfrm>
          <a:prstGeom prst="rect">
            <a:avLst/>
          </a:prstGeom>
          <a:noFill/>
          <a:ln>
            <a:noFill/>
          </a:ln>
        </p:spPr>
      </p:pic>
      <p:pic>
        <p:nvPicPr>
          <p:cNvPr id="103" name="Google Shape;103;p1"/>
          <p:cNvPicPr preferRelativeResize="0"/>
          <p:nvPr/>
        </p:nvPicPr>
        <p:blipFill rotWithShape="1">
          <a:blip r:embed="rId13">
            <a:alphaModFix/>
          </a:blip>
          <a:srcRect/>
          <a:stretch/>
        </p:blipFill>
        <p:spPr>
          <a:xfrm>
            <a:off x="5830987" y="1295094"/>
            <a:ext cx="525780" cy="585470"/>
          </a:xfrm>
          <a:prstGeom prst="rect">
            <a:avLst/>
          </a:prstGeom>
          <a:noFill/>
          <a:ln>
            <a:noFill/>
          </a:ln>
        </p:spPr>
      </p:pic>
      <p:pic>
        <p:nvPicPr>
          <p:cNvPr id="104" name="Google Shape;104;p1"/>
          <p:cNvPicPr preferRelativeResize="0"/>
          <p:nvPr/>
        </p:nvPicPr>
        <p:blipFill rotWithShape="1">
          <a:blip r:embed="rId14">
            <a:alphaModFix/>
          </a:blip>
          <a:srcRect l="35051" t="50413" r="56301" b="34057"/>
          <a:stretch/>
        </p:blipFill>
        <p:spPr>
          <a:xfrm>
            <a:off x="4063337" y="389088"/>
            <a:ext cx="535305" cy="374483"/>
          </a:xfrm>
          <a:prstGeom prst="rect">
            <a:avLst/>
          </a:prstGeom>
          <a:noFill/>
          <a:ln>
            <a:noFill/>
          </a:ln>
        </p:spPr>
      </p:pic>
      <p:pic>
        <p:nvPicPr>
          <p:cNvPr id="105" name="Google Shape;105;p1"/>
          <p:cNvPicPr preferRelativeResize="0"/>
          <p:nvPr/>
        </p:nvPicPr>
        <p:blipFill rotWithShape="1">
          <a:blip r:embed="rId15">
            <a:alphaModFix/>
          </a:blip>
          <a:srcRect l="30728" t="37913" r="47946" b="26210"/>
          <a:stretch/>
        </p:blipFill>
        <p:spPr>
          <a:xfrm>
            <a:off x="11058523" y="361673"/>
            <a:ext cx="542707" cy="429312"/>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584</Words>
  <Application>Microsoft Office PowerPoint</Application>
  <PresentationFormat>Widescreen</PresentationFormat>
  <Paragraphs>68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Kinetic</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 Creighton</dc:creator>
  <cp:lastModifiedBy>B Sharpe</cp:lastModifiedBy>
  <cp:revision>2</cp:revision>
  <dcterms:created xsi:type="dcterms:W3CDTF">2024-08-28T13:26:43Z</dcterms:created>
  <dcterms:modified xsi:type="dcterms:W3CDTF">2024-09-09T20:05:38Z</dcterms:modified>
</cp:coreProperties>
</file>