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 roundtripDataSignature="AMtx7mhXNcVBmnGKoRxdOFeDfkdlAXLX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2" y="-14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0" Type="http://schemas.openxmlformats.org/officeDocument/2006/relationships/tableStyles" Target="tableStyles.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220760" y="133764"/>
            <a:ext cx="11723590" cy="6507750"/>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Arial"/>
                <a:ea typeface="Arial"/>
                <a:cs typeface="Arial"/>
                <a:sym typeface="Arial"/>
              </a:rPr>
              <a:t> </a:t>
            </a:r>
            <a:endParaRPr sz="1050" b="0" i="0" u="none" strike="noStrike" cap="none">
              <a:solidFill>
                <a:schemeClr val="dk1"/>
              </a:solidFill>
              <a:latin typeface="Calibri"/>
              <a:ea typeface="Calibri"/>
              <a:cs typeface="Calibri"/>
              <a:sym typeface="Calibri"/>
            </a:endParaRPr>
          </a:p>
        </p:txBody>
      </p:sp>
      <p:pic>
        <p:nvPicPr>
          <p:cNvPr id="85" name="Google Shape;85;p1"/>
          <p:cNvPicPr preferRelativeResize="0"/>
          <p:nvPr/>
        </p:nvPicPr>
        <p:blipFill rotWithShape="1">
          <a:blip r:embed="rId3">
            <a:alphaModFix/>
          </a:blip>
          <a:srcRect/>
          <a:stretch/>
        </p:blipFill>
        <p:spPr>
          <a:xfrm>
            <a:off x="4808917" y="2243166"/>
            <a:ext cx="2547273" cy="2078584"/>
          </a:xfrm>
          <a:prstGeom prst="rect">
            <a:avLst/>
          </a:prstGeom>
          <a:noFill/>
          <a:ln>
            <a:noFill/>
          </a:ln>
        </p:spPr>
      </p:pic>
      <p:sp>
        <p:nvSpPr>
          <p:cNvPr id="86" name="Google Shape;86;p1"/>
          <p:cNvSpPr txBox="1"/>
          <p:nvPr/>
        </p:nvSpPr>
        <p:spPr>
          <a:xfrm>
            <a:off x="4872947" y="300472"/>
            <a:ext cx="2441860" cy="1785502"/>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800" b="0" i="0" u="none" strike="noStrike" cap="none" dirty="0">
                <a:solidFill>
                  <a:schemeClr val="dk1"/>
                </a:solidFill>
                <a:latin typeface="Kinetic" panose="00000500000000000000" pitchFamily="50" charset="0"/>
                <a:ea typeface="Times New Roman"/>
                <a:cs typeface="Times New Roman"/>
                <a:sym typeface="Times New Roman"/>
              </a:rPr>
              <a:t> </a:t>
            </a:r>
            <a:r>
              <a:rPr lang="en-GB" sz="1100" b="1" i="0" u="none" strike="noStrike" cap="none" dirty="0">
                <a:solidFill>
                  <a:schemeClr val="dk1"/>
                </a:solidFill>
                <a:latin typeface="Kinetic" panose="00000500000000000000" pitchFamily="50" charset="0"/>
                <a:sym typeface="Arial"/>
              </a:rPr>
              <a:t>Falconhurst School Autumn 2 2024</a:t>
            </a:r>
            <a:endParaRPr sz="1600" b="0" i="0" u="none" strike="noStrike" cap="none" dirty="0">
              <a:solidFill>
                <a:srgbClr val="000000"/>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endParaRPr sz="1100" b="1" i="0" u="none" strike="noStrike" cap="none" dirty="0">
              <a:solidFill>
                <a:schemeClr val="dk1"/>
              </a:solidFill>
              <a:latin typeface="Kinetic" panose="00000500000000000000" pitchFamily="50"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50"/>
              <a:buFont typeface="Arial"/>
              <a:buNone/>
            </a:pPr>
            <a:r>
              <a:rPr lang="en-GB" sz="1100" b="1" i="0" u="none" strike="noStrike" cap="none" dirty="0">
                <a:solidFill>
                  <a:schemeClr val="dk1"/>
                </a:solidFill>
                <a:latin typeface="Kinetic" panose="00000500000000000000" pitchFamily="50" charset="0"/>
                <a:sym typeface="Arial"/>
              </a:rPr>
              <a:t>Year Group: Nursery </a:t>
            </a:r>
            <a:endParaRPr sz="1600" dirty="0">
              <a:latin typeface="Kinetic" panose="00000500000000000000" pitchFamily="50" charset="0"/>
            </a:endParaRPr>
          </a:p>
          <a:p>
            <a:pPr marL="0" marR="0" lvl="0" indent="0" algn="ctr" rtl="0">
              <a:lnSpc>
                <a:spcPct val="100000"/>
              </a:lnSpc>
              <a:spcBef>
                <a:spcPts val="0"/>
              </a:spcBef>
              <a:spcAft>
                <a:spcPts val="0"/>
              </a:spcAft>
              <a:buClr>
                <a:srgbClr val="000000"/>
              </a:buClr>
              <a:buSzPts val="1050"/>
              <a:buFont typeface="Arial"/>
              <a:buNone/>
            </a:pPr>
            <a:endParaRPr sz="1100" b="1" i="0" u="none" strike="noStrike" cap="none" dirty="0">
              <a:solidFill>
                <a:schemeClr val="dk1"/>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endParaRPr sz="1100" b="0" i="0" u="none" strike="noStrike" cap="none" dirty="0">
              <a:solidFill>
                <a:schemeClr val="dk1"/>
              </a:solidFill>
              <a:latin typeface="Kinetic" panose="00000500000000000000" pitchFamily="50" charset="0"/>
              <a:ea typeface="Calibri"/>
              <a:cs typeface="Calibri"/>
              <a:sym typeface="Calibri"/>
            </a:endParaRPr>
          </a:p>
        </p:txBody>
      </p:sp>
      <p:sp>
        <p:nvSpPr>
          <p:cNvPr id="87" name="Google Shape;87;p1"/>
          <p:cNvSpPr txBox="1"/>
          <p:nvPr/>
        </p:nvSpPr>
        <p:spPr>
          <a:xfrm>
            <a:off x="404034" y="284947"/>
            <a:ext cx="4303787" cy="1903204"/>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dirty="0">
              <a:solidFill>
                <a:schemeClr val="dk1"/>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Personal Social Emotional Development:</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chemeClr val="tx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In PSED we will be talking about all the ways that we are all different and special. We will be thinking about how it is okay to be different and like different things. We will also be celebrating all of our talents!</a:t>
            </a:r>
          </a:p>
          <a:p>
            <a:pPr marL="0" marR="0" lvl="0" indent="0" algn="just" rtl="0">
              <a:lnSpc>
                <a:spcPct val="100000"/>
              </a:lnSpc>
              <a:spcBef>
                <a:spcPts val="0"/>
              </a:spcBef>
              <a:spcAft>
                <a:spcPts val="0"/>
              </a:spcAft>
              <a:buClr>
                <a:srgbClr val="000000"/>
              </a:buClr>
              <a:buSzPts val="1050"/>
              <a:buFont typeface="Arial"/>
              <a:buNone/>
            </a:pPr>
            <a:endParaRPr sz="40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chemeClr val="tx1"/>
                </a:solidFill>
                <a:latin typeface="Kinetic" panose="00000500000000000000" pitchFamily="50" charset="0"/>
                <a:sym typeface="Arial"/>
              </a:rPr>
              <a:t>What you can do to help at home: </a:t>
            </a:r>
            <a:endParaRPr sz="1050" b="0" i="0" u="sng"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-Talk to your child about all the things that they are good at</a:t>
            </a: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 Encourage your child to try and do things independently such as putting their toys away, putting on their coats on and zipping </a:t>
            </a:r>
            <a:r>
              <a:rPr lang="en-GB" sz="1050" dirty="0">
                <a:solidFill>
                  <a:schemeClr val="tx1"/>
                </a:solidFill>
                <a:latin typeface="Kinetic" panose="00000500000000000000" pitchFamily="50" charset="0"/>
              </a:rPr>
              <a:t>them</a:t>
            </a:r>
            <a:r>
              <a:rPr lang="en-GB" sz="1050" b="0" i="0" u="none" strike="noStrike" cap="none" dirty="0">
                <a:solidFill>
                  <a:schemeClr val="tx1"/>
                </a:solidFill>
                <a:latin typeface="Kinetic" panose="00000500000000000000" pitchFamily="50" charset="0"/>
                <a:sym typeface="Arial"/>
              </a:rPr>
              <a:t> up.</a:t>
            </a:r>
            <a:endParaRPr sz="1400" b="0" i="0" u="none" strike="noStrike" cap="none" dirty="0">
              <a:solidFill>
                <a:schemeClr val="tx1"/>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 </a:t>
            </a:r>
            <a:endParaRPr sz="1050" b="0" i="0" u="none" strike="noStrike" cap="none" dirty="0">
              <a:solidFill>
                <a:schemeClr val="dk1"/>
              </a:solidFill>
              <a:latin typeface="Kinetic" panose="00000500000000000000" pitchFamily="50" charset="0"/>
              <a:ea typeface="Calibri"/>
              <a:cs typeface="Calibri"/>
              <a:sym typeface="Calibri"/>
            </a:endParaRPr>
          </a:p>
        </p:txBody>
      </p:sp>
      <p:sp>
        <p:nvSpPr>
          <p:cNvPr id="88" name="Google Shape;88;p1"/>
          <p:cNvSpPr txBox="1"/>
          <p:nvPr/>
        </p:nvSpPr>
        <p:spPr>
          <a:xfrm>
            <a:off x="404034" y="2354742"/>
            <a:ext cx="4303787" cy="1967008"/>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Physical Development </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In PD we will continue to develop a range of skills including climbing, throwing, jumping. The children will also have access to bikes. Inside we will learn a range of movements during our Squiggle sessions to strengthen our muscles and make marks on paper.</a:t>
            </a:r>
            <a:endParaRPr sz="105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chemeClr val="tx1"/>
                </a:solidFill>
                <a:latin typeface="Kinetic" panose="00000500000000000000" pitchFamily="50" charset="0"/>
                <a:sym typeface="Arial"/>
              </a:rPr>
              <a:t>What you can do to help at home</a:t>
            </a:r>
            <a:r>
              <a:rPr lang="en-GB" sz="1050" b="0" i="0" u="none" strike="noStrike" cap="none" dirty="0">
                <a:solidFill>
                  <a:schemeClr val="tx1"/>
                </a:solidFill>
                <a:latin typeface="Kinetic" panose="00000500000000000000" pitchFamily="50" charset="0"/>
                <a:sym typeface="Arial"/>
              </a:rPr>
              <a:t>: </a:t>
            </a:r>
            <a:endParaRPr sz="1400" b="0" i="0" u="none" strike="noStrike" cap="none" dirty="0">
              <a:solidFill>
                <a:schemeClr val="tx1"/>
              </a:solidFill>
              <a:latin typeface="Kinetic" panose="00000500000000000000" pitchFamily="50" charset="0"/>
              <a:sym typeface="Arial"/>
            </a:endParaRPr>
          </a:p>
          <a:p>
            <a:pPr marL="171450" marR="0" lvl="0" indent="-171450" algn="l" rtl="0">
              <a:lnSpc>
                <a:spcPct val="100000"/>
              </a:lnSpc>
              <a:spcBef>
                <a:spcPts val="0"/>
              </a:spcBef>
              <a:spcAft>
                <a:spcPts val="0"/>
              </a:spcAft>
              <a:buClr>
                <a:schemeClr val="dk1"/>
              </a:buClr>
              <a:buSzPts val="1050"/>
              <a:buFont typeface="Arial"/>
              <a:buChar char="-"/>
            </a:pPr>
            <a:r>
              <a:rPr lang="en-GB" sz="1050" b="0" i="0" u="none" strike="noStrike" cap="none" dirty="0">
                <a:solidFill>
                  <a:schemeClr val="tx1"/>
                </a:solidFill>
                <a:latin typeface="Kinetic" panose="00000500000000000000" pitchFamily="50" charset="0"/>
                <a:sym typeface="Arial"/>
              </a:rPr>
              <a:t>Go </a:t>
            </a:r>
            <a:r>
              <a:rPr lang="en-GB" sz="1050" dirty="0">
                <a:solidFill>
                  <a:schemeClr val="tx1"/>
                </a:solidFill>
                <a:latin typeface="Kinetic" panose="00000500000000000000" pitchFamily="50" charset="0"/>
              </a:rPr>
              <a:t>for a </a:t>
            </a:r>
            <a:r>
              <a:rPr lang="en-GB" sz="1050" b="0" i="0" u="none" strike="noStrike" cap="none" dirty="0">
                <a:solidFill>
                  <a:schemeClr val="tx1"/>
                </a:solidFill>
                <a:latin typeface="Kinetic" panose="00000500000000000000" pitchFamily="50" charset="0"/>
                <a:sym typeface="Arial"/>
              </a:rPr>
              <a:t>walk and play at the park. Encourage your child to try a wide range of play equipment.</a:t>
            </a:r>
          </a:p>
          <a:p>
            <a:pPr marL="171450" marR="0" lvl="0" indent="-171450" algn="l" rtl="0">
              <a:lnSpc>
                <a:spcPct val="100000"/>
              </a:lnSpc>
              <a:spcBef>
                <a:spcPts val="0"/>
              </a:spcBef>
              <a:spcAft>
                <a:spcPts val="0"/>
              </a:spcAft>
              <a:buClr>
                <a:schemeClr val="dk1"/>
              </a:buClr>
              <a:buSzPts val="1050"/>
              <a:buFont typeface="Arial"/>
              <a:buChar char="-"/>
            </a:pPr>
            <a:r>
              <a:rPr lang="en-GB" sz="1050" dirty="0">
                <a:solidFill>
                  <a:schemeClr val="tx1"/>
                </a:solidFill>
                <a:latin typeface="Kinetic" panose="00000500000000000000" pitchFamily="50" charset="0"/>
              </a:rPr>
              <a:t>Exercise inside. There are lots of great videos on YouTube you can follow. Search for Go Danny and try a </a:t>
            </a:r>
            <a:r>
              <a:rPr lang="en-GB" sz="1050">
                <a:solidFill>
                  <a:schemeClr val="tx1"/>
                </a:solidFill>
                <a:latin typeface="Kinetic" panose="00000500000000000000" pitchFamily="50" charset="0"/>
              </a:rPr>
              <a:t>dance together.</a:t>
            </a:r>
            <a:r>
              <a:rPr lang="en-GB" sz="1050" b="0" i="0" u="none" strike="noStrike" cap="none">
                <a:solidFill>
                  <a:schemeClr val="tx1"/>
                </a:solidFill>
                <a:latin typeface="Kinetic" panose="00000500000000000000" pitchFamily="50" charset="0"/>
                <a:sym typeface="Arial"/>
              </a:rPr>
              <a:t> </a:t>
            </a:r>
            <a:endParaRPr lang="en-GB" sz="1050" b="0" i="0" u="none" strike="noStrike" cap="none" dirty="0">
              <a:solidFill>
                <a:schemeClr val="tx1"/>
              </a:solidFill>
              <a:latin typeface="Kinetic" panose="00000500000000000000" pitchFamily="50" charset="0"/>
              <a:sym typeface="Arial"/>
            </a:endParaRPr>
          </a:p>
          <a:p>
            <a:pPr marL="171450" marR="0" lvl="0" indent="-171450" algn="l" rtl="0">
              <a:lnSpc>
                <a:spcPct val="100000"/>
              </a:lnSpc>
              <a:spcBef>
                <a:spcPts val="0"/>
              </a:spcBef>
              <a:spcAft>
                <a:spcPts val="0"/>
              </a:spcAft>
              <a:buClr>
                <a:schemeClr val="dk1"/>
              </a:buClr>
              <a:buSzPts val="1050"/>
              <a:buFont typeface="Arial"/>
              <a:buChar char="-"/>
            </a:pPr>
            <a:endParaRPr lang="en-GB" sz="1050" b="0" i="0" u="none" strike="noStrike" cap="none" dirty="0">
              <a:solidFill>
                <a:srgbClr val="FF0000"/>
              </a:solidFill>
              <a:latin typeface="Kinetic" panose="00000500000000000000" pitchFamily="50" charset="0"/>
              <a:sym typeface="Arial"/>
            </a:endParaRPr>
          </a:p>
          <a:p>
            <a:pPr marL="171450" marR="0" lvl="0" indent="-171450" algn="l" rtl="0">
              <a:lnSpc>
                <a:spcPct val="100000"/>
              </a:lnSpc>
              <a:spcBef>
                <a:spcPts val="0"/>
              </a:spcBef>
              <a:spcAft>
                <a:spcPts val="0"/>
              </a:spcAft>
              <a:buClr>
                <a:schemeClr val="dk1"/>
              </a:buClr>
              <a:buSzPts val="1050"/>
              <a:buFont typeface="Arial"/>
              <a:buChar char="-"/>
            </a:pPr>
            <a:endParaRPr lang="en-GB" sz="1050" b="0" i="0" u="none" strike="noStrike" cap="none" dirty="0">
              <a:solidFill>
                <a:srgbClr val="FF0000"/>
              </a:solidFill>
              <a:latin typeface="Kinetic" panose="00000500000000000000" pitchFamily="50" charset="0"/>
              <a:sym typeface="Arial"/>
            </a:endParaRPr>
          </a:p>
          <a:p>
            <a:pPr marL="171450" marR="0" lvl="0" indent="-171450" algn="l" rtl="0">
              <a:lnSpc>
                <a:spcPct val="100000"/>
              </a:lnSpc>
              <a:spcBef>
                <a:spcPts val="0"/>
              </a:spcBef>
              <a:spcAft>
                <a:spcPts val="0"/>
              </a:spcAft>
              <a:buClr>
                <a:schemeClr val="dk1"/>
              </a:buClr>
              <a:buSzPts val="1050"/>
              <a:buFont typeface="Arial"/>
              <a:buChar char="-"/>
            </a:pPr>
            <a:endParaRPr sz="1400" b="0" i="0" u="none" strike="noStrike" cap="none" dirty="0">
              <a:solidFill>
                <a:srgbClr val="FF0000"/>
              </a:solidFill>
              <a:latin typeface="Kinetic" panose="00000500000000000000" pitchFamily="50" charset="0"/>
              <a:sym typeface="Arial"/>
            </a:endParaRPr>
          </a:p>
        </p:txBody>
      </p:sp>
      <p:sp>
        <p:nvSpPr>
          <p:cNvPr id="89" name="Google Shape;89;p1"/>
          <p:cNvSpPr txBox="1"/>
          <p:nvPr/>
        </p:nvSpPr>
        <p:spPr>
          <a:xfrm>
            <a:off x="404034" y="4488341"/>
            <a:ext cx="3597945" cy="1903797"/>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Kinetic" panose="00000500000000000000" pitchFamily="50" charset="0"/>
                <a:ea typeface="Times New Roman"/>
                <a:cs typeface="Times New Roman"/>
                <a:sym typeface="Times New Roman"/>
              </a:rPr>
              <a:t> </a:t>
            </a:r>
            <a:r>
              <a:rPr lang="en-GB" sz="1050" b="1" i="0" u="none" strike="noStrike" cap="none" dirty="0">
                <a:solidFill>
                  <a:schemeClr val="dk1"/>
                </a:solidFill>
                <a:latin typeface="Kinetic" panose="00000500000000000000" pitchFamily="50" charset="0"/>
                <a:sym typeface="Arial"/>
              </a:rPr>
              <a:t>Maths </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dirty="0">
              <a:solidFill>
                <a:schemeClr val="dk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In maths we will be singing lots of songs that involve counting. We will be learning to notice groups of numbers without counting them and to begin to identify patterns. </a:t>
            </a:r>
          </a:p>
          <a:p>
            <a:pPr marL="0" marR="0" lvl="0" indent="0" algn="just" rtl="0">
              <a:lnSpc>
                <a:spcPct val="100000"/>
              </a:lnSpc>
              <a:spcBef>
                <a:spcPts val="0"/>
              </a:spcBef>
              <a:spcAft>
                <a:spcPts val="0"/>
              </a:spcAft>
              <a:buClr>
                <a:srgbClr val="000000"/>
              </a:buClr>
              <a:buSzPts val="1050"/>
              <a:buFont typeface="Arial"/>
              <a:buNone/>
            </a:pPr>
            <a:endParaRPr lang="en-GB" sz="1050" b="0" i="0" u="none" strike="noStrike" cap="none" dirty="0">
              <a:solidFill>
                <a:schemeClr val="tx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sng" strike="noStrike" cap="none" dirty="0">
                <a:solidFill>
                  <a:schemeClr val="tx1"/>
                </a:solidFill>
                <a:latin typeface="Kinetic" panose="00000500000000000000" pitchFamily="50" charset="0"/>
                <a:sym typeface="Arial"/>
              </a:rPr>
              <a:t>What you can do to help at home: </a:t>
            </a:r>
            <a:endParaRPr sz="1400" b="0" i="0" u="none" strike="noStrike" cap="none" dirty="0">
              <a:solidFill>
                <a:schemeClr val="tx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 Sing counting songs together e.g. Five little ducks </a:t>
            </a:r>
            <a:endParaRPr sz="1400" b="0" i="0" u="none" strike="noStrike" cap="none" dirty="0">
              <a:solidFill>
                <a:schemeClr val="tx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-Look for patterns when you are out and about or at home.</a:t>
            </a:r>
            <a:endParaRPr sz="1050" b="0" i="0" u="none" strike="noStrike" cap="none" dirty="0">
              <a:solidFill>
                <a:schemeClr val="tx1"/>
              </a:solidFill>
              <a:latin typeface="Kinetic" panose="00000500000000000000" pitchFamily="50" charset="0"/>
              <a:ea typeface="Calibri"/>
              <a:cs typeface="Calibri"/>
              <a:sym typeface="Calibri"/>
            </a:endParaRPr>
          </a:p>
        </p:txBody>
      </p:sp>
      <p:sp>
        <p:nvSpPr>
          <p:cNvPr id="90" name="Google Shape;90;p1"/>
          <p:cNvSpPr txBox="1"/>
          <p:nvPr/>
        </p:nvSpPr>
        <p:spPr>
          <a:xfrm>
            <a:off x="7479934" y="300472"/>
            <a:ext cx="4216768" cy="1887679"/>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Communication and Language</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In CL we will focus on talking in a simple sentence to adults and other children in the setting. We will encourage your child to use some of the recently introduced vocabulary that they are learning in school when talking.</a:t>
            </a:r>
            <a:endParaRPr sz="1050" b="0" i="0" u="sng" strike="noStrike" cap="none" dirty="0">
              <a:solidFill>
                <a:schemeClr val="tx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endParaRPr sz="200" b="0" i="0" u="sng"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chemeClr val="tx1"/>
                </a:solidFill>
                <a:latin typeface="Kinetic" panose="00000500000000000000" pitchFamily="50" charset="0"/>
                <a:sym typeface="Arial"/>
              </a:rPr>
              <a:t>What you can do to help at home: </a:t>
            </a:r>
            <a:endParaRPr sz="140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-Encourage your child to talk about things they like.</a:t>
            </a:r>
            <a:endParaRPr sz="140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None/>
            </a:pPr>
            <a:r>
              <a:rPr lang="en-GB" sz="1050" b="0" i="0" u="none" strike="noStrike" cap="none" dirty="0">
                <a:solidFill>
                  <a:schemeClr val="tx1"/>
                </a:solidFill>
                <a:latin typeface="Kinetic" panose="00000500000000000000" pitchFamily="50" charset="0"/>
                <a:sym typeface="Arial"/>
              </a:rPr>
              <a:t>- Practise taking turns when talking.</a:t>
            </a:r>
            <a:endParaRPr dirty="0">
              <a:solidFill>
                <a:schemeClr val="tx1"/>
              </a:solidFill>
              <a:latin typeface="Kinetic" panose="00000500000000000000" pitchFamily="50" charset="0"/>
            </a:endParaRPr>
          </a:p>
          <a:p>
            <a:pPr marL="0" marR="0" lvl="0" indent="0" algn="l" rtl="0">
              <a:lnSpc>
                <a:spcPct val="100000"/>
              </a:lnSpc>
              <a:spcBef>
                <a:spcPts val="0"/>
              </a:spcBef>
              <a:spcAft>
                <a:spcPts val="0"/>
              </a:spcAft>
              <a:buNone/>
            </a:pPr>
            <a:r>
              <a:rPr lang="en-GB" sz="1050" b="0" i="0" u="none" strike="noStrike" cap="none" dirty="0">
                <a:solidFill>
                  <a:schemeClr val="tx1"/>
                </a:solidFill>
                <a:latin typeface="Kinetic" panose="00000500000000000000" pitchFamily="50" charset="0"/>
                <a:sym typeface="Arial"/>
              </a:rPr>
              <a:t>- Support your child to reply in sentences.</a:t>
            </a:r>
            <a:endParaRPr sz="1400" b="0" i="0" u="none" strike="noStrike" cap="none" dirty="0">
              <a:solidFill>
                <a:schemeClr val="tx1"/>
              </a:solidFill>
              <a:latin typeface="Kinetic" panose="00000500000000000000" pitchFamily="50" charset="0"/>
              <a:sym typeface="Arial"/>
            </a:endParaRPr>
          </a:p>
        </p:txBody>
      </p:sp>
      <p:sp>
        <p:nvSpPr>
          <p:cNvPr id="91" name="Google Shape;91;p1"/>
          <p:cNvSpPr txBox="1"/>
          <p:nvPr/>
        </p:nvSpPr>
        <p:spPr>
          <a:xfrm>
            <a:off x="7479934" y="2434071"/>
            <a:ext cx="4216767" cy="1887679"/>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a:t>
            </a:r>
            <a:endParaRPr sz="1400" b="0" i="0" u="none" strike="noStrike" cap="none" dirty="0">
              <a:solidFill>
                <a:srgbClr val="000000"/>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Literacy</a:t>
            </a:r>
            <a:endParaRPr sz="1400" b="0" i="0" u="none" strike="noStrike" cap="none" dirty="0">
              <a:solidFill>
                <a:srgbClr val="000000"/>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In Literacy we are going to be reading </a:t>
            </a: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Kipper’s Birthday and The Gingerbread man. The children will be encouraged to talk about each story and join in with repeated phrases. They will be also be encouraged to make marks to retell the story.</a:t>
            </a:r>
            <a:endParaRPr sz="140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 </a:t>
            </a:r>
            <a:endParaRPr sz="1050" b="0" i="0" u="sng"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chemeClr val="tx1"/>
                </a:solidFill>
                <a:latin typeface="Kinetic" panose="00000500000000000000" pitchFamily="50" charset="0"/>
                <a:sym typeface="Arial"/>
              </a:rPr>
              <a:t>What you can do to help at home: </a:t>
            </a:r>
            <a:endParaRPr sz="1400" b="0" i="0" u="none" strike="noStrike" cap="none" dirty="0">
              <a:solidFill>
                <a:schemeClr val="tx1"/>
              </a:solidFill>
              <a:latin typeface="Kinetic" panose="00000500000000000000" pitchFamily="50" charset="0"/>
              <a:sym typeface="Arial"/>
            </a:endParaRPr>
          </a:p>
          <a:p>
            <a:pPr marL="171450" marR="0" lvl="0" indent="-171450" algn="l" rtl="0">
              <a:lnSpc>
                <a:spcPct val="100000"/>
              </a:lnSpc>
              <a:spcBef>
                <a:spcPts val="0"/>
              </a:spcBef>
              <a:spcAft>
                <a:spcPts val="0"/>
              </a:spcAft>
              <a:buClr>
                <a:srgbClr val="000000"/>
              </a:buClr>
              <a:buSzPts val="1050"/>
              <a:buFont typeface="Arial"/>
              <a:buChar char="-"/>
            </a:pPr>
            <a:r>
              <a:rPr lang="en-GB" sz="1050" b="0" i="0" u="none" strike="noStrike" cap="none" dirty="0">
                <a:solidFill>
                  <a:schemeClr val="tx1"/>
                </a:solidFill>
                <a:latin typeface="Kinetic" panose="00000500000000000000" pitchFamily="50" charset="0"/>
                <a:sym typeface="Arial"/>
              </a:rPr>
              <a:t>Share stories together. Talk to your child about; Who is in the story? What happened in the story? What did you enjoy? Why?</a:t>
            </a:r>
            <a:endParaRPr dirty="0">
              <a:solidFill>
                <a:schemeClr val="tx1"/>
              </a:solidFill>
              <a:latin typeface="Kinetic" panose="00000500000000000000" pitchFamily="50" charset="0"/>
            </a:endParaRPr>
          </a:p>
          <a:p>
            <a:pPr marL="171450" marR="0" lvl="0" indent="-171450" algn="l" rtl="0">
              <a:lnSpc>
                <a:spcPct val="100000"/>
              </a:lnSpc>
              <a:spcBef>
                <a:spcPts val="0"/>
              </a:spcBef>
              <a:spcAft>
                <a:spcPts val="0"/>
              </a:spcAft>
              <a:buClr>
                <a:srgbClr val="000000"/>
              </a:buClr>
              <a:buSzPts val="1050"/>
              <a:buFont typeface="Arial"/>
              <a:buChar char="-"/>
            </a:pPr>
            <a:r>
              <a:rPr lang="en-GB" sz="1050" b="0" i="0" u="none" strike="noStrike" cap="none" dirty="0">
                <a:solidFill>
                  <a:schemeClr val="tx1"/>
                </a:solidFill>
                <a:latin typeface="Kinetic" panose="00000500000000000000" pitchFamily="50" charset="0"/>
                <a:sym typeface="Arial"/>
              </a:rPr>
              <a:t>Watch the recordings that we will send of our stories.</a:t>
            </a:r>
            <a:endParaRPr sz="105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 </a:t>
            </a:r>
            <a:endParaRPr sz="1050" b="0" i="0" u="none" strike="noStrike" cap="none" dirty="0">
              <a:solidFill>
                <a:schemeClr val="dk1"/>
              </a:solidFill>
              <a:latin typeface="Kinetic" panose="00000500000000000000" pitchFamily="50" charset="0"/>
              <a:ea typeface="Calibri"/>
              <a:cs typeface="Calibri"/>
              <a:sym typeface="Calibri"/>
            </a:endParaRPr>
          </a:p>
        </p:txBody>
      </p:sp>
      <p:sp>
        <p:nvSpPr>
          <p:cNvPr id="92" name="Google Shape;92;p1"/>
          <p:cNvSpPr txBox="1"/>
          <p:nvPr/>
        </p:nvSpPr>
        <p:spPr>
          <a:xfrm>
            <a:off x="8098756" y="4504459"/>
            <a:ext cx="3597945" cy="1887679"/>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Kinetic" panose="00000500000000000000" pitchFamily="50" charset="0"/>
                <a:ea typeface="Times New Roman"/>
                <a:cs typeface="Times New Roman"/>
                <a:sym typeface="Times New Roman"/>
              </a:rPr>
              <a:t> </a:t>
            </a:r>
            <a:r>
              <a:rPr lang="en-GB" sz="1050" b="1" i="0" u="none" strike="noStrike" cap="none" dirty="0">
                <a:solidFill>
                  <a:schemeClr val="dk1"/>
                </a:solidFill>
                <a:latin typeface="Kinetic" panose="00000500000000000000" pitchFamily="50" charset="0"/>
                <a:sym typeface="Arial"/>
              </a:rPr>
              <a:t>Expressive Arts and Design:</a:t>
            </a:r>
            <a:endParaRPr sz="1400" b="0" i="0" u="none" strike="noStrike" cap="none" dirty="0">
              <a:solidFill>
                <a:srgbClr val="000000"/>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endParaRPr sz="1050" b="1" i="0" u="none" strike="noStrike" cap="none" dirty="0">
              <a:solidFill>
                <a:schemeClr val="dk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In EAD we will be using the medium of paint to create </a:t>
            </a: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our own art and art inspired an artist. We will also be i</a:t>
            </a:r>
            <a:r>
              <a:rPr lang="en-GB" sz="1050" dirty="0">
                <a:solidFill>
                  <a:schemeClr val="tx1"/>
                </a:solidFill>
                <a:latin typeface="Kinetic" panose="00000500000000000000" pitchFamily="50" charset="0"/>
              </a:rPr>
              <a:t>ntroduced to the technique or marbling and continue to develop our cutting, gluing and playdough skills.</a:t>
            </a:r>
            <a:endParaRPr lang="en-GB" sz="105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chemeClr val="tx1"/>
                </a:solidFill>
                <a:latin typeface="Kinetic" panose="00000500000000000000" pitchFamily="50" charset="0"/>
                <a:sym typeface="Arial"/>
              </a:rPr>
              <a:t>What you can do to help at home: </a:t>
            </a:r>
          </a:p>
          <a:p>
            <a:pPr marL="0" marR="0" lvl="0" indent="0" algn="l" rtl="0">
              <a:lnSpc>
                <a:spcPct val="100000"/>
              </a:lnSpc>
              <a:spcBef>
                <a:spcPts val="0"/>
              </a:spcBef>
              <a:spcAft>
                <a:spcPts val="0"/>
              </a:spcAft>
              <a:buClr>
                <a:srgbClr val="000000"/>
              </a:buClr>
              <a:buSzPts val="1050"/>
              <a:buFont typeface="Arial"/>
              <a:buNone/>
            </a:pPr>
            <a:r>
              <a:rPr lang="en-GB" sz="1050" u="sng" dirty="0">
                <a:solidFill>
                  <a:schemeClr val="tx1"/>
                </a:solidFill>
                <a:latin typeface="Kinetic" panose="00000500000000000000" pitchFamily="50" charset="0"/>
              </a:rPr>
              <a:t>-</a:t>
            </a:r>
            <a:r>
              <a:rPr lang="en-GB" sz="1050" dirty="0">
                <a:solidFill>
                  <a:schemeClr val="tx1"/>
                </a:solidFill>
                <a:latin typeface="Kinetic" panose="00000500000000000000" pitchFamily="50" charset="0"/>
              </a:rPr>
              <a:t>Give your child chances to make marks on paper with different mediums e.g. pencils,  chalks, paint, </a:t>
            </a:r>
          </a:p>
          <a:p>
            <a:pPr marL="0" marR="0" lvl="0" indent="0" algn="l" rtl="0">
              <a:lnSpc>
                <a:spcPct val="100000"/>
              </a:lnSpc>
              <a:spcBef>
                <a:spcPts val="0"/>
              </a:spcBef>
              <a:spcAft>
                <a:spcPts val="0"/>
              </a:spcAft>
              <a:buClr>
                <a:srgbClr val="000000"/>
              </a:buClr>
              <a:buSzPts val="1050"/>
              <a:buFont typeface="Arial"/>
              <a:buNone/>
            </a:pPr>
            <a:r>
              <a:rPr lang="en-GB" sz="1050" b="0" i="0" strike="noStrike" cap="none" dirty="0">
                <a:solidFill>
                  <a:schemeClr val="tx1"/>
                </a:solidFill>
                <a:latin typeface="Kinetic" panose="00000500000000000000" pitchFamily="50" charset="0"/>
                <a:sym typeface="Arial"/>
              </a:rPr>
              <a:t>- Practise holding and using scissors</a:t>
            </a:r>
            <a:endParaRPr sz="1400" b="0" i="0" strike="noStrike" cap="none" dirty="0">
              <a:solidFill>
                <a:schemeClr val="tx1"/>
              </a:solidFill>
              <a:latin typeface="Kinetic" panose="00000500000000000000" pitchFamily="50" charset="0"/>
              <a:sym typeface="Arial"/>
            </a:endParaRPr>
          </a:p>
        </p:txBody>
      </p:sp>
      <p:sp>
        <p:nvSpPr>
          <p:cNvPr id="93" name="Google Shape;93;p1"/>
          <p:cNvSpPr txBox="1"/>
          <p:nvPr/>
        </p:nvSpPr>
        <p:spPr>
          <a:xfrm>
            <a:off x="4283580" y="4451067"/>
            <a:ext cx="3597945" cy="2061129"/>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Kinetic" panose="00000500000000000000" pitchFamily="50" charset="0"/>
                <a:ea typeface="Times New Roman"/>
                <a:cs typeface="Times New Roman"/>
                <a:sym typeface="Times New Roman"/>
              </a:rPr>
              <a:t> </a:t>
            </a:r>
            <a:r>
              <a:rPr lang="en-GB" sz="1050" b="1" i="0" u="none" strike="noStrike" cap="none" dirty="0">
                <a:solidFill>
                  <a:schemeClr val="dk1"/>
                </a:solidFill>
                <a:latin typeface="Kinetic" panose="00000500000000000000" pitchFamily="50" charset="0"/>
                <a:sym typeface="Arial"/>
              </a:rPr>
              <a:t>Understanding the World :</a:t>
            </a:r>
            <a:endParaRPr sz="1400" b="0" i="0" u="none" strike="noStrike" cap="none" dirty="0">
              <a:solidFill>
                <a:srgbClr val="000000"/>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endParaRPr sz="1050" b="1" i="0" u="none" strike="noStrike" cap="none" dirty="0">
              <a:solidFill>
                <a:schemeClr val="dk1"/>
              </a:solidFill>
              <a:latin typeface="Kinetic" panose="00000500000000000000" pitchFamily="50" charset="0"/>
              <a:sym typeface="Arial"/>
            </a:endParaRPr>
          </a:p>
          <a:p>
            <a:pPr marL="0" marR="0" lvl="0" indent="0" algn="just" rtl="0">
              <a:lnSpc>
                <a:spcPct val="100000"/>
              </a:lnSpc>
              <a:spcBef>
                <a:spcPts val="0"/>
              </a:spcBef>
              <a:spcAft>
                <a:spcPts val="0"/>
              </a:spcAft>
              <a:buNone/>
            </a:pPr>
            <a:r>
              <a:rPr lang="en-GB" sz="1050" b="0" i="0" u="none" strike="noStrike" cap="none" dirty="0">
                <a:solidFill>
                  <a:schemeClr val="tx1"/>
                </a:solidFill>
                <a:latin typeface="Kinetic" panose="00000500000000000000" pitchFamily="50" charset="0"/>
                <a:sym typeface="Arial"/>
              </a:rPr>
              <a:t>In UW we will be thinking about the celebrations </a:t>
            </a:r>
          </a:p>
          <a:p>
            <a:pPr marL="0" marR="0" lvl="0" indent="0" algn="just" rtl="0">
              <a:lnSpc>
                <a:spcPct val="100000"/>
              </a:lnSpc>
              <a:spcBef>
                <a:spcPts val="0"/>
              </a:spcBef>
              <a:spcAft>
                <a:spcPts val="0"/>
              </a:spcAft>
              <a:buNone/>
            </a:pPr>
            <a:r>
              <a:rPr lang="en-GB" sz="1050" dirty="0">
                <a:solidFill>
                  <a:schemeClr val="tx1"/>
                </a:solidFill>
                <a:latin typeface="Kinetic" panose="00000500000000000000" pitchFamily="50" charset="0"/>
              </a:rPr>
              <a:t>birthdays, Diwali and Christmas. We will be looking </a:t>
            </a:r>
          </a:p>
          <a:p>
            <a:pPr marL="0" marR="0" lvl="0" indent="0" algn="just" rtl="0">
              <a:lnSpc>
                <a:spcPct val="100000"/>
              </a:lnSpc>
              <a:spcBef>
                <a:spcPts val="0"/>
              </a:spcBef>
              <a:spcAft>
                <a:spcPts val="0"/>
              </a:spcAft>
              <a:buNone/>
            </a:pPr>
            <a:r>
              <a:rPr lang="en-GB" sz="1050" dirty="0">
                <a:solidFill>
                  <a:schemeClr val="tx1"/>
                </a:solidFill>
                <a:latin typeface="Kinetic" panose="00000500000000000000" pitchFamily="50" charset="0"/>
              </a:rPr>
              <a:t>at some of the ways these special times are celebrated.</a:t>
            </a:r>
            <a:endParaRPr sz="105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None/>
            </a:pPr>
            <a:endParaRPr lang="en-GB" sz="10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None/>
            </a:pPr>
            <a:r>
              <a:rPr lang="en-GB" sz="1050" b="0" i="0" u="none" strike="noStrike" cap="none" dirty="0">
                <a:solidFill>
                  <a:schemeClr val="tx1"/>
                </a:solidFill>
                <a:latin typeface="Kinetic" panose="00000500000000000000" pitchFamily="50" charset="0"/>
                <a:sym typeface="Arial"/>
              </a:rPr>
              <a:t> </a:t>
            </a:r>
            <a:r>
              <a:rPr lang="en-GB" sz="1050" b="0" i="0" u="sng" strike="noStrike" cap="none" dirty="0">
                <a:solidFill>
                  <a:schemeClr val="tx1"/>
                </a:solidFill>
                <a:latin typeface="Kinetic" panose="00000500000000000000" pitchFamily="50" charset="0"/>
                <a:sym typeface="Arial"/>
              </a:rPr>
              <a:t>What you can do to help at home: </a:t>
            </a:r>
            <a:endParaRPr sz="105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None/>
            </a:pPr>
            <a:r>
              <a:rPr lang="en-GB" sz="1050" b="0" i="0" u="none" strike="noStrike" cap="none" dirty="0">
                <a:solidFill>
                  <a:schemeClr val="tx1"/>
                </a:solidFill>
                <a:latin typeface="Kinetic" panose="00000500000000000000" pitchFamily="50" charset="0"/>
                <a:sym typeface="Arial"/>
              </a:rPr>
              <a:t>-Encourage your child to talk about the special times</a:t>
            </a:r>
          </a:p>
          <a:p>
            <a:pPr marL="0" marR="0" lvl="0" indent="0" algn="l" rtl="0">
              <a:lnSpc>
                <a:spcPct val="100000"/>
              </a:lnSpc>
              <a:spcBef>
                <a:spcPts val="0"/>
              </a:spcBef>
              <a:spcAft>
                <a:spcPts val="0"/>
              </a:spcAft>
              <a:buNone/>
            </a:pPr>
            <a:r>
              <a:rPr lang="en-GB" sz="1050" b="0" i="0" u="none" strike="noStrike" cap="none" dirty="0">
                <a:solidFill>
                  <a:schemeClr val="tx1"/>
                </a:solidFill>
                <a:latin typeface="Kinetic" panose="00000500000000000000" pitchFamily="50" charset="0"/>
                <a:sym typeface="Arial"/>
              </a:rPr>
              <a:t> they celebrate and share pictures with them of past</a:t>
            </a:r>
          </a:p>
          <a:p>
            <a:pPr marL="0" marR="0" lvl="0" indent="0" algn="l" rtl="0">
              <a:lnSpc>
                <a:spcPct val="100000"/>
              </a:lnSpc>
              <a:spcBef>
                <a:spcPts val="0"/>
              </a:spcBef>
              <a:spcAft>
                <a:spcPts val="0"/>
              </a:spcAft>
              <a:buNone/>
            </a:pPr>
            <a:r>
              <a:rPr lang="en-GB" sz="1050" dirty="0">
                <a:solidFill>
                  <a:schemeClr val="tx1"/>
                </a:solidFill>
                <a:latin typeface="Kinetic" panose="00000500000000000000" pitchFamily="50" charset="0"/>
              </a:rPr>
              <a:t>celebrations that they may not remember.</a:t>
            </a:r>
            <a:endParaRPr lang="en-GB" sz="105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None/>
            </a:pPr>
            <a:r>
              <a:rPr lang="en-GB" sz="1050" dirty="0">
                <a:solidFill>
                  <a:schemeClr val="tx1"/>
                </a:solidFill>
                <a:latin typeface="Kinetic" panose="00000500000000000000" pitchFamily="50" charset="0"/>
                <a:ea typeface="Calibri"/>
                <a:cs typeface="Calibri"/>
              </a:rPr>
              <a:t>-Please send in pictures of any special times that your family celebrates at home.</a:t>
            </a:r>
            <a:endParaRPr sz="1050" b="0" i="0" u="none" strike="noStrike" cap="none" dirty="0">
              <a:solidFill>
                <a:schemeClr val="tx1"/>
              </a:solidFill>
              <a:latin typeface="Kinetic" panose="00000500000000000000" pitchFamily="50" charset="0"/>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ea typeface="Calibri"/>
              <a:cs typeface="Calibri"/>
              <a:sym typeface="Calibri"/>
            </a:endParaRPr>
          </a:p>
        </p:txBody>
      </p:sp>
      <p:pic>
        <p:nvPicPr>
          <p:cNvPr id="94" name="Google Shape;94;p1"/>
          <p:cNvPicPr preferRelativeResize="0"/>
          <p:nvPr/>
        </p:nvPicPr>
        <p:blipFill rotWithShape="1">
          <a:blip r:embed="rId4">
            <a:alphaModFix/>
          </a:blip>
          <a:srcRect/>
          <a:stretch/>
        </p:blipFill>
        <p:spPr>
          <a:xfrm>
            <a:off x="3473083" y="4585288"/>
            <a:ext cx="435147" cy="381218"/>
          </a:xfrm>
          <a:prstGeom prst="rect">
            <a:avLst/>
          </a:prstGeom>
          <a:noFill/>
          <a:ln>
            <a:noFill/>
          </a:ln>
        </p:spPr>
      </p:pic>
      <p:pic>
        <p:nvPicPr>
          <p:cNvPr id="95" name="Google Shape;95;p1"/>
          <p:cNvPicPr preferRelativeResize="0"/>
          <p:nvPr/>
        </p:nvPicPr>
        <p:blipFill rotWithShape="1">
          <a:blip r:embed="rId5">
            <a:alphaModFix/>
          </a:blip>
          <a:srcRect/>
          <a:stretch/>
        </p:blipFill>
        <p:spPr>
          <a:xfrm>
            <a:off x="7346573" y="4567670"/>
            <a:ext cx="466725" cy="481575"/>
          </a:xfrm>
          <a:prstGeom prst="rect">
            <a:avLst/>
          </a:prstGeom>
          <a:noFill/>
          <a:ln>
            <a:noFill/>
          </a:ln>
        </p:spPr>
      </p:pic>
      <p:pic>
        <p:nvPicPr>
          <p:cNvPr id="96" name="Google Shape;96;p1"/>
          <p:cNvPicPr preferRelativeResize="0"/>
          <p:nvPr/>
        </p:nvPicPr>
        <p:blipFill rotWithShape="1">
          <a:blip r:embed="rId6">
            <a:alphaModFix/>
          </a:blip>
          <a:srcRect/>
          <a:stretch/>
        </p:blipFill>
        <p:spPr>
          <a:xfrm>
            <a:off x="7346572" y="5049245"/>
            <a:ext cx="466725" cy="434948"/>
          </a:xfrm>
          <a:prstGeom prst="rect">
            <a:avLst/>
          </a:prstGeom>
          <a:noFill/>
          <a:ln>
            <a:noFill/>
          </a:ln>
        </p:spPr>
      </p:pic>
      <p:pic>
        <p:nvPicPr>
          <p:cNvPr id="97" name="Google Shape;97;p1"/>
          <p:cNvPicPr preferRelativeResize="0"/>
          <p:nvPr/>
        </p:nvPicPr>
        <p:blipFill rotWithShape="1">
          <a:blip r:embed="rId7">
            <a:alphaModFix/>
          </a:blip>
          <a:srcRect/>
          <a:stretch/>
        </p:blipFill>
        <p:spPr>
          <a:xfrm>
            <a:off x="11241643" y="2520950"/>
            <a:ext cx="391557" cy="312019"/>
          </a:xfrm>
          <a:prstGeom prst="rect">
            <a:avLst/>
          </a:prstGeom>
          <a:noFill/>
          <a:ln>
            <a:noFill/>
          </a:ln>
        </p:spPr>
      </p:pic>
      <p:pic>
        <p:nvPicPr>
          <p:cNvPr id="98" name="Google Shape;98;p1"/>
          <p:cNvPicPr preferRelativeResize="0"/>
          <p:nvPr/>
        </p:nvPicPr>
        <p:blipFill rotWithShape="1">
          <a:blip r:embed="rId8">
            <a:alphaModFix/>
          </a:blip>
          <a:srcRect/>
          <a:stretch/>
        </p:blipFill>
        <p:spPr>
          <a:xfrm>
            <a:off x="11162638" y="4585288"/>
            <a:ext cx="438592" cy="345557"/>
          </a:xfrm>
          <a:prstGeom prst="rect">
            <a:avLst/>
          </a:prstGeom>
          <a:noFill/>
          <a:ln>
            <a:noFill/>
          </a:ln>
        </p:spPr>
      </p:pic>
      <p:pic>
        <p:nvPicPr>
          <p:cNvPr id="99" name="Google Shape;99;p1"/>
          <p:cNvPicPr preferRelativeResize="0"/>
          <p:nvPr/>
        </p:nvPicPr>
        <p:blipFill rotWithShape="1">
          <a:blip r:embed="rId9">
            <a:alphaModFix/>
          </a:blip>
          <a:srcRect/>
          <a:stretch/>
        </p:blipFill>
        <p:spPr>
          <a:xfrm>
            <a:off x="11200481" y="5011675"/>
            <a:ext cx="400750" cy="386438"/>
          </a:xfrm>
          <a:prstGeom prst="rect">
            <a:avLst/>
          </a:prstGeom>
          <a:noFill/>
          <a:ln>
            <a:noFill/>
          </a:ln>
        </p:spPr>
      </p:pic>
      <p:pic>
        <p:nvPicPr>
          <p:cNvPr id="100" name="Google Shape;100;p1"/>
          <p:cNvPicPr preferRelativeResize="0"/>
          <p:nvPr/>
        </p:nvPicPr>
        <p:blipFill rotWithShape="1">
          <a:blip r:embed="rId10">
            <a:alphaModFix/>
          </a:blip>
          <a:srcRect/>
          <a:stretch/>
        </p:blipFill>
        <p:spPr>
          <a:xfrm>
            <a:off x="7339959" y="5515847"/>
            <a:ext cx="466321" cy="417746"/>
          </a:xfrm>
          <a:prstGeom prst="rect">
            <a:avLst/>
          </a:prstGeom>
          <a:noFill/>
          <a:ln>
            <a:noFill/>
          </a:ln>
        </p:spPr>
      </p:pic>
      <p:pic>
        <p:nvPicPr>
          <p:cNvPr id="101" name="Google Shape;101;p1"/>
          <p:cNvPicPr preferRelativeResize="0"/>
          <p:nvPr/>
        </p:nvPicPr>
        <p:blipFill rotWithShape="1">
          <a:blip r:embed="rId11">
            <a:alphaModFix/>
          </a:blip>
          <a:srcRect/>
          <a:stretch/>
        </p:blipFill>
        <p:spPr>
          <a:xfrm>
            <a:off x="4132634" y="2434071"/>
            <a:ext cx="466008" cy="424514"/>
          </a:xfrm>
          <a:prstGeom prst="rect">
            <a:avLst/>
          </a:prstGeom>
          <a:noFill/>
          <a:ln>
            <a:noFill/>
          </a:ln>
        </p:spPr>
      </p:pic>
      <p:pic>
        <p:nvPicPr>
          <p:cNvPr id="102" name="Google Shape;102;p1"/>
          <p:cNvPicPr preferRelativeResize="0"/>
          <p:nvPr/>
        </p:nvPicPr>
        <p:blipFill rotWithShape="1">
          <a:blip r:embed="rId12">
            <a:alphaModFix/>
          </a:blip>
          <a:srcRect/>
          <a:stretch/>
        </p:blipFill>
        <p:spPr>
          <a:xfrm>
            <a:off x="7395819" y="5976431"/>
            <a:ext cx="368229" cy="380927"/>
          </a:xfrm>
          <a:prstGeom prst="rect">
            <a:avLst/>
          </a:prstGeom>
          <a:noFill/>
          <a:ln>
            <a:noFill/>
          </a:ln>
        </p:spPr>
      </p:pic>
      <p:pic>
        <p:nvPicPr>
          <p:cNvPr id="103" name="Google Shape;103;p1"/>
          <p:cNvPicPr preferRelativeResize="0"/>
          <p:nvPr/>
        </p:nvPicPr>
        <p:blipFill rotWithShape="1">
          <a:blip r:embed="rId13">
            <a:alphaModFix/>
          </a:blip>
          <a:srcRect/>
          <a:stretch/>
        </p:blipFill>
        <p:spPr>
          <a:xfrm>
            <a:off x="5830987" y="1295094"/>
            <a:ext cx="525780" cy="585470"/>
          </a:xfrm>
          <a:prstGeom prst="rect">
            <a:avLst/>
          </a:prstGeom>
          <a:noFill/>
          <a:ln>
            <a:noFill/>
          </a:ln>
        </p:spPr>
      </p:pic>
      <p:pic>
        <p:nvPicPr>
          <p:cNvPr id="104" name="Google Shape;104;p1"/>
          <p:cNvPicPr preferRelativeResize="0"/>
          <p:nvPr/>
        </p:nvPicPr>
        <p:blipFill rotWithShape="1">
          <a:blip r:embed="rId14">
            <a:alphaModFix/>
          </a:blip>
          <a:srcRect l="35051" t="50413" r="56301" b="34057"/>
          <a:stretch/>
        </p:blipFill>
        <p:spPr>
          <a:xfrm>
            <a:off x="4063337" y="389088"/>
            <a:ext cx="535305" cy="374483"/>
          </a:xfrm>
          <a:prstGeom prst="rect">
            <a:avLst/>
          </a:prstGeom>
          <a:noFill/>
          <a:ln>
            <a:noFill/>
          </a:ln>
        </p:spPr>
      </p:pic>
      <p:pic>
        <p:nvPicPr>
          <p:cNvPr id="105" name="Google Shape;105;p1"/>
          <p:cNvPicPr preferRelativeResize="0"/>
          <p:nvPr/>
        </p:nvPicPr>
        <p:blipFill rotWithShape="1">
          <a:blip r:embed="rId15">
            <a:alphaModFix/>
          </a:blip>
          <a:srcRect l="30728" t="37913" r="47946" b="26210"/>
          <a:stretch/>
        </p:blipFill>
        <p:spPr>
          <a:xfrm>
            <a:off x="11058523" y="361673"/>
            <a:ext cx="542707" cy="42931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1446</TotalTime>
  <Words>643</Words>
  <Application>Microsoft Office PowerPoint</Application>
  <PresentationFormat>Widescreen</PresentationFormat>
  <Paragraphs>65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Kinetic</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Creighton</dc:creator>
  <cp:lastModifiedBy>B Sharpe</cp:lastModifiedBy>
  <cp:revision>10</cp:revision>
  <dcterms:created xsi:type="dcterms:W3CDTF">2024-08-28T13:26:43Z</dcterms:created>
  <dcterms:modified xsi:type="dcterms:W3CDTF">2024-10-30T21:54:16Z</dcterms:modified>
</cp:coreProperties>
</file>