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xbcD8mEBlH/zvWU9RrjFGtQ0+T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7.png"/><Relationship Id="rId13" Type="http://schemas.openxmlformats.org/officeDocument/2006/relationships/image" Target="../media/image6.png"/><Relationship Id="rId12" Type="http://schemas.openxmlformats.org/officeDocument/2006/relationships/image" Target="../media/image11.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10.png"/><Relationship Id="rId14" Type="http://schemas.openxmlformats.org/officeDocument/2006/relationships/image" Target="../media/image4.png"/><Relationship Id="rId5" Type="http://schemas.openxmlformats.org/officeDocument/2006/relationships/image" Target="../media/image1.png"/><Relationship Id="rId6" Type="http://schemas.openxmlformats.org/officeDocument/2006/relationships/image" Target="../media/image8.png"/><Relationship Id="rId7" Type="http://schemas.openxmlformats.org/officeDocument/2006/relationships/image" Target="../media/image5.png"/><Relationship Id="rId8"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33764"/>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808917" y="2243166"/>
            <a:ext cx="2547273" cy="2078584"/>
          </a:xfrm>
          <a:prstGeom prst="rect">
            <a:avLst/>
          </a:prstGeom>
          <a:noFill/>
          <a:ln>
            <a:noFill/>
          </a:ln>
        </p:spPr>
      </p:pic>
      <p:sp>
        <p:nvSpPr>
          <p:cNvPr id="86" name="Google Shape;86;p1"/>
          <p:cNvSpPr txBox="1"/>
          <p:nvPr/>
        </p:nvSpPr>
        <p:spPr>
          <a:xfrm>
            <a:off x="4872947" y="300472"/>
            <a:ext cx="244186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8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i="0" lang="en-GB" sz="1100" u="none" cap="none" strike="noStrike">
                <a:solidFill>
                  <a:schemeClr val="dk1"/>
                </a:solidFill>
                <a:latin typeface="Arial"/>
                <a:ea typeface="Arial"/>
                <a:cs typeface="Arial"/>
                <a:sym typeface="Arial"/>
              </a:rPr>
              <a:t>Falconhurst School Autumn 2 2025</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100" u="none" cap="none" strike="noStrike">
                <a:solidFill>
                  <a:schemeClr val="dk1"/>
                </a:solidFill>
                <a:latin typeface="Arial"/>
                <a:ea typeface="Arial"/>
                <a:cs typeface="Arial"/>
                <a:sym typeface="Arial"/>
              </a:rPr>
              <a:t>Year Group: Nursery </a:t>
            </a:r>
            <a:endParaRPr b="0" i="0" sz="16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1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0" i="0" sz="1100" u="none" cap="none" strike="noStrike">
              <a:solidFill>
                <a:schemeClr val="dk1"/>
              </a:solidFill>
              <a:latin typeface="Arial"/>
              <a:ea typeface="Arial"/>
              <a:cs typeface="Arial"/>
              <a:sym typeface="Arial"/>
            </a:endParaRPr>
          </a:p>
        </p:txBody>
      </p:sp>
      <p:sp>
        <p:nvSpPr>
          <p:cNvPr id="87" name="Google Shape;87;p1"/>
          <p:cNvSpPr txBox="1"/>
          <p:nvPr/>
        </p:nvSpPr>
        <p:spPr>
          <a:xfrm>
            <a:off x="404034" y="284947"/>
            <a:ext cx="4303787" cy="1903204"/>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Personal Social Emotional Development: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PSED we will be talking about all the ways that we are all different and special. We will be thinking about how it is okay to be different and like different things. We will also be celebrating all of our talents.!</a:t>
            </a:r>
            <a:endParaRPr/>
          </a:p>
          <a:p>
            <a:pPr indent="0" lvl="0" marL="0" marR="0" rtl="0" algn="just">
              <a:lnSpc>
                <a:spcPct val="100000"/>
              </a:lnSpc>
              <a:spcBef>
                <a:spcPts val="0"/>
              </a:spcBef>
              <a:spcAft>
                <a:spcPts val="0"/>
              </a:spcAft>
              <a:buClr>
                <a:srgbClr val="000000"/>
              </a:buClr>
              <a:buSzPts val="1050"/>
              <a:buFont typeface="Arial"/>
              <a:buNone/>
            </a:pPr>
            <a:r>
              <a:t/>
            </a:r>
            <a:endParaRPr b="0" i="0" sz="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05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-Talk to your child about all the things that they are good at</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-Encourage your children to try and do things independently such as putting their toys away, putting on their coats on and zipping them up.</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Arial"/>
              <a:ea typeface="Arial"/>
              <a:cs typeface="Arial"/>
              <a:sym typeface="Arial"/>
            </a:endParaRPr>
          </a:p>
        </p:txBody>
      </p:sp>
      <p:sp>
        <p:nvSpPr>
          <p:cNvPr id="88" name="Google Shape;88;p1"/>
          <p:cNvSpPr txBox="1"/>
          <p:nvPr/>
        </p:nvSpPr>
        <p:spPr>
          <a:xfrm>
            <a:off x="404034" y="2354742"/>
            <a:ext cx="4303787" cy="1967008"/>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Physical Development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PD we will be developing our climbing, throwing, moving and balancing skills in our outdoor area. We will also be working on holding small tools correctly such as pens and scissors.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Play throwing and catching games together.</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Practise holding a pencil correctly.</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050"/>
              <a:buFont typeface="Arial"/>
              <a:buChar char="-"/>
            </a:pPr>
            <a:r>
              <a:rPr b="0" i="0" lang="en-GB" sz="1050" u="none" cap="none" strike="noStrike">
                <a:solidFill>
                  <a:schemeClr val="dk1"/>
                </a:solidFill>
                <a:latin typeface="Arial"/>
                <a:ea typeface="Arial"/>
                <a:cs typeface="Arial"/>
                <a:sym typeface="Arial"/>
              </a:rPr>
              <a:t>Go outside each day, going for a walk or visiting the playgrounds.</a:t>
            </a:r>
            <a:endParaRPr b="0" i="0" sz="1400" u="none" cap="none" strike="noStrike">
              <a:solidFill>
                <a:schemeClr val="dk1"/>
              </a:solidFill>
              <a:latin typeface="Arial"/>
              <a:ea typeface="Arial"/>
              <a:cs typeface="Arial"/>
              <a:sym typeface="Arial"/>
            </a:endParaRPr>
          </a:p>
        </p:txBody>
      </p:sp>
      <p:sp>
        <p:nvSpPr>
          <p:cNvPr id="89" name="Google Shape;89;p1"/>
          <p:cNvSpPr txBox="1"/>
          <p:nvPr/>
        </p:nvSpPr>
        <p:spPr>
          <a:xfrm>
            <a:off x="404034" y="4488341"/>
            <a:ext cx="3597945" cy="206112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Maths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maths we will be singing lots of songs that involve counting. We will be learning to notice groups of numbers without counting them and to begin to identify patterns. </a:t>
            </a:r>
            <a:endParaRPr/>
          </a:p>
          <a:p>
            <a:pPr indent="0" lvl="0" marL="0" marR="0" rtl="0" algn="just">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Sing counting songs together e.g. Five little ducks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-Look for patterns when you are out and about or at home.</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Practise counting during everyday activities e.g. walking up/down steps.</a:t>
            </a:r>
            <a:endParaRPr b="0" i="0" sz="1050" u="none" cap="none" strike="noStrike">
              <a:solidFill>
                <a:schemeClr val="dk1"/>
              </a:solidFill>
              <a:latin typeface="Arial"/>
              <a:ea typeface="Arial"/>
              <a:cs typeface="Arial"/>
              <a:sym typeface="Arial"/>
            </a:endParaRPr>
          </a:p>
        </p:txBody>
      </p:sp>
      <p:sp>
        <p:nvSpPr>
          <p:cNvPr id="90" name="Google Shape;90;p1"/>
          <p:cNvSpPr txBox="1"/>
          <p:nvPr/>
        </p:nvSpPr>
        <p:spPr>
          <a:xfrm>
            <a:off x="7479934" y="300472"/>
            <a:ext cx="4216768"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Communication and Language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CL we will focus on talking in a simple sentence to adults and other children in the setting. We will encourage your child to use some of the recently introduced vocabulary that they are learning in school when talking.</a:t>
            </a:r>
            <a:endParaRPr b="0" i="0" sz="1050" u="sng"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t/>
            </a:r>
            <a:endParaRPr b="0" i="0" sz="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-Encourage your child to talk about things they like.</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Practise making eye contact and taking turns when talking.</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Support your child to reply in sentences. </a:t>
            </a:r>
            <a:endParaRPr b="0" i="0" sz="1400" u="none" cap="none" strike="noStrike">
              <a:solidFill>
                <a:schemeClr val="dk1"/>
              </a:solidFill>
              <a:latin typeface="Arial"/>
              <a:ea typeface="Arial"/>
              <a:cs typeface="Arial"/>
              <a:sym typeface="Arial"/>
            </a:endParaRPr>
          </a:p>
          <a:p>
            <a:pPr indent="-120650" lvl="0" marL="171450" marR="0" rtl="0" algn="l">
              <a:lnSpc>
                <a:spcPct val="100000"/>
              </a:lnSpc>
              <a:spcBef>
                <a:spcPts val="0"/>
              </a:spcBef>
              <a:spcAft>
                <a:spcPts val="0"/>
              </a:spcAft>
              <a:buClr>
                <a:schemeClr val="dk1"/>
              </a:buClr>
              <a:buSzPts val="800"/>
              <a:buFont typeface="Calibri"/>
              <a:buNone/>
            </a:pPr>
            <a:r>
              <a:t/>
            </a:r>
            <a:endParaRPr b="0" i="0" sz="800" u="none" cap="none" strike="noStrike">
              <a:solidFill>
                <a:schemeClr val="dk1"/>
              </a:solidFill>
              <a:latin typeface="Arial"/>
              <a:ea typeface="Arial"/>
              <a:cs typeface="Arial"/>
              <a:sym typeface="Arial"/>
            </a:endParaRPr>
          </a:p>
        </p:txBody>
      </p:sp>
      <p:sp>
        <p:nvSpPr>
          <p:cNvPr id="91" name="Google Shape;91;p1"/>
          <p:cNvSpPr txBox="1"/>
          <p:nvPr/>
        </p:nvSpPr>
        <p:spPr>
          <a:xfrm>
            <a:off x="7479934" y="2434071"/>
            <a:ext cx="4216767"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Literacy</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Literacy we are going to be reading The Gingerbread man.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The children will be encouraged to talk about our story and join in with repeated phrases. They will be also be encouraged to make marks to retell the story,</a:t>
            </a:r>
            <a:endParaRPr b="0" i="0" sz="105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Share stories together. Talk to your child about; who is in the story? what happened in the story? What did you enjoy? Why?</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Watch the recordings that we will send of the story.</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Arial"/>
              <a:ea typeface="Arial"/>
              <a:cs typeface="Arial"/>
              <a:sym typeface="Arial"/>
            </a:endParaRPr>
          </a:p>
        </p:txBody>
      </p:sp>
      <p:sp>
        <p:nvSpPr>
          <p:cNvPr id="92" name="Google Shape;92;p1"/>
          <p:cNvSpPr txBox="1"/>
          <p:nvPr/>
        </p:nvSpPr>
        <p:spPr>
          <a:xfrm>
            <a:off x="8098756" y="4504459"/>
            <a:ext cx="3597945"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Expressive Arts and Design:</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050"/>
              <a:buFont typeface="Arial"/>
              <a:buNone/>
            </a:pPr>
            <a:r>
              <a:t/>
            </a:r>
            <a:endParaRPr b="1"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EAD we will be using different methods to apply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paint and continue to develop our sticking skills. We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will start to develop our scissor grip and look at the work of the artist Kandinsky.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sng" cap="none" strike="noStrike">
                <a:solidFill>
                  <a:schemeClr val="dk1"/>
                </a:solidFill>
                <a:latin typeface="Arial"/>
                <a:ea typeface="Arial"/>
                <a:cs typeface="Arial"/>
                <a:sym typeface="Arial"/>
              </a:rPr>
              <a:t>What you can do to help at home: </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Learn the names of different colours.</a:t>
            </a:r>
            <a:endParaRPr b="0" i="0" sz="14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Encourage creating and building at home.</a:t>
            </a:r>
            <a:endParaRPr/>
          </a:p>
          <a:p>
            <a:pPr indent="-171450" lvl="0" marL="171450" marR="0" rtl="0" algn="l">
              <a:lnSpc>
                <a:spcPct val="100000"/>
              </a:lnSpc>
              <a:spcBef>
                <a:spcPts val="0"/>
              </a:spcBef>
              <a:spcAft>
                <a:spcPts val="0"/>
              </a:spcAft>
              <a:buClr>
                <a:srgbClr val="000000"/>
              </a:buClr>
              <a:buSzPts val="1050"/>
              <a:buFont typeface="Arial"/>
              <a:buChar char="-"/>
            </a:pPr>
            <a:r>
              <a:rPr b="0" i="0" lang="en-GB" sz="1050" u="none" cap="none" strike="noStrike">
                <a:solidFill>
                  <a:schemeClr val="dk1"/>
                </a:solidFill>
                <a:latin typeface="Arial"/>
                <a:ea typeface="Arial"/>
                <a:cs typeface="Arial"/>
                <a:sym typeface="Arial"/>
              </a:rPr>
              <a:t>Talk about what they are building and creating at home.</a:t>
            </a:r>
            <a:endParaRPr b="0" i="0" sz="1050" u="none" cap="none" strike="noStrike">
              <a:solidFill>
                <a:schemeClr val="dk1"/>
              </a:solidFill>
              <a:latin typeface="Arial"/>
              <a:ea typeface="Arial"/>
              <a:cs typeface="Arial"/>
              <a:sym typeface="Arial"/>
            </a:endParaRPr>
          </a:p>
        </p:txBody>
      </p:sp>
      <p:sp>
        <p:nvSpPr>
          <p:cNvPr id="93" name="Google Shape;93;p1"/>
          <p:cNvSpPr txBox="1"/>
          <p:nvPr/>
        </p:nvSpPr>
        <p:spPr>
          <a:xfrm>
            <a:off x="4283580" y="4451067"/>
            <a:ext cx="3597945" cy="206112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Arial"/>
                <a:ea typeface="Arial"/>
                <a:cs typeface="Arial"/>
                <a:sym typeface="Arial"/>
              </a:rPr>
              <a:t> </a:t>
            </a:r>
            <a:r>
              <a:rPr b="1" i="0" lang="en-GB" sz="1050" u="none" cap="none" strike="noStrike">
                <a:solidFill>
                  <a:schemeClr val="dk1"/>
                </a:solidFill>
                <a:latin typeface="Arial"/>
                <a:ea typeface="Arial"/>
                <a:cs typeface="Arial"/>
                <a:sym typeface="Arial"/>
              </a:rPr>
              <a:t>Understanding the World :</a:t>
            </a:r>
            <a:endParaRPr b="1" i="0" sz="105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In UW we will be thinking about celebrations such as Harvest birthdays, Diwali and Christmas. We will be  thinking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about some of the ways these special times are </a:t>
            </a:r>
            <a:endParaRPr/>
          </a:p>
          <a:p>
            <a:pPr indent="0" lvl="0" marL="0" marR="0" rtl="0" algn="just">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celebrated.</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
              <a:buFont typeface="Arial"/>
              <a:buNone/>
            </a:pPr>
            <a:r>
              <a:t/>
            </a:r>
            <a:endParaRPr b="0" i="0" sz="1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a:t>
            </a:r>
            <a:r>
              <a:rPr b="0" i="0" lang="en-GB" sz="1050" u="sng" cap="none" strike="noStrike">
                <a:solidFill>
                  <a:schemeClr val="dk1"/>
                </a:solidFill>
                <a:latin typeface="Arial"/>
                <a:ea typeface="Arial"/>
                <a:cs typeface="Arial"/>
                <a:sym typeface="Arial"/>
              </a:rPr>
              <a:t>What you can do to help at home: </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-Encourage your child to talk about the special times</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 they celebrate and share pictures with them of past</a:t>
            </a:r>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celebrations that they may not remember.</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rPr b="0" i="0" lang="en-GB" sz="1050" u="none" cap="none" strike="noStrike">
                <a:solidFill>
                  <a:schemeClr val="dk1"/>
                </a:solidFill>
                <a:latin typeface="Arial"/>
                <a:ea typeface="Arial"/>
                <a:cs typeface="Arial"/>
                <a:sym typeface="Arial"/>
              </a:rPr>
              <a:t>-Please send in pictures of any special times that your family celebrates at home.</a:t>
            </a:r>
            <a:endParaRPr b="0" i="0" sz="10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chemeClr val="dk1"/>
              </a:solidFill>
              <a:latin typeface="Arial"/>
              <a:ea typeface="Arial"/>
              <a:cs typeface="Arial"/>
              <a:sym typeface="Arial"/>
            </a:endParaRPr>
          </a:p>
        </p:txBody>
      </p:sp>
      <p:pic>
        <p:nvPicPr>
          <p:cNvPr id="94" name="Google Shape;94;p1"/>
          <p:cNvPicPr preferRelativeResize="0"/>
          <p:nvPr/>
        </p:nvPicPr>
        <p:blipFill rotWithShape="1">
          <a:blip r:embed="rId4">
            <a:alphaModFix/>
          </a:blip>
          <a:srcRect b="0" l="0" r="0" t="0"/>
          <a:stretch/>
        </p:blipFill>
        <p:spPr>
          <a:xfrm>
            <a:off x="3473083" y="4585288"/>
            <a:ext cx="435147" cy="381218"/>
          </a:xfrm>
          <a:prstGeom prst="rect">
            <a:avLst/>
          </a:prstGeom>
          <a:noFill/>
          <a:ln>
            <a:noFill/>
          </a:ln>
        </p:spPr>
      </p:pic>
      <p:pic>
        <p:nvPicPr>
          <p:cNvPr id="95" name="Google Shape;95;p1"/>
          <p:cNvPicPr preferRelativeResize="0"/>
          <p:nvPr/>
        </p:nvPicPr>
        <p:blipFill rotWithShape="1">
          <a:blip r:embed="rId5">
            <a:alphaModFix/>
          </a:blip>
          <a:srcRect b="0" l="0" r="0" t="0"/>
          <a:stretch/>
        </p:blipFill>
        <p:spPr>
          <a:xfrm>
            <a:off x="7479925" y="4495525"/>
            <a:ext cx="368225" cy="379945"/>
          </a:xfrm>
          <a:prstGeom prst="rect">
            <a:avLst/>
          </a:prstGeom>
          <a:noFill/>
          <a:ln>
            <a:noFill/>
          </a:ln>
        </p:spPr>
      </p:pic>
      <p:pic>
        <p:nvPicPr>
          <p:cNvPr id="96" name="Google Shape;96;p1"/>
          <p:cNvPicPr preferRelativeResize="0"/>
          <p:nvPr/>
        </p:nvPicPr>
        <p:blipFill rotWithShape="1">
          <a:blip r:embed="rId6">
            <a:alphaModFix/>
          </a:blip>
          <a:srcRect b="0" l="0" r="0" t="0"/>
          <a:stretch/>
        </p:blipFill>
        <p:spPr>
          <a:xfrm>
            <a:off x="11241643" y="2520950"/>
            <a:ext cx="391557" cy="312019"/>
          </a:xfrm>
          <a:prstGeom prst="rect">
            <a:avLst/>
          </a:prstGeom>
          <a:noFill/>
          <a:ln>
            <a:noFill/>
          </a:ln>
        </p:spPr>
      </p:pic>
      <p:pic>
        <p:nvPicPr>
          <p:cNvPr id="97" name="Google Shape;97;p1"/>
          <p:cNvPicPr preferRelativeResize="0"/>
          <p:nvPr/>
        </p:nvPicPr>
        <p:blipFill rotWithShape="1">
          <a:blip r:embed="rId7">
            <a:alphaModFix/>
          </a:blip>
          <a:srcRect b="0" l="0" r="0" t="0"/>
          <a:stretch/>
        </p:blipFill>
        <p:spPr>
          <a:xfrm>
            <a:off x="11162638" y="4585288"/>
            <a:ext cx="438592" cy="345557"/>
          </a:xfrm>
          <a:prstGeom prst="rect">
            <a:avLst/>
          </a:prstGeom>
          <a:noFill/>
          <a:ln>
            <a:noFill/>
          </a:ln>
        </p:spPr>
      </p:pic>
      <p:pic>
        <p:nvPicPr>
          <p:cNvPr id="98" name="Google Shape;98;p1"/>
          <p:cNvPicPr preferRelativeResize="0"/>
          <p:nvPr/>
        </p:nvPicPr>
        <p:blipFill rotWithShape="1">
          <a:blip r:embed="rId8">
            <a:alphaModFix/>
          </a:blip>
          <a:srcRect b="0" l="0" r="0" t="0"/>
          <a:stretch/>
        </p:blipFill>
        <p:spPr>
          <a:xfrm>
            <a:off x="11258753" y="4966500"/>
            <a:ext cx="323571" cy="312025"/>
          </a:xfrm>
          <a:prstGeom prst="rect">
            <a:avLst/>
          </a:prstGeom>
          <a:noFill/>
          <a:ln>
            <a:noFill/>
          </a:ln>
        </p:spPr>
      </p:pic>
      <p:pic>
        <p:nvPicPr>
          <p:cNvPr id="99" name="Google Shape;99;p1"/>
          <p:cNvPicPr preferRelativeResize="0"/>
          <p:nvPr/>
        </p:nvPicPr>
        <p:blipFill rotWithShape="1">
          <a:blip r:embed="rId9">
            <a:alphaModFix/>
          </a:blip>
          <a:srcRect b="0" l="0" r="0" t="0"/>
          <a:stretch/>
        </p:blipFill>
        <p:spPr>
          <a:xfrm>
            <a:off x="7346784" y="5272760"/>
            <a:ext cx="466321" cy="417746"/>
          </a:xfrm>
          <a:prstGeom prst="rect">
            <a:avLst/>
          </a:prstGeom>
          <a:noFill/>
          <a:ln>
            <a:noFill/>
          </a:ln>
        </p:spPr>
      </p:pic>
      <p:pic>
        <p:nvPicPr>
          <p:cNvPr id="100" name="Google Shape;100;p1"/>
          <p:cNvPicPr preferRelativeResize="0"/>
          <p:nvPr/>
        </p:nvPicPr>
        <p:blipFill rotWithShape="1">
          <a:blip r:embed="rId10">
            <a:alphaModFix/>
          </a:blip>
          <a:srcRect b="0" l="0" r="0" t="0"/>
          <a:stretch/>
        </p:blipFill>
        <p:spPr>
          <a:xfrm>
            <a:off x="4132634" y="2434071"/>
            <a:ext cx="466008" cy="424514"/>
          </a:xfrm>
          <a:prstGeom prst="rect">
            <a:avLst/>
          </a:prstGeom>
          <a:noFill/>
          <a:ln>
            <a:noFill/>
          </a:ln>
        </p:spPr>
      </p:pic>
      <p:pic>
        <p:nvPicPr>
          <p:cNvPr id="101" name="Google Shape;101;p1"/>
          <p:cNvPicPr preferRelativeResize="0"/>
          <p:nvPr/>
        </p:nvPicPr>
        <p:blipFill rotWithShape="1">
          <a:blip r:embed="rId11">
            <a:alphaModFix/>
          </a:blip>
          <a:srcRect b="0" l="0" r="0" t="0"/>
          <a:stretch/>
        </p:blipFill>
        <p:spPr>
          <a:xfrm>
            <a:off x="7479919" y="5883181"/>
            <a:ext cx="368229" cy="380927"/>
          </a:xfrm>
          <a:prstGeom prst="rect">
            <a:avLst/>
          </a:prstGeom>
          <a:noFill/>
          <a:ln>
            <a:noFill/>
          </a:ln>
        </p:spPr>
      </p:pic>
      <p:pic>
        <p:nvPicPr>
          <p:cNvPr id="102" name="Google Shape;102;p1"/>
          <p:cNvPicPr preferRelativeResize="0"/>
          <p:nvPr/>
        </p:nvPicPr>
        <p:blipFill rotWithShape="1">
          <a:blip r:embed="rId12">
            <a:alphaModFix/>
          </a:blip>
          <a:srcRect b="34057" l="35051" r="56301" t="50413"/>
          <a:stretch/>
        </p:blipFill>
        <p:spPr>
          <a:xfrm>
            <a:off x="4063337" y="389088"/>
            <a:ext cx="535305" cy="374483"/>
          </a:xfrm>
          <a:prstGeom prst="rect">
            <a:avLst/>
          </a:prstGeom>
          <a:noFill/>
          <a:ln>
            <a:noFill/>
          </a:ln>
        </p:spPr>
      </p:pic>
      <p:pic>
        <p:nvPicPr>
          <p:cNvPr id="103" name="Google Shape;103;p1"/>
          <p:cNvPicPr preferRelativeResize="0"/>
          <p:nvPr/>
        </p:nvPicPr>
        <p:blipFill rotWithShape="1">
          <a:blip r:embed="rId13">
            <a:alphaModFix/>
          </a:blip>
          <a:srcRect b="26210" l="30728" r="47946" t="37912"/>
          <a:stretch/>
        </p:blipFill>
        <p:spPr>
          <a:xfrm>
            <a:off x="11058523" y="361673"/>
            <a:ext cx="542707" cy="429312"/>
          </a:xfrm>
          <a:prstGeom prst="rect">
            <a:avLst/>
          </a:prstGeom>
          <a:noFill/>
          <a:ln>
            <a:noFill/>
          </a:ln>
        </p:spPr>
      </p:pic>
      <p:pic>
        <p:nvPicPr>
          <p:cNvPr id="104" name="Google Shape;104;p1"/>
          <p:cNvPicPr preferRelativeResize="0"/>
          <p:nvPr/>
        </p:nvPicPr>
        <p:blipFill rotWithShape="1">
          <a:blip r:embed="rId14">
            <a:alphaModFix/>
          </a:blip>
          <a:srcRect b="11744" l="13693" r="11638" t="9861"/>
          <a:stretch/>
        </p:blipFill>
        <p:spPr>
          <a:xfrm>
            <a:off x="5922474" y="1463253"/>
            <a:ext cx="535325" cy="5622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