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 roundtripDataSignature="AMtx7mhXNcVBmnGKoRxdOFeDfkdlAXLX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35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https://www.bbc.co.uk/tiny-happy-people" TargetMode="Externa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220760" y="133764"/>
            <a:ext cx="11723590" cy="6507750"/>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Arial"/>
                <a:ea typeface="Arial"/>
                <a:cs typeface="Arial"/>
                <a:sym typeface="Arial"/>
              </a:rPr>
              <a:t> </a:t>
            </a:r>
            <a:endParaRPr sz="1050" b="0" i="0" u="none" strike="noStrike" cap="none">
              <a:solidFill>
                <a:schemeClr val="dk1"/>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a:stretch/>
        </p:blipFill>
        <p:spPr>
          <a:xfrm>
            <a:off x="4808917" y="2243166"/>
            <a:ext cx="2547273" cy="2078584"/>
          </a:xfrm>
          <a:prstGeom prst="rect">
            <a:avLst/>
          </a:prstGeom>
          <a:noFill/>
          <a:ln>
            <a:noFill/>
          </a:ln>
        </p:spPr>
      </p:pic>
      <p:sp>
        <p:nvSpPr>
          <p:cNvPr id="86" name="Google Shape;86;p1"/>
          <p:cNvSpPr txBox="1"/>
          <p:nvPr/>
        </p:nvSpPr>
        <p:spPr>
          <a:xfrm>
            <a:off x="4872947" y="300472"/>
            <a:ext cx="2441860" cy="1785502"/>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800" b="0" i="0" u="none" strike="noStrike" cap="none" dirty="0">
                <a:solidFill>
                  <a:schemeClr val="dk1"/>
                </a:solidFill>
                <a:latin typeface="Kinetic" panose="00000500000000000000" pitchFamily="50" charset="0"/>
                <a:ea typeface="Times New Roman"/>
                <a:cs typeface="Times New Roman"/>
                <a:sym typeface="Times New Roman"/>
              </a:rPr>
              <a:t> </a:t>
            </a:r>
            <a:r>
              <a:rPr lang="en-GB" sz="1100" b="1" i="0" u="none" strike="noStrike" cap="none" dirty="0">
                <a:solidFill>
                  <a:schemeClr val="dk1"/>
                </a:solidFill>
                <a:latin typeface="Kinetic" panose="00000500000000000000" pitchFamily="50" charset="0"/>
                <a:sym typeface="Arial"/>
              </a:rPr>
              <a:t>Falconhurst School </a:t>
            </a:r>
          </a:p>
          <a:p>
            <a:pPr marL="0" marR="0" lvl="0" indent="0" algn="ctr" rtl="0">
              <a:lnSpc>
                <a:spcPct val="100000"/>
              </a:lnSpc>
              <a:spcBef>
                <a:spcPts val="0"/>
              </a:spcBef>
              <a:spcAft>
                <a:spcPts val="0"/>
              </a:spcAft>
              <a:buClr>
                <a:srgbClr val="000000"/>
              </a:buClr>
              <a:buSzPts val="2400"/>
              <a:buFont typeface="Arial"/>
              <a:buNone/>
            </a:pPr>
            <a:r>
              <a:rPr lang="en-GB" sz="1100" b="1" dirty="0">
                <a:solidFill>
                  <a:schemeClr val="dk1"/>
                </a:solidFill>
                <a:latin typeface="Kinetic" panose="00000500000000000000" pitchFamily="50" charset="0"/>
              </a:rPr>
              <a:t>Spring</a:t>
            </a:r>
            <a:r>
              <a:rPr lang="en-GB" sz="1100" b="1" i="0" u="none" strike="noStrike" cap="none" dirty="0">
                <a:solidFill>
                  <a:schemeClr val="dk1"/>
                </a:solidFill>
                <a:latin typeface="Kinetic" panose="00000500000000000000" pitchFamily="50" charset="0"/>
                <a:sym typeface="Arial"/>
              </a:rPr>
              <a:t> </a:t>
            </a:r>
            <a:r>
              <a:rPr lang="en-GB" sz="1100" b="1" dirty="0">
                <a:solidFill>
                  <a:schemeClr val="dk1"/>
                </a:solidFill>
                <a:latin typeface="Kinetic" panose="00000500000000000000" pitchFamily="50" charset="0"/>
              </a:rPr>
              <a:t>1</a:t>
            </a:r>
            <a:r>
              <a:rPr lang="en-GB" sz="1100" b="1" i="0" u="none" strike="noStrike" cap="none" dirty="0">
                <a:solidFill>
                  <a:schemeClr val="dk1"/>
                </a:solidFill>
                <a:latin typeface="Kinetic" panose="00000500000000000000" pitchFamily="50" charset="0"/>
                <a:sym typeface="Arial"/>
              </a:rPr>
              <a:t> 2025</a:t>
            </a:r>
            <a:endParaRPr sz="16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endParaRPr sz="1100" b="1" i="0" u="none" strike="noStrike" cap="none" dirty="0">
              <a:solidFill>
                <a:schemeClr val="dk1"/>
              </a:solidFill>
              <a:latin typeface="Kinetic" panose="00000500000000000000" pitchFamily="50"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50"/>
              <a:buFont typeface="Arial"/>
              <a:buNone/>
            </a:pPr>
            <a:r>
              <a:rPr lang="en-GB" sz="1100" b="1" i="0" u="none" strike="noStrike" cap="none" dirty="0">
                <a:solidFill>
                  <a:schemeClr val="dk1"/>
                </a:solidFill>
                <a:latin typeface="Kinetic" panose="00000500000000000000" pitchFamily="50" charset="0"/>
                <a:sym typeface="Arial"/>
              </a:rPr>
              <a:t>Year Group: Nursery </a:t>
            </a:r>
            <a:endParaRPr sz="1600" dirty="0">
              <a:latin typeface="Kinetic" panose="00000500000000000000" pitchFamily="50" charset="0"/>
            </a:endParaRPr>
          </a:p>
          <a:p>
            <a:pPr marL="0" marR="0" lvl="0" indent="0" algn="ctr" rtl="0">
              <a:lnSpc>
                <a:spcPct val="100000"/>
              </a:lnSpc>
              <a:spcBef>
                <a:spcPts val="0"/>
              </a:spcBef>
              <a:spcAft>
                <a:spcPts val="0"/>
              </a:spcAft>
              <a:buClr>
                <a:srgbClr val="000000"/>
              </a:buClr>
              <a:buSzPts val="1050"/>
              <a:buFont typeface="Arial"/>
              <a:buNone/>
            </a:pPr>
            <a:endParaRPr sz="1100" b="1" i="0" u="none" strike="noStrike" cap="none" dirty="0">
              <a:solidFill>
                <a:schemeClr val="dk1"/>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endParaRPr sz="1100" b="0" i="0" u="none" strike="noStrike" cap="none" dirty="0">
              <a:solidFill>
                <a:schemeClr val="dk1"/>
              </a:solidFill>
              <a:latin typeface="Kinetic" panose="00000500000000000000" pitchFamily="50" charset="0"/>
              <a:ea typeface="Calibri"/>
              <a:cs typeface="Calibri"/>
              <a:sym typeface="Calibri"/>
            </a:endParaRPr>
          </a:p>
        </p:txBody>
      </p:sp>
      <p:sp>
        <p:nvSpPr>
          <p:cNvPr id="87" name="Google Shape;87;p1"/>
          <p:cNvSpPr txBox="1"/>
          <p:nvPr/>
        </p:nvSpPr>
        <p:spPr>
          <a:xfrm>
            <a:off x="404034" y="284947"/>
            <a:ext cx="4303787" cy="1903204"/>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dirty="0">
              <a:solidFill>
                <a:schemeClr val="dk1"/>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Personal Social Emotional Development:</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tx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In PSED we will be talking about the different people who keep us safe when we are at home and when we are at schoo</a:t>
            </a:r>
            <a:r>
              <a:rPr lang="en-GB" sz="1050" dirty="0">
                <a:solidFill>
                  <a:schemeClr val="tx1"/>
                </a:solidFill>
                <a:latin typeface="Kinetic" panose="00000500000000000000" pitchFamily="50" charset="0"/>
              </a:rPr>
              <a:t>l. We will be learning about road safety and what we can do to keep our bodies safe. We will also be talking about ways that we can help with our emotions.</a:t>
            </a:r>
            <a:endParaRPr sz="40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tx1"/>
                </a:solidFill>
                <a:latin typeface="Kinetic" panose="00000500000000000000" pitchFamily="50" charset="0"/>
                <a:sym typeface="Arial"/>
              </a:rPr>
              <a:t>What you can do to help at home: </a:t>
            </a:r>
            <a:endParaRPr sz="1050" b="0" i="0" u="sng" strike="noStrike" cap="none" dirty="0">
              <a:solidFill>
                <a:schemeClr val="tx1"/>
              </a:solidFill>
              <a:latin typeface="Kinetic" panose="00000500000000000000" pitchFamily="50" charset="0"/>
              <a:sym typeface="Arial"/>
            </a:endParaRPr>
          </a:p>
          <a:p>
            <a:pPr marR="0" lvl="0" algn="l" rtl="0">
              <a:lnSpc>
                <a:spcPct val="100000"/>
              </a:lnSpc>
              <a:spcBef>
                <a:spcPts val="0"/>
              </a:spcBef>
              <a:spcAft>
                <a:spcPts val="0"/>
              </a:spcAft>
              <a:buClr>
                <a:srgbClr val="000000"/>
              </a:buClr>
              <a:buSzPts val="1050"/>
            </a:pPr>
            <a:r>
              <a:rPr lang="en-GB" sz="1050" b="0" i="0" u="none" strike="noStrike" cap="none" dirty="0">
                <a:solidFill>
                  <a:schemeClr val="tx1"/>
                </a:solidFill>
                <a:latin typeface="Kinetic" panose="00000500000000000000" pitchFamily="50" charset="0"/>
                <a:sym typeface="Arial"/>
              </a:rPr>
              <a:t>-Remind </a:t>
            </a:r>
            <a:r>
              <a:rPr lang="en-GB" sz="1050" dirty="0">
                <a:solidFill>
                  <a:schemeClr val="tx1"/>
                </a:solidFill>
                <a:latin typeface="Kinetic" panose="00000500000000000000" pitchFamily="50" charset="0"/>
              </a:rPr>
              <a:t>your child about road safety when you are by a road</a:t>
            </a:r>
          </a:p>
          <a:p>
            <a:pPr marR="0" lvl="0" algn="l" rtl="0">
              <a:lnSpc>
                <a:spcPct val="100000"/>
              </a:lnSpc>
              <a:spcBef>
                <a:spcPts val="0"/>
              </a:spcBef>
              <a:spcAft>
                <a:spcPts val="0"/>
              </a:spcAft>
              <a:buClr>
                <a:srgbClr val="000000"/>
              </a:buClr>
              <a:buSzPts val="1050"/>
            </a:pPr>
            <a:r>
              <a:rPr lang="en-GB" sz="1050" dirty="0">
                <a:solidFill>
                  <a:schemeClr val="tx1"/>
                </a:solidFill>
                <a:latin typeface="Kinetic" panose="00000500000000000000" pitchFamily="50" charset="0"/>
              </a:rPr>
              <a:t>- Help your child recognise emotions they are feeling e.g. I think you are sad and talk about what they can do to cope with that feeling.</a:t>
            </a: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 </a:t>
            </a:r>
            <a:endParaRPr sz="1050" b="0" i="0" u="none" strike="noStrike" cap="none" dirty="0">
              <a:solidFill>
                <a:schemeClr val="dk1"/>
              </a:solidFill>
              <a:latin typeface="Kinetic" panose="00000500000000000000" pitchFamily="50" charset="0"/>
              <a:ea typeface="Calibri"/>
              <a:cs typeface="Calibri"/>
              <a:sym typeface="Calibri"/>
            </a:endParaRPr>
          </a:p>
        </p:txBody>
      </p:sp>
      <p:sp>
        <p:nvSpPr>
          <p:cNvPr id="88" name="Google Shape;88;p1"/>
          <p:cNvSpPr txBox="1"/>
          <p:nvPr/>
        </p:nvSpPr>
        <p:spPr>
          <a:xfrm>
            <a:off x="404034" y="2354742"/>
            <a:ext cx="4303787" cy="1967008"/>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Physical Development </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In PD we will continue to develop a range of skills including climbing, throwing, jumping and moving in different ways. </a:t>
            </a:r>
            <a:r>
              <a:rPr lang="en-GB" sz="1050" dirty="0">
                <a:solidFill>
                  <a:schemeClr val="tx1"/>
                </a:solidFill>
                <a:latin typeface="Kinetic" panose="00000500000000000000" pitchFamily="50" charset="0"/>
              </a:rPr>
              <a:t>We will be taking part in activities to develop our muscles ready for making marks.</a:t>
            </a:r>
            <a:endParaRPr sz="105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tx1"/>
                </a:solidFill>
                <a:latin typeface="Kinetic" panose="00000500000000000000" pitchFamily="50" charset="0"/>
                <a:sym typeface="Arial"/>
              </a:rPr>
              <a:t>What you can do to help at home</a:t>
            </a:r>
            <a:r>
              <a:rPr lang="en-GB" sz="1050" b="0" i="0" u="none" strike="noStrike" cap="none" dirty="0">
                <a:solidFill>
                  <a:schemeClr val="tx1"/>
                </a:solidFill>
                <a:latin typeface="Kinetic" panose="00000500000000000000" pitchFamily="50" charset="0"/>
                <a:sym typeface="Arial"/>
              </a:rPr>
              <a:t>: </a:t>
            </a:r>
            <a:endParaRPr sz="1400" b="0" i="0" u="none" strike="noStrike" cap="none" dirty="0">
              <a:solidFill>
                <a:schemeClr val="tx1"/>
              </a:solidFill>
              <a:latin typeface="Kinetic" panose="00000500000000000000" pitchFamily="50" charset="0"/>
              <a:sym typeface="Arial"/>
            </a:endParaRPr>
          </a:p>
          <a:p>
            <a:pPr marL="171450" marR="0" lvl="0" indent="-171450" algn="l" rtl="0">
              <a:lnSpc>
                <a:spcPct val="100000"/>
              </a:lnSpc>
              <a:spcBef>
                <a:spcPts val="0"/>
              </a:spcBef>
              <a:spcAft>
                <a:spcPts val="0"/>
              </a:spcAft>
              <a:buClr>
                <a:schemeClr val="dk1"/>
              </a:buClr>
              <a:buSzPts val="1050"/>
              <a:buFont typeface="Arial"/>
              <a:buChar char="-"/>
            </a:pPr>
            <a:r>
              <a:rPr lang="en-GB" sz="1050" b="0" i="0" u="none" strike="noStrike" cap="none" dirty="0">
                <a:solidFill>
                  <a:schemeClr val="tx1"/>
                </a:solidFill>
                <a:latin typeface="Kinetic" panose="00000500000000000000" pitchFamily="50" charset="0"/>
                <a:sym typeface="Arial"/>
              </a:rPr>
              <a:t>Go </a:t>
            </a:r>
            <a:r>
              <a:rPr lang="en-GB" sz="1050" dirty="0">
                <a:solidFill>
                  <a:schemeClr val="tx1"/>
                </a:solidFill>
                <a:latin typeface="Kinetic" panose="00000500000000000000" pitchFamily="50" charset="0"/>
              </a:rPr>
              <a:t>for a </a:t>
            </a:r>
            <a:r>
              <a:rPr lang="en-GB" sz="1050" b="0" i="0" u="none" strike="noStrike" cap="none" dirty="0">
                <a:solidFill>
                  <a:schemeClr val="tx1"/>
                </a:solidFill>
                <a:latin typeface="Kinetic" panose="00000500000000000000" pitchFamily="50" charset="0"/>
                <a:sym typeface="Arial"/>
              </a:rPr>
              <a:t>walk and play at the park. Encourage your child to try a wide range of play equipment.</a:t>
            </a:r>
          </a:p>
          <a:p>
            <a:pPr marL="171450" lvl="0" indent="-171450">
              <a:buClr>
                <a:schemeClr val="dk1"/>
              </a:buClr>
              <a:buSzPts val="1050"/>
              <a:buFont typeface="Arial"/>
              <a:buChar char="-"/>
            </a:pPr>
            <a:r>
              <a:rPr lang="en-GB" sz="1050" b="0" i="0" u="none" strike="noStrike" cap="none" dirty="0">
                <a:solidFill>
                  <a:schemeClr val="tx1"/>
                </a:solidFill>
                <a:latin typeface="Kinetic" panose="00000500000000000000" pitchFamily="50" charset="0"/>
                <a:sym typeface="Arial"/>
              </a:rPr>
              <a:t>Get Active at home </a:t>
            </a:r>
            <a:r>
              <a:rPr lang="en-GB" sz="1050" dirty="0">
                <a:hlinkClick r:id="rId4"/>
              </a:rPr>
              <a:t>BBC Tiny Happy People</a:t>
            </a:r>
            <a:r>
              <a:rPr lang="en-GB" sz="1050" dirty="0"/>
              <a:t> </a:t>
            </a:r>
            <a:r>
              <a:rPr lang="en-GB" sz="1050" dirty="0">
                <a:latin typeface="Kinetic" panose="00000500000000000000" pitchFamily="50" charset="0"/>
              </a:rPr>
              <a:t>have a range of activities that you can do at home</a:t>
            </a:r>
            <a:endParaRPr lang="en-GB" sz="1050" b="0" i="0" u="none" strike="noStrike" cap="none" dirty="0">
              <a:solidFill>
                <a:srgbClr val="FF0000"/>
              </a:solidFill>
              <a:latin typeface="Kinetic" panose="00000500000000000000" pitchFamily="50" charset="0"/>
              <a:sym typeface="Arial"/>
            </a:endParaRPr>
          </a:p>
          <a:p>
            <a:pPr marL="171450" marR="0" lvl="0" indent="-171450" algn="l" rtl="0">
              <a:lnSpc>
                <a:spcPct val="100000"/>
              </a:lnSpc>
              <a:spcBef>
                <a:spcPts val="0"/>
              </a:spcBef>
              <a:spcAft>
                <a:spcPts val="0"/>
              </a:spcAft>
              <a:buClr>
                <a:schemeClr val="dk1"/>
              </a:buClr>
              <a:buSzPts val="1050"/>
              <a:buFont typeface="Arial"/>
              <a:buChar char="-"/>
            </a:pPr>
            <a:endParaRPr lang="en-GB" sz="1050" b="0" i="0" u="none" strike="noStrike" cap="none" dirty="0">
              <a:solidFill>
                <a:srgbClr val="FF0000"/>
              </a:solidFill>
              <a:latin typeface="Kinetic" panose="00000500000000000000" pitchFamily="50" charset="0"/>
              <a:sym typeface="Arial"/>
            </a:endParaRPr>
          </a:p>
          <a:p>
            <a:pPr marL="171450" marR="0" lvl="0" indent="-171450" algn="l" rtl="0">
              <a:lnSpc>
                <a:spcPct val="100000"/>
              </a:lnSpc>
              <a:spcBef>
                <a:spcPts val="0"/>
              </a:spcBef>
              <a:spcAft>
                <a:spcPts val="0"/>
              </a:spcAft>
              <a:buClr>
                <a:schemeClr val="dk1"/>
              </a:buClr>
              <a:buSzPts val="1050"/>
              <a:buFont typeface="Arial"/>
              <a:buChar char="-"/>
            </a:pPr>
            <a:endParaRPr sz="1400" b="0" i="0" u="none" strike="noStrike" cap="none" dirty="0">
              <a:solidFill>
                <a:srgbClr val="FF0000"/>
              </a:solidFill>
              <a:latin typeface="Kinetic" panose="00000500000000000000" pitchFamily="50" charset="0"/>
              <a:sym typeface="Arial"/>
            </a:endParaRPr>
          </a:p>
        </p:txBody>
      </p:sp>
      <p:sp>
        <p:nvSpPr>
          <p:cNvPr id="89" name="Google Shape;89;p1"/>
          <p:cNvSpPr txBox="1"/>
          <p:nvPr/>
        </p:nvSpPr>
        <p:spPr>
          <a:xfrm>
            <a:off x="404034" y="4451067"/>
            <a:ext cx="3659303" cy="2061129"/>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Kinetic" panose="00000500000000000000" pitchFamily="50" charset="0"/>
                <a:ea typeface="Times New Roman"/>
                <a:cs typeface="Times New Roman"/>
                <a:sym typeface="Times New Roman"/>
              </a:rPr>
              <a:t> </a:t>
            </a:r>
            <a:r>
              <a:rPr lang="en-GB" sz="1050" b="1" i="0" u="none" strike="noStrike" cap="none" dirty="0">
                <a:solidFill>
                  <a:schemeClr val="dk1"/>
                </a:solidFill>
                <a:latin typeface="Kinetic" panose="00000500000000000000" pitchFamily="50" charset="0"/>
                <a:sym typeface="Arial"/>
              </a:rPr>
              <a:t>Maths </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In maths we will be singing lots of songs that involve counting. We will finding different ways to represent</a:t>
            </a:r>
            <a:r>
              <a:rPr lang="en-GB" sz="1050" dirty="0">
                <a:solidFill>
                  <a:schemeClr val="tx1"/>
                </a:solidFill>
                <a:latin typeface="Kinetic" panose="00000500000000000000" pitchFamily="50" charset="0"/>
              </a:rPr>
              <a:t> 1, 2 and 3, making our own patterns, continuing to learn and use positional vocabulary. </a:t>
            </a:r>
            <a:endParaRPr lang="en-GB" sz="1050" b="0" i="0" u="none" strike="noStrike" cap="none" dirty="0">
              <a:solidFill>
                <a:schemeClr val="tx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sng" strike="noStrike" cap="none" dirty="0">
                <a:solidFill>
                  <a:schemeClr val="tx1"/>
                </a:solidFill>
                <a:latin typeface="Kinetic" panose="00000500000000000000" pitchFamily="50" charset="0"/>
                <a:sym typeface="Arial"/>
              </a:rPr>
              <a:t>What you can do to help at home: </a:t>
            </a:r>
            <a:endParaRPr sz="1400" b="0" i="0" u="none" strike="noStrike" cap="none" dirty="0">
              <a:solidFill>
                <a:schemeClr val="tx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 Sing counting songs together e.g. Five little ducks </a:t>
            </a:r>
            <a:endParaRPr sz="1400" b="0" i="0" u="none" strike="noStrike" cap="none" dirty="0">
              <a:solidFill>
                <a:schemeClr val="tx1"/>
              </a:solidFill>
              <a:latin typeface="Kinetic" panose="00000500000000000000" pitchFamily="50" charset="0"/>
              <a:sym typeface="Arial"/>
            </a:endParaRPr>
          </a:p>
          <a:p>
            <a:pPr marR="0" lvl="0" algn="just" rtl="0">
              <a:lnSpc>
                <a:spcPct val="100000"/>
              </a:lnSpc>
              <a:spcBef>
                <a:spcPts val="0"/>
              </a:spcBef>
              <a:spcAft>
                <a:spcPts val="0"/>
              </a:spcAft>
              <a:buClr>
                <a:srgbClr val="000000"/>
              </a:buClr>
              <a:buSzPts val="1050"/>
            </a:pPr>
            <a:r>
              <a:rPr lang="en-GB" sz="1050" dirty="0">
                <a:solidFill>
                  <a:schemeClr val="tx1"/>
                </a:solidFill>
                <a:latin typeface="Kinetic" panose="00000500000000000000" pitchFamily="50" charset="0"/>
              </a:rPr>
              <a:t>-Spotting numbers when you are out and about.</a:t>
            </a:r>
          </a:p>
          <a:p>
            <a:pPr marR="0" lvl="0" algn="just" rtl="0">
              <a:lnSpc>
                <a:spcPct val="100000"/>
              </a:lnSpc>
              <a:spcBef>
                <a:spcPts val="0"/>
              </a:spcBef>
              <a:spcAft>
                <a:spcPts val="0"/>
              </a:spcAft>
              <a:buClr>
                <a:srgbClr val="000000"/>
              </a:buClr>
              <a:buSzPts val="1050"/>
            </a:pPr>
            <a:r>
              <a:rPr lang="en-GB" sz="1050" dirty="0">
                <a:solidFill>
                  <a:schemeClr val="tx1"/>
                </a:solidFill>
                <a:latin typeface="Kinetic" panose="00000500000000000000" pitchFamily="50" charset="0"/>
                <a:ea typeface="Calibri"/>
                <a:cs typeface="Calibri"/>
                <a:sym typeface="Calibri"/>
              </a:rPr>
              <a:t>- Use everyday objects e.g. tin cans to make</a:t>
            </a:r>
            <a:r>
              <a:rPr lang="en-GB" sz="1050" b="0" i="0" u="none" strike="noStrike" cap="none" dirty="0">
                <a:solidFill>
                  <a:schemeClr val="tx1"/>
                </a:solidFill>
                <a:latin typeface="Kinetic" panose="00000500000000000000" pitchFamily="50" charset="0"/>
                <a:ea typeface="Calibri"/>
                <a:cs typeface="Calibri"/>
                <a:sym typeface="Calibri"/>
              </a:rPr>
              <a:t> sets of 1, 2 and 3 objects.</a:t>
            </a:r>
            <a:endParaRPr sz="1050" b="0" i="0" u="none" strike="noStrike" cap="none" dirty="0">
              <a:solidFill>
                <a:schemeClr val="tx1"/>
              </a:solidFill>
              <a:latin typeface="Kinetic" panose="00000500000000000000" pitchFamily="50" charset="0"/>
              <a:ea typeface="Calibri"/>
              <a:cs typeface="Calibri"/>
              <a:sym typeface="Calibri"/>
            </a:endParaRPr>
          </a:p>
        </p:txBody>
      </p:sp>
      <p:sp>
        <p:nvSpPr>
          <p:cNvPr id="90" name="Google Shape;90;p1"/>
          <p:cNvSpPr txBox="1"/>
          <p:nvPr/>
        </p:nvSpPr>
        <p:spPr>
          <a:xfrm>
            <a:off x="7479934" y="300472"/>
            <a:ext cx="4216768" cy="1887679"/>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Communication and Language</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In CL we will focus on talking in a simple sentence to adults and other children in the setting. We will encourage your child to use some of the recently introduced vocabulary that they are learning in school when talking.</a:t>
            </a:r>
            <a:endParaRPr sz="1050" b="0" i="0" u="sng" strike="noStrike" cap="none" dirty="0">
              <a:solidFill>
                <a:schemeClr val="tx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endParaRPr sz="200" b="0" i="0" u="sng"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tx1"/>
                </a:solidFill>
                <a:latin typeface="Kinetic" panose="00000500000000000000" pitchFamily="50" charset="0"/>
                <a:sym typeface="Arial"/>
              </a:rPr>
              <a:t>What you can do to help at home: </a:t>
            </a:r>
            <a:endParaRPr sz="140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-Encourage your child to </a:t>
            </a:r>
            <a:r>
              <a:rPr lang="en-GB" sz="1050" dirty="0">
                <a:solidFill>
                  <a:schemeClr val="tx1"/>
                </a:solidFill>
                <a:latin typeface="Kinetic" panose="00000500000000000000" pitchFamily="50" charset="0"/>
              </a:rPr>
              <a:t>use full sentences when talking and replying.</a:t>
            </a:r>
            <a:endParaRPr sz="140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None/>
            </a:pPr>
            <a:r>
              <a:rPr lang="en-GB" sz="1050" b="0" i="0" u="none" strike="noStrike" cap="none" dirty="0">
                <a:solidFill>
                  <a:schemeClr val="tx1"/>
                </a:solidFill>
                <a:latin typeface="Kinetic" panose="00000500000000000000" pitchFamily="50" charset="0"/>
                <a:sym typeface="Arial"/>
              </a:rPr>
              <a:t>- Practise taking turns when talking.</a:t>
            </a:r>
            <a:endParaRPr dirty="0">
              <a:solidFill>
                <a:schemeClr val="tx1"/>
              </a:solidFill>
              <a:latin typeface="Kinetic" panose="00000500000000000000" pitchFamily="50" charset="0"/>
            </a:endParaRPr>
          </a:p>
          <a:p>
            <a:pPr marL="0" marR="0" lvl="0" indent="0" algn="l" rtl="0">
              <a:lnSpc>
                <a:spcPct val="100000"/>
              </a:lnSpc>
              <a:spcBef>
                <a:spcPts val="0"/>
              </a:spcBef>
              <a:spcAft>
                <a:spcPts val="0"/>
              </a:spcAft>
              <a:buNone/>
            </a:pPr>
            <a:r>
              <a:rPr lang="en-GB" sz="1050" b="0" i="0" u="none" strike="noStrike" cap="none" dirty="0">
                <a:solidFill>
                  <a:schemeClr val="tx1"/>
                </a:solidFill>
                <a:latin typeface="Kinetic" panose="00000500000000000000" pitchFamily="50" charset="0"/>
                <a:sym typeface="Arial"/>
              </a:rPr>
              <a:t>- Talk about the meaning of unknown words or topic words on ClassDojo.</a:t>
            </a:r>
            <a:endParaRPr sz="1400" b="0" i="0" u="none" strike="noStrike" cap="none" dirty="0">
              <a:solidFill>
                <a:schemeClr val="tx1"/>
              </a:solidFill>
              <a:latin typeface="Kinetic" panose="00000500000000000000" pitchFamily="50" charset="0"/>
              <a:sym typeface="Arial"/>
            </a:endParaRPr>
          </a:p>
        </p:txBody>
      </p:sp>
      <p:sp>
        <p:nvSpPr>
          <p:cNvPr id="91" name="Google Shape;91;p1"/>
          <p:cNvSpPr txBox="1"/>
          <p:nvPr/>
        </p:nvSpPr>
        <p:spPr>
          <a:xfrm>
            <a:off x="7479934" y="2434071"/>
            <a:ext cx="4216767" cy="1887679"/>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a:t>
            </a:r>
            <a:endParaRPr sz="14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Literacy</a:t>
            </a:r>
            <a:endParaRPr sz="1400" b="0" i="0" u="none" strike="noStrike" cap="none" dirty="0">
              <a:solidFill>
                <a:srgbClr val="000000"/>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In Literacy we are going to be </a:t>
            </a:r>
            <a:r>
              <a:rPr lang="en-GB" sz="1050" b="0" i="0" u="none" strike="noStrike" cap="none">
                <a:solidFill>
                  <a:schemeClr val="tx1"/>
                </a:solidFill>
                <a:latin typeface="Kinetic" panose="00000500000000000000" pitchFamily="50" charset="0"/>
                <a:sym typeface="Arial"/>
              </a:rPr>
              <a:t>reading The </a:t>
            </a:r>
            <a:r>
              <a:rPr lang="en-GB" sz="1050">
                <a:solidFill>
                  <a:schemeClr val="tx1"/>
                </a:solidFill>
                <a:latin typeface="Kinetic" panose="00000500000000000000" pitchFamily="50" charset="0"/>
              </a:rPr>
              <a:t>Journey </a:t>
            </a:r>
            <a:r>
              <a:rPr lang="en-GB" sz="1050" dirty="0">
                <a:solidFill>
                  <a:schemeClr val="tx1"/>
                </a:solidFill>
                <a:latin typeface="Kinetic" panose="00000500000000000000" pitchFamily="50" charset="0"/>
              </a:rPr>
              <a:t>Home </a:t>
            </a:r>
            <a:r>
              <a:rPr lang="en-GB" sz="1050">
                <a:solidFill>
                  <a:schemeClr val="tx1"/>
                </a:solidFill>
                <a:latin typeface="Kinetic" panose="00000500000000000000" pitchFamily="50" charset="0"/>
              </a:rPr>
              <a:t>from Grandpa’s</a:t>
            </a:r>
            <a:r>
              <a:rPr lang="en-GB" sz="1050" b="0" i="0" u="none" strike="noStrike" cap="none">
                <a:solidFill>
                  <a:schemeClr val="tx1"/>
                </a:solidFill>
                <a:latin typeface="Kinetic" panose="00000500000000000000" pitchFamily="50" charset="0"/>
                <a:sym typeface="Arial"/>
              </a:rPr>
              <a:t> </a:t>
            </a:r>
            <a:r>
              <a:rPr lang="en-GB" sz="1050" b="0" i="0" u="none" strike="noStrike" cap="none" dirty="0">
                <a:solidFill>
                  <a:schemeClr val="tx1"/>
                </a:solidFill>
                <a:latin typeface="Kinetic" panose="00000500000000000000" pitchFamily="50" charset="0"/>
                <a:sym typeface="Arial"/>
              </a:rPr>
              <a:t>and </a:t>
            </a:r>
            <a:r>
              <a:rPr lang="en-GB" sz="1050" dirty="0">
                <a:solidFill>
                  <a:schemeClr val="tx1"/>
                </a:solidFill>
                <a:latin typeface="Kinetic" panose="00000500000000000000" pitchFamily="50" charset="0"/>
              </a:rPr>
              <a:t>Come on Daisy</a:t>
            </a:r>
            <a:r>
              <a:rPr lang="en-GB" sz="1050" b="0" i="0" u="none" strike="noStrike" cap="none" dirty="0">
                <a:solidFill>
                  <a:schemeClr val="tx1"/>
                </a:solidFill>
                <a:latin typeface="Kinetic" panose="00000500000000000000" pitchFamily="50" charset="0"/>
                <a:sym typeface="Arial"/>
              </a:rPr>
              <a:t>. The children will be encouraged to talk about each story and join in with repeated phrases. They will be also be encouraged to make marks to retell the story.</a:t>
            </a:r>
            <a:endParaRPr sz="1050" b="0" i="0" u="sng"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tx1"/>
                </a:solidFill>
                <a:latin typeface="Kinetic" panose="00000500000000000000" pitchFamily="50" charset="0"/>
                <a:sym typeface="Arial"/>
              </a:rPr>
              <a:t>What you can do to help at home: </a:t>
            </a:r>
            <a:endParaRPr sz="1400" b="0" i="0" u="none" strike="noStrike" cap="none" dirty="0">
              <a:solidFill>
                <a:schemeClr val="tx1"/>
              </a:solidFill>
              <a:latin typeface="Kinetic" panose="00000500000000000000" pitchFamily="50" charset="0"/>
              <a:sym typeface="Arial"/>
            </a:endParaRPr>
          </a:p>
          <a:p>
            <a:pPr marR="0" lvl="0" algn="l" rtl="0">
              <a:lnSpc>
                <a:spcPct val="100000"/>
              </a:lnSpc>
              <a:spcBef>
                <a:spcPts val="0"/>
              </a:spcBef>
              <a:spcAft>
                <a:spcPts val="0"/>
              </a:spcAft>
              <a:buClr>
                <a:srgbClr val="000000"/>
              </a:buClr>
              <a:buSzPts val="1050"/>
            </a:pPr>
            <a:r>
              <a:rPr lang="en-GB" sz="1050" b="0" i="0" u="none" strike="noStrike" cap="none" dirty="0">
                <a:solidFill>
                  <a:schemeClr val="tx1"/>
                </a:solidFill>
                <a:latin typeface="Kinetic" panose="00000500000000000000" pitchFamily="50" charset="0"/>
                <a:sym typeface="Arial"/>
              </a:rPr>
              <a:t>-Share stories together. Talk to your child about; Who is in the story?</a:t>
            </a:r>
          </a:p>
          <a:p>
            <a:pPr marR="0" lvl="0" algn="l" rtl="0">
              <a:lnSpc>
                <a:spcPct val="100000"/>
              </a:lnSpc>
              <a:spcBef>
                <a:spcPts val="0"/>
              </a:spcBef>
              <a:spcAft>
                <a:spcPts val="0"/>
              </a:spcAft>
              <a:buClr>
                <a:srgbClr val="000000"/>
              </a:buClr>
              <a:buSzPts val="1050"/>
            </a:pPr>
            <a:r>
              <a:rPr lang="en-GB" sz="1050" b="0" i="0" u="none" strike="noStrike" cap="none" dirty="0">
                <a:solidFill>
                  <a:schemeClr val="tx1"/>
                </a:solidFill>
                <a:latin typeface="Kinetic" panose="00000500000000000000" pitchFamily="50" charset="0"/>
                <a:sym typeface="Arial"/>
              </a:rPr>
              <a:t>-What happened in the story? What did you enjoy? Why?</a:t>
            </a:r>
            <a:endParaRPr dirty="0">
              <a:solidFill>
                <a:schemeClr val="tx1"/>
              </a:solidFill>
              <a:latin typeface="Kinetic" panose="00000500000000000000" pitchFamily="50" charset="0"/>
            </a:endParaRPr>
          </a:p>
          <a:p>
            <a:pPr marR="0" lvl="0" algn="l" rtl="0">
              <a:lnSpc>
                <a:spcPct val="100000"/>
              </a:lnSpc>
              <a:spcBef>
                <a:spcPts val="0"/>
              </a:spcBef>
              <a:spcAft>
                <a:spcPts val="0"/>
              </a:spcAft>
              <a:buClr>
                <a:srgbClr val="000000"/>
              </a:buClr>
              <a:buSzPts val="1050"/>
            </a:pPr>
            <a:r>
              <a:rPr lang="en-GB" sz="1050" b="0" i="0" u="none" strike="noStrike" cap="none" dirty="0">
                <a:solidFill>
                  <a:schemeClr val="tx1"/>
                </a:solidFill>
                <a:latin typeface="Kinetic" panose="00000500000000000000" pitchFamily="50" charset="0"/>
                <a:sym typeface="Arial"/>
              </a:rPr>
              <a:t>-Watch the recordings that we will send each week of our stories.</a:t>
            </a:r>
          </a:p>
          <a:p>
            <a:pPr marR="0" lvl="0" algn="l" rtl="0">
              <a:lnSpc>
                <a:spcPct val="100000"/>
              </a:lnSpc>
              <a:spcBef>
                <a:spcPts val="0"/>
              </a:spcBef>
              <a:spcAft>
                <a:spcPts val="0"/>
              </a:spcAft>
              <a:buClr>
                <a:srgbClr val="000000"/>
              </a:buClr>
              <a:buSzPts val="1050"/>
            </a:pPr>
            <a:r>
              <a:rPr lang="en-GB" sz="1050" dirty="0">
                <a:solidFill>
                  <a:schemeClr val="tx1"/>
                </a:solidFill>
                <a:latin typeface="Kinetic" panose="00000500000000000000" pitchFamily="50" charset="0"/>
              </a:rPr>
              <a:t>-Join the library so you can share a book everyday</a:t>
            </a:r>
            <a:endParaRPr sz="105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 </a:t>
            </a:r>
            <a:endParaRPr sz="1050" b="0" i="0" u="none" strike="noStrike" cap="none" dirty="0">
              <a:solidFill>
                <a:schemeClr val="dk1"/>
              </a:solidFill>
              <a:latin typeface="Kinetic" panose="00000500000000000000" pitchFamily="50" charset="0"/>
              <a:ea typeface="Calibri"/>
              <a:cs typeface="Calibri"/>
              <a:sym typeface="Calibri"/>
            </a:endParaRPr>
          </a:p>
        </p:txBody>
      </p:sp>
      <p:sp>
        <p:nvSpPr>
          <p:cNvPr id="92" name="Google Shape;92;p1"/>
          <p:cNvSpPr txBox="1"/>
          <p:nvPr/>
        </p:nvSpPr>
        <p:spPr>
          <a:xfrm>
            <a:off x="8004168" y="4451067"/>
            <a:ext cx="3692534" cy="2061129"/>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Kinetic" panose="00000500000000000000" pitchFamily="50" charset="0"/>
                <a:ea typeface="Times New Roman"/>
                <a:cs typeface="Times New Roman"/>
                <a:sym typeface="Times New Roman"/>
              </a:rPr>
              <a:t> </a:t>
            </a:r>
            <a:r>
              <a:rPr lang="en-GB" sz="1050" b="1" i="0" u="none" strike="noStrike" cap="none" dirty="0">
                <a:solidFill>
                  <a:schemeClr val="dk1"/>
                </a:solidFill>
                <a:latin typeface="Kinetic" panose="00000500000000000000" pitchFamily="50" charset="0"/>
                <a:sym typeface="Arial"/>
              </a:rPr>
              <a:t>Expressive Arts and Design:</a:t>
            </a:r>
            <a:endParaRPr sz="14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endParaRPr sz="1050" b="1" i="0" u="none" strike="noStrike" cap="none" dirty="0">
              <a:solidFill>
                <a:schemeClr val="tx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tx1"/>
                </a:solidFill>
                <a:latin typeface="Kinetic" panose="00000500000000000000" pitchFamily="50" charset="0"/>
                <a:sym typeface="Arial"/>
              </a:rPr>
              <a:t>In EAD we will have a big focus on </a:t>
            </a:r>
            <a:r>
              <a:rPr lang="en-GB" sz="1050" dirty="0">
                <a:solidFill>
                  <a:schemeClr val="tx1"/>
                </a:solidFill>
                <a:latin typeface="Kinetic" panose="00000500000000000000" pitchFamily="50" charset="0"/>
              </a:rPr>
              <a:t>junk modelling. The children will have opportunities to practise cutting out different materials and explore ways of joining them to see what they can create.</a:t>
            </a:r>
          </a:p>
          <a:p>
            <a:pPr marL="0" marR="0" lvl="0" indent="0" algn="just" rtl="0">
              <a:lnSpc>
                <a:spcPct val="100000"/>
              </a:lnSpc>
              <a:spcBef>
                <a:spcPts val="0"/>
              </a:spcBef>
              <a:spcAft>
                <a:spcPts val="0"/>
              </a:spcAft>
              <a:buClr>
                <a:srgbClr val="000000"/>
              </a:buClr>
              <a:buSzPts val="1050"/>
              <a:buFont typeface="Arial"/>
              <a:buNone/>
            </a:pPr>
            <a:r>
              <a:rPr lang="en-GB" sz="1050" dirty="0">
                <a:solidFill>
                  <a:schemeClr val="tx1"/>
                </a:solidFill>
                <a:latin typeface="Kinetic" panose="00000500000000000000" pitchFamily="50" charset="0"/>
              </a:rPr>
              <a:t> </a:t>
            </a:r>
            <a:r>
              <a:rPr lang="en-GB" sz="1050" b="0" i="0" u="sng" strike="noStrike" cap="none" dirty="0">
                <a:solidFill>
                  <a:schemeClr val="tx1"/>
                </a:solidFill>
                <a:latin typeface="Kinetic" panose="00000500000000000000" pitchFamily="50" charset="0"/>
                <a:sym typeface="Arial"/>
              </a:rPr>
              <a:t>What you can do to help at home: </a:t>
            </a:r>
          </a:p>
          <a:p>
            <a:pPr marL="171450" marR="0" lvl="0" indent="-171450" algn="l" rtl="0">
              <a:lnSpc>
                <a:spcPct val="100000"/>
              </a:lnSpc>
              <a:spcBef>
                <a:spcPts val="0"/>
              </a:spcBef>
              <a:spcAft>
                <a:spcPts val="0"/>
              </a:spcAft>
              <a:buClr>
                <a:srgbClr val="000000"/>
              </a:buClr>
              <a:buSzPts val="1050"/>
              <a:buFontTx/>
              <a:buChar char="-"/>
            </a:pPr>
            <a:r>
              <a:rPr lang="en-GB" sz="1050" b="0" i="0" strike="noStrike" cap="none" dirty="0">
                <a:solidFill>
                  <a:schemeClr val="tx1"/>
                </a:solidFill>
                <a:latin typeface="Kinetic" panose="00000500000000000000" pitchFamily="50" charset="0"/>
                <a:sym typeface="Arial"/>
              </a:rPr>
              <a:t>Practise holding and using scissors</a:t>
            </a:r>
          </a:p>
          <a:p>
            <a:pPr marR="0" lvl="0" algn="l" rtl="0">
              <a:lnSpc>
                <a:spcPct val="100000"/>
              </a:lnSpc>
              <a:spcBef>
                <a:spcPts val="0"/>
              </a:spcBef>
              <a:spcAft>
                <a:spcPts val="0"/>
              </a:spcAft>
              <a:buClr>
                <a:srgbClr val="000000"/>
              </a:buClr>
              <a:buSzPts val="1050"/>
            </a:pPr>
            <a:r>
              <a:rPr lang="en-GB" sz="1050" dirty="0">
                <a:solidFill>
                  <a:schemeClr val="tx1"/>
                </a:solidFill>
                <a:latin typeface="Kinetic" panose="00000500000000000000" pitchFamily="50" charset="0"/>
              </a:rPr>
              <a:t>- Show your child different junk items e.g. toilet roll tube and discuss what they are made of. Encourage them to tell you what they could turn it into and how they might try that. </a:t>
            </a:r>
            <a:endParaRPr sz="1400" b="0" i="0" strike="noStrike" cap="none" dirty="0">
              <a:solidFill>
                <a:schemeClr val="tx1"/>
              </a:solidFill>
              <a:latin typeface="Kinetic" panose="00000500000000000000" pitchFamily="50" charset="0"/>
              <a:sym typeface="Arial"/>
            </a:endParaRPr>
          </a:p>
        </p:txBody>
      </p:sp>
      <p:sp>
        <p:nvSpPr>
          <p:cNvPr id="93" name="Google Shape;93;p1"/>
          <p:cNvSpPr txBox="1"/>
          <p:nvPr/>
        </p:nvSpPr>
        <p:spPr>
          <a:xfrm>
            <a:off x="4283580" y="4451067"/>
            <a:ext cx="3597945" cy="2061129"/>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Kinetic" panose="00000500000000000000" pitchFamily="50" charset="0"/>
                <a:ea typeface="Times New Roman"/>
                <a:cs typeface="Times New Roman"/>
                <a:sym typeface="Times New Roman"/>
              </a:rPr>
              <a:t> </a:t>
            </a:r>
            <a:r>
              <a:rPr lang="en-GB" sz="1050" b="1" i="0" u="none" strike="noStrike" cap="none" dirty="0">
                <a:solidFill>
                  <a:schemeClr val="dk1"/>
                </a:solidFill>
                <a:latin typeface="Kinetic" panose="00000500000000000000" pitchFamily="50" charset="0"/>
                <a:sym typeface="Arial"/>
              </a:rPr>
              <a:t>Understanding the World :</a:t>
            </a:r>
            <a:endParaRPr sz="14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endParaRPr sz="1050" b="1"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None/>
            </a:pPr>
            <a:r>
              <a:rPr lang="en-GB" sz="1050" b="0" i="0" u="none" strike="noStrike" cap="none" dirty="0">
                <a:solidFill>
                  <a:schemeClr val="tx1"/>
                </a:solidFill>
                <a:latin typeface="Kinetic" panose="00000500000000000000" pitchFamily="50" charset="0"/>
                <a:sym typeface="Arial"/>
              </a:rPr>
              <a:t>In UW we will be thinking about </a:t>
            </a:r>
            <a:r>
              <a:rPr lang="en-GB" sz="1050" dirty="0">
                <a:solidFill>
                  <a:schemeClr val="tx1"/>
                </a:solidFill>
                <a:latin typeface="Kinetic" panose="00000500000000000000" pitchFamily="50" charset="0"/>
              </a:rPr>
              <a:t>different jobs that people do. We will learn about the skills people need to do different jobs. We will learn about floating and sinking and what happens when water freezes and melts.</a:t>
            </a:r>
            <a:endParaRPr sz="105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None/>
            </a:pPr>
            <a:endParaRPr lang="en-GB" sz="10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None/>
            </a:pPr>
            <a:r>
              <a:rPr lang="en-GB" sz="1050" b="0" i="0" u="none" strike="noStrike" cap="none" dirty="0">
                <a:solidFill>
                  <a:schemeClr val="tx1"/>
                </a:solidFill>
                <a:latin typeface="Kinetic" panose="00000500000000000000" pitchFamily="50" charset="0"/>
                <a:sym typeface="Arial"/>
              </a:rPr>
              <a:t> </a:t>
            </a:r>
            <a:r>
              <a:rPr lang="en-GB" sz="1050" b="0" i="0" u="sng" strike="noStrike" cap="none" dirty="0">
                <a:solidFill>
                  <a:schemeClr val="tx1"/>
                </a:solidFill>
                <a:latin typeface="Kinetic" panose="00000500000000000000" pitchFamily="50" charset="0"/>
                <a:sym typeface="Arial"/>
              </a:rPr>
              <a:t>What you can do to help at home: </a:t>
            </a:r>
            <a:endParaRPr sz="105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None/>
            </a:pPr>
            <a:r>
              <a:rPr lang="en-GB" sz="1050" b="0" i="0" u="none" strike="noStrike" cap="none" dirty="0">
                <a:solidFill>
                  <a:schemeClr val="tx1"/>
                </a:solidFill>
                <a:latin typeface="Kinetic" panose="00000500000000000000" pitchFamily="50" charset="0"/>
                <a:sym typeface="Arial"/>
              </a:rPr>
              <a:t>-Talk to your child about the jobs that you do.</a:t>
            </a:r>
          </a:p>
          <a:p>
            <a:pPr marL="0" marR="0" lvl="0" indent="0" algn="l" rtl="0">
              <a:lnSpc>
                <a:spcPct val="100000"/>
              </a:lnSpc>
              <a:spcBef>
                <a:spcPts val="0"/>
              </a:spcBef>
              <a:spcAft>
                <a:spcPts val="0"/>
              </a:spcAft>
              <a:buNone/>
            </a:pPr>
            <a:r>
              <a:rPr lang="en-GB" sz="1050" dirty="0">
                <a:solidFill>
                  <a:schemeClr val="tx1"/>
                </a:solidFill>
                <a:latin typeface="Kinetic" panose="00000500000000000000" pitchFamily="50" charset="0"/>
              </a:rPr>
              <a:t>-Explore floating and sinking at bath times</a:t>
            </a:r>
          </a:p>
          <a:p>
            <a:pPr marL="0" marR="0" lvl="0" indent="0" algn="l" rtl="0">
              <a:lnSpc>
                <a:spcPct val="100000"/>
              </a:lnSpc>
              <a:spcBef>
                <a:spcPts val="0"/>
              </a:spcBef>
              <a:spcAft>
                <a:spcPts val="0"/>
              </a:spcAft>
              <a:buNone/>
            </a:pPr>
            <a:r>
              <a:rPr lang="en-GB" sz="1050" b="0" i="0" u="none" strike="noStrike" cap="none" dirty="0">
                <a:solidFill>
                  <a:schemeClr val="tx1"/>
                </a:solidFill>
                <a:latin typeface="Kinetic" panose="00000500000000000000" pitchFamily="50" charset="0"/>
                <a:sym typeface="Arial"/>
              </a:rPr>
              <a:t>-Freeze some ice cubes and talk about what happens </a:t>
            </a:r>
          </a:p>
          <a:p>
            <a:pPr marL="0" marR="0" lvl="0" indent="0" algn="l" rtl="0">
              <a:lnSpc>
                <a:spcPct val="100000"/>
              </a:lnSpc>
              <a:spcBef>
                <a:spcPts val="0"/>
              </a:spcBef>
              <a:spcAft>
                <a:spcPts val="0"/>
              </a:spcAft>
              <a:buNone/>
            </a:pPr>
            <a:r>
              <a:rPr lang="en-GB" sz="1050" dirty="0">
                <a:solidFill>
                  <a:schemeClr val="tx1"/>
                </a:solidFill>
                <a:latin typeface="Kinetic" panose="00000500000000000000" pitchFamily="50" charset="0"/>
              </a:rPr>
              <a:t>when water melts and freezes.</a:t>
            </a:r>
            <a:endParaRPr lang="en-GB" sz="1050" b="0" i="0" u="none" strike="noStrike" cap="none" dirty="0">
              <a:solidFill>
                <a:schemeClr val="tx1"/>
              </a:solidFill>
              <a:latin typeface="Kinetic" panose="00000500000000000000" pitchFamily="50" charset="0"/>
              <a:sym typeface="Arial"/>
            </a:endParaRPr>
          </a:p>
          <a:p>
            <a:pPr marL="0" marR="0" lvl="0" indent="0" algn="l" rtl="0">
              <a:lnSpc>
                <a:spcPct val="100000"/>
              </a:lnSpc>
              <a:spcBef>
                <a:spcPts val="0"/>
              </a:spcBef>
              <a:spcAft>
                <a:spcPts val="0"/>
              </a:spcAft>
              <a:buNone/>
            </a:pPr>
            <a:endParaRPr sz="1050" b="0" i="0" u="none" strike="noStrike" cap="none" dirty="0">
              <a:solidFill>
                <a:schemeClr val="dk1"/>
              </a:solidFill>
              <a:latin typeface="Kinetic" panose="00000500000000000000" pitchFamily="50" charset="0"/>
              <a:ea typeface="Calibri"/>
              <a:cs typeface="Calibri"/>
              <a:sym typeface="Calibri"/>
            </a:endParaRPr>
          </a:p>
        </p:txBody>
      </p:sp>
      <p:pic>
        <p:nvPicPr>
          <p:cNvPr id="94" name="Google Shape;94;p1"/>
          <p:cNvPicPr preferRelativeResize="0"/>
          <p:nvPr/>
        </p:nvPicPr>
        <p:blipFill rotWithShape="1">
          <a:blip r:embed="rId5">
            <a:alphaModFix/>
          </a:blip>
          <a:srcRect/>
          <a:stretch/>
        </p:blipFill>
        <p:spPr>
          <a:xfrm>
            <a:off x="3473083" y="4585288"/>
            <a:ext cx="435147" cy="381218"/>
          </a:xfrm>
          <a:prstGeom prst="rect">
            <a:avLst/>
          </a:prstGeom>
          <a:noFill/>
          <a:ln>
            <a:noFill/>
          </a:ln>
        </p:spPr>
      </p:pic>
      <p:pic>
        <p:nvPicPr>
          <p:cNvPr id="96" name="Google Shape;96;p1"/>
          <p:cNvPicPr preferRelativeResize="0"/>
          <p:nvPr/>
        </p:nvPicPr>
        <p:blipFill rotWithShape="1">
          <a:blip r:embed="rId6">
            <a:alphaModFix/>
          </a:blip>
          <a:srcRect/>
          <a:stretch/>
        </p:blipFill>
        <p:spPr>
          <a:xfrm>
            <a:off x="4923496" y="4544968"/>
            <a:ext cx="333363" cy="392110"/>
          </a:xfrm>
          <a:prstGeom prst="rect">
            <a:avLst/>
          </a:prstGeom>
          <a:noFill/>
          <a:ln>
            <a:noFill/>
          </a:ln>
        </p:spPr>
      </p:pic>
      <p:pic>
        <p:nvPicPr>
          <p:cNvPr id="97" name="Google Shape;97;p1"/>
          <p:cNvPicPr preferRelativeResize="0"/>
          <p:nvPr/>
        </p:nvPicPr>
        <p:blipFill rotWithShape="1">
          <a:blip r:embed="rId7">
            <a:alphaModFix/>
          </a:blip>
          <a:srcRect/>
          <a:stretch/>
        </p:blipFill>
        <p:spPr>
          <a:xfrm>
            <a:off x="11241643" y="2520950"/>
            <a:ext cx="391557" cy="312019"/>
          </a:xfrm>
          <a:prstGeom prst="rect">
            <a:avLst/>
          </a:prstGeom>
          <a:noFill/>
          <a:ln>
            <a:noFill/>
          </a:ln>
        </p:spPr>
      </p:pic>
      <p:pic>
        <p:nvPicPr>
          <p:cNvPr id="98" name="Google Shape;98;p1"/>
          <p:cNvPicPr preferRelativeResize="0"/>
          <p:nvPr/>
        </p:nvPicPr>
        <p:blipFill rotWithShape="1">
          <a:blip r:embed="rId8">
            <a:alphaModFix/>
          </a:blip>
          <a:srcRect/>
          <a:stretch/>
        </p:blipFill>
        <p:spPr>
          <a:xfrm>
            <a:off x="11162638" y="4585288"/>
            <a:ext cx="438592" cy="345557"/>
          </a:xfrm>
          <a:prstGeom prst="rect">
            <a:avLst/>
          </a:prstGeom>
          <a:noFill/>
          <a:ln>
            <a:noFill/>
          </a:ln>
        </p:spPr>
      </p:pic>
      <p:pic>
        <p:nvPicPr>
          <p:cNvPr id="99" name="Google Shape;99;p1"/>
          <p:cNvPicPr preferRelativeResize="0"/>
          <p:nvPr/>
        </p:nvPicPr>
        <p:blipFill rotWithShape="1">
          <a:blip r:embed="rId9">
            <a:alphaModFix/>
          </a:blip>
          <a:srcRect/>
          <a:stretch/>
        </p:blipFill>
        <p:spPr>
          <a:xfrm>
            <a:off x="8209665" y="4585288"/>
            <a:ext cx="400750" cy="386438"/>
          </a:xfrm>
          <a:prstGeom prst="rect">
            <a:avLst/>
          </a:prstGeom>
          <a:noFill/>
          <a:ln>
            <a:noFill/>
          </a:ln>
        </p:spPr>
      </p:pic>
      <p:pic>
        <p:nvPicPr>
          <p:cNvPr id="100" name="Google Shape;100;p1"/>
          <p:cNvPicPr preferRelativeResize="0"/>
          <p:nvPr/>
        </p:nvPicPr>
        <p:blipFill rotWithShape="1">
          <a:blip r:embed="rId10">
            <a:alphaModFix/>
          </a:blip>
          <a:srcRect/>
          <a:stretch/>
        </p:blipFill>
        <p:spPr>
          <a:xfrm>
            <a:off x="7004026" y="4518335"/>
            <a:ext cx="466321" cy="417746"/>
          </a:xfrm>
          <a:prstGeom prst="rect">
            <a:avLst/>
          </a:prstGeom>
          <a:noFill/>
          <a:ln>
            <a:noFill/>
          </a:ln>
        </p:spPr>
      </p:pic>
      <p:pic>
        <p:nvPicPr>
          <p:cNvPr id="101" name="Google Shape;101;p1"/>
          <p:cNvPicPr preferRelativeResize="0"/>
          <p:nvPr/>
        </p:nvPicPr>
        <p:blipFill rotWithShape="1">
          <a:blip r:embed="rId11">
            <a:alphaModFix/>
          </a:blip>
          <a:srcRect/>
          <a:stretch/>
        </p:blipFill>
        <p:spPr>
          <a:xfrm>
            <a:off x="4132634" y="2434071"/>
            <a:ext cx="466008" cy="424514"/>
          </a:xfrm>
          <a:prstGeom prst="rect">
            <a:avLst/>
          </a:prstGeom>
          <a:noFill/>
          <a:ln>
            <a:noFill/>
          </a:ln>
        </p:spPr>
      </p:pic>
      <p:pic>
        <p:nvPicPr>
          <p:cNvPr id="102" name="Google Shape;102;p1"/>
          <p:cNvPicPr preferRelativeResize="0"/>
          <p:nvPr/>
        </p:nvPicPr>
        <p:blipFill rotWithShape="1">
          <a:blip r:embed="rId12">
            <a:alphaModFix/>
          </a:blip>
          <a:srcRect/>
          <a:stretch/>
        </p:blipFill>
        <p:spPr>
          <a:xfrm>
            <a:off x="7478936" y="4549918"/>
            <a:ext cx="368229" cy="380927"/>
          </a:xfrm>
          <a:prstGeom prst="rect">
            <a:avLst/>
          </a:prstGeom>
          <a:noFill/>
          <a:ln>
            <a:noFill/>
          </a:ln>
        </p:spPr>
      </p:pic>
      <p:pic>
        <p:nvPicPr>
          <p:cNvPr id="103" name="Google Shape;103;p1"/>
          <p:cNvPicPr preferRelativeResize="0"/>
          <p:nvPr/>
        </p:nvPicPr>
        <p:blipFill rotWithShape="1">
          <a:blip r:embed="rId13">
            <a:alphaModFix/>
          </a:blip>
          <a:srcRect/>
          <a:stretch/>
        </p:blipFill>
        <p:spPr>
          <a:xfrm>
            <a:off x="5830987" y="1295094"/>
            <a:ext cx="525780" cy="585470"/>
          </a:xfrm>
          <a:prstGeom prst="rect">
            <a:avLst/>
          </a:prstGeom>
          <a:noFill/>
          <a:ln>
            <a:noFill/>
          </a:ln>
        </p:spPr>
      </p:pic>
      <p:pic>
        <p:nvPicPr>
          <p:cNvPr id="104" name="Google Shape;104;p1"/>
          <p:cNvPicPr preferRelativeResize="0"/>
          <p:nvPr/>
        </p:nvPicPr>
        <p:blipFill rotWithShape="1">
          <a:blip r:embed="rId14">
            <a:alphaModFix/>
          </a:blip>
          <a:srcRect l="35051" t="50413" r="56301" b="34057"/>
          <a:stretch/>
        </p:blipFill>
        <p:spPr>
          <a:xfrm>
            <a:off x="4063337" y="389088"/>
            <a:ext cx="535305" cy="374483"/>
          </a:xfrm>
          <a:prstGeom prst="rect">
            <a:avLst/>
          </a:prstGeom>
          <a:noFill/>
          <a:ln>
            <a:noFill/>
          </a:ln>
        </p:spPr>
      </p:pic>
      <p:pic>
        <p:nvPicPr>
          <p:cNvPr id="105" name="Google Shape;105;p1"/>
          <p:cNvPicPr preferRelativeResize="0"/>
          <p:nvPr/>
        </p:nvPicPr>
        <p:blipFill rotWithShape="1">
          <a:blip r:embed="rId15">
            <a:alphaModFix/>
          </a:blip>
          <a:srcRect l="30728" t="37913" r="47946" b="26210"/>
          <a:stretch/>
        </p:blipFill>
        <p:spPr>
          <a:xfrm>
            <a:off x="11058523" y="361673"/>
            <a:ext cx="542707" cy="429312"/>
          </a:xfrm>
          <a:prstGeom prst="rect">
            <a:avLst/>
          </a:prstGeom>
          <a:noFill/>
          <a:ln>
            <a:noFill/>
          </a:ln>
        </p:spPr>
      </p:pic>
      <p:pic>
        <p:nvPicPr>
          <p:cNvPr id="24" name="Google Shape;95;p1">
            <a:extLst>
              <a:ext uri="{FF2B5EF4-FFF2-40B4-BE49-F238E27FC236}">
                <a16:creationId xmlns:a16="http://schemas.microsoft.com/office/drawing/2014/main" id="{CC28B710-7AAC-44A2-858E-6260AC4BB878}"/>
              </a:ext>
            </a:extLst>
          </p:cNvPr>
          <p:cNvPicPr preferRelativeResize="0"/>
          <p:nvPr/>
        </p:nvPicPr>
        <p:blipFill rotWithShape="1">
          <a:blip r:embed="rId16">
            <a:alphaModFix/>
          </a:blip>
          <a:srcRect/>
          <a:stretch/>
        </p:blipFill>
        <p:spPr>
          <a:xfrm>
            <a:off x="4406222" y="4540420"/>
            <a:ext cx="466725" cy="4815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708</Words>
  <Application>Microsoft Office PowerPoint</Application>
  <PresentationFormat>Widescreen</PresentationFormat>
  <Paragraphs>61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Kinetic</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Creighton</dc:creator>
  <cp:lastModifiedBy>B Sharpe</cp:lastModifiedBy>
  <cp:revision>15</cp:revision>
  <dcterms:created xsi:type="dcterms:W3CDTF">2024-08-28T13:26:43Z</dcterms:created>
  <dcterms:modified xsi:type="dcterms:W3CDTF">2024-12-18T11:59:05Z</dcterms:modified>
</cp:coreProperties>
</file>