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916DF-21CF-4612-AF89-98223D442A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8777D9E-8927-4CF3-B894-1F121CF96E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B536D97-1B20-4C86-9AD8-3EF74CC3BB7E}"/>
              </a:ext>
            </a:extLst>
          </p:cNvPr>
          <p:cNvSpPr>
            <a:spLocks noGrp="1"/>
          </p:cNvSpPr>
          <p:nvPr>
            <p:ph type="dt" sz="half" idx="10"/>
          </p:nvPr>
        </p:nvSpPr>
        <p:spPr/>
        <p:txBody>
          <a:bodyPr/>
          <a:lstStyle/>
          <a:p>
            <a:fld id="{A4EF197B-C38B-4EDA-A91F-4C013B978C13}" type="datetimeFigureOut">
              <a:rPr lang="en-GB" smtClean="0"/>
              <a:t>09/09/2024</a:t>
            </a:fld>
            <a:endParaRPr lang="en-GB"/>
          </a:p>
        </p:txBody>
      </p:sp>
      <p:sp>
        <p:nvSpPr>
          <p:cNvPr id="5" name="Footer Placeholder 4">
            <a:extLst>
              <a:ext uri="{FF2B5EF4-FFF2-40B4-BE49-F238E27FC236}">
                <a16:creationId xmlns:a16="http://schemas.microsoft.com/office/drawing/2014/main" id="{B30107B2-9B67-4C62-83BC-11E0A7F062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9EF2621-932C-4463-B2EC-1EB88ADC89CC}"/>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206960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5A4A3-1B99-4744-B22B-1B4A135F165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9B62609-75A3-4B4E-83AA-7C272BF1A43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F3C1D80-301D-4E50-922B-5D0E1646F590}"/>
              </a:ext>
            </a:extLst>
          </p:cNvPr>
          <p:cNvSpPr>
            <a:spLocks noGrp="1"/>
          </p:cNvSpPr>
          <p:nvPr>
            <p:ph type="dt" sz="half" idx="10"/>
          </p:nvPr>
        </p:nvSpPr>
        <p:spPr/>
        <p:txBody>
          <a:bodyPr/>
          <a:lstStyle/>
          <a:p>
            <a:fld id="{A4EF197B-C38B-4EDA-A91F-4C013B978C13}" type="datetimeFigureOut">
              <a:rPr lang="en-GB" smtClean="0"/>
              <a:t>09/09/2024</a:t>
            </a:fld>
            <a:endParaRPr lang="en-GB"/>
          </a:p>
        </p:txBody>
      </p:sp>
      <p:sp>
        <p:nvSpPr>
          <p:cNvPr id="5" name="Footer Placeholder 4">
            <a:extLst>
              <a:ext uri="{FF2B5EF4-FFF2-40B4-BE49-F238E27FC236}">
                <a16:creationId xmlns:a16="http://schemas.microsoft.com/office/drawing/2014/main" id="{74F7D1F8-7BF7-464A-9367-A4C3BF6F6B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6D1E425-1B50-4B4C-9EF0-F6B4FB79F052}"/>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3365221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3342DB-D913-41A1-B906-0EBB438D0FF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DC71B7D-DDEB-4CD6-BD83-C9D2A2D9B8A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07AC4D5-798D-473B-8A3A-B9E7BC543CBB}"/>
              </a:ext>
            </a:extLst>
          </p:cNvPr>
          <p:cNvSpPr>
            <a:spLocks noGrp="1"/>
          </p:cNvSpPr>
          <p:nvPr>
            <p:ph type="dt" sz="half" idx="10"/>
          </p:nvPr>
        </p:nvSpPr>
        <p:spPr/>
        <p:txBody>
          <a:bodyPr/>
          <a:lstStyle/>
          <a:p>
            <a:fld id="{A4EF197B-C38B-4EDA-A91F-4C013B978C13}" type="datetimeFigureOut">
              <a:rPr lang="en-GB" smtClean="0"/>
              <a:t>09/09/2024</a:t>
            </a:fld>
            <a:endParaRPr lang="en-GB"/>
          </a:p>
        </p:txBody>
      </p:sp>
      <p:sp>
        <p:nvSpPr>
          <p:cNvPr id="5" name="Footer Placeholder 4">
            <a:extLst>
              <a:ext uri="{FF2B5EF4-FFF2-40B4-BE49-F238E27FC236}">
                <a16:creationId xmlns:a16="http://schemas.microsoft.com/office/drawing/2014/main" id="{8ECDD1B3-741D-4E0E-BDF7-4BEF5174C00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5CA6A8-EB01-44B4-B900-738DADDB388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921316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4CF5F-CAF7-45C6-A243-6FD95E54D5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7979D76-7C7F-49E0-8379-D5CFC72EECF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957E8E1-8D73-43AC-B810-C31CC30C4E08}"/>
              </a:ext>
            </a:extLst>
          </p:cNvPr>
          <p:cNvSpPr>
            <a:spLocks noGrp="1"/>
          </p:cNvSpPr>
          <p:nvPr>
            <p:ph type="dt" sz="half" idx="10"/>
          </p:nvPr>
        </p:nvSpPr>
        <p:spPr/>
        <p:txBody>
          <a:bodyPr/>
          <a:lstStyle/>
          <a:p>
            <a:fld id="{A4EF197B-C38B-4EDA-A91F-4C013B978C13}" type="datetimeFigureOut">
              <a:rPr lang="en-GB" smtClean="0"/>
              <a:t>09/09/2024</a:t>
            </a:fld>
            <a:endParaRPr lang="en-GB"/>
          </a:p>
        </p:txBody>
      </p:sp>
      <p:sp>
        <p:nvSpPr>
          <p:cNvPr id="5" name="Footer Placeholder 4">
            <a:extLst>
              <a:ext uri="{FF2B5EF4-FFF2-40B4-BE49-F238E27FC236}">
                <a16:creationId xmlns:a16="http://schemas.microsoft.com/office/drawing/2014/main" id="{BAE48F88-3CA8-465E-BFFB-1E39E684FF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645F806-D0CC-49C8-BE44-1163E024D8FE}"/>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483863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9F7B5-B784-4CE1-B8F4-1034FB5A27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1558731-C0B5-4130-BC38-AAED02795A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A6AE2EA-CF4F-4AF5-8DC3-092D041CF717}"/>
              </a:ext>
            </a:extLst>
          </p:cNvPr>
          <p:cNvSpPr>
            <a:spLocks noGrp="1"/>
          </p:cNvSpPr>
          <p:nvPr>
            <p:ph type="dt" sz="half" idx="10"/>
          </p:nvPr>
        </p:nvSpPr>
        <p:spPr/>
        <p:txBody>
          <a:bodyPr/>
          <a:lstStyle/>
          <a:p>
            <a:fld id="{A4EF197B-C38B-4EDA-A91F-4C013B978C13}" type="datetimeFigureOut">
              <a:rPr lang="en-GB" smtClean="0"/>
              <a:t>09/09/2024</a:t>
            </a:fld>
            <a:endParaRPr lang="en-GB"/>
          </a:p>
        </p:txBody>
      </p:sp>
      <p:sp>
        <p:nvSpPr>
          <p:cNvPr id="5" name="Footer Placeholder 4">
            <a:extLst>
              <a:ext uri="{FF2B5EF4-FFF2-40B4-BE49-F238E27FC236}">
                <a16:creationId xmlns:a16="http://schemas.microsoft.com/office/drawing/2014/main" id="{AE4F9527-54A8-4C5B-A7F1-399FBF7707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2C4EA1B-7733-489B-B617-86F2120AB664}"/>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294806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EDDEF-7D2E-45A0-B25C-578C2A7AA41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701E3CB-E7B0-47EF-81CF-EB99D796EE3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643D097-0C16-45B8-A2C7-659D896F316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A59FCCD-31CC-43E8-B74A-ACAFF258B70F}"/>
              </a:ext>
            </a:extLst>
          </p:cNvPr>
          <p:cNvSpPr>
            <a:spLocks noGrp="1"/>
          </p:cNvSpPr>
          <p:nvPr>
            <p:ph type="dt" sz="half" idx="10"/>
          </p:nvPr>
        </p:nvSpPr>
        <p:spPr/>
        <p:txBody>
          <a:bodyPr/>
          <a:lstStyle/>
          <a:p>
            <a:fld id="{A4EF197B-C38B-4EDA-A91F-4C013B978C13}" type="datetimeFigureOut">
              <a:rPr lang="en-GB" smtClean="0"/>
              <a:t>09/09/2024</a:t>
            </a:fld>
            <a:endParaRPr lang="en-GB"/>
          </a:p>
        </p:txBody>
      </p:sp>
      <p:sp>
        <p:nvSpPr>
          <p:cNvPr id="6" name="Footer Placeholder 5">
            <a:extLst>
              <a:ext uri="{FF2B5EF4-FFF2-40B4-BE49-F238E27FC236}">
                <a16:creationId xmlns:a16="http://schemas.microsoft.com/office/drawing/2014/main" id="{2C67593E-9EC6-45AE-B741-26D4E1D2D26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F149430-EDB4-4DFE-8592-2625585D0DA1}"/>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596022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9DFA1-007C-45D3-88E6-DE65D9DBBF4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33FD565-9BBD-4F87-A84C-93BA726C2D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BC42A72-A5A5-4D72-B962-C7FE8D8A79E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70E04EA-EC25-44DD-AA5D-8DBE09BE14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425E609-0FAC-4032-82E4-E352A5CEFFC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BA43EA1-8F3B-4E6B-A0FF-8399362D0C68}"/>
              </a:ext>
            </a:extLst>
          </p:cNvPr>
          <p:cNvSpPr>
            <a:spLocks noGrp="1"/>
          </p:cNvSpPr>
          <p:nvPr>
            <p:ph type="dt" sz="half" idx="10"/>
          </p:nvPr>
        </p:nvSpPr>
        <p:spPr/>
        <p:txBody>
          <a:bodyPr/>
          <a:lstStyle/>
          <a:p>
            <a:fld id="{A4EF197B-C38B-4EDA-A91F-4C013B978C13}" type="datetimeFigureOut">
              <a:rPr lang="en-GB" smtClean="0"/>
              <a:t>09/09/2024</a:t>
            </a:fld>
            <a:endParaRPr lang="en-GB"/>
          </a:p>
        </p:txBody>
      </p:sp>
      <p:sp>
        <p:nvSpPr>
          <p:cNvPr id="8" name="Footer Placeholder 7">
            <a:extLst>
              <a:ext uri="{FF2B5EF4-FFF2-40B4-BE49-F238E27FC236}">
                <a16:creationId xmlns:a16="http://schemas.microsoft.com/office/drawing/2014/main" id="{061A649C-B3A8-489F-ACDF-4A055A7DA66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0FD7984-2933-4E7B-9BA8-015588FFDC17}"/>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702226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51FF6-48D9-4AB6-8A29-2D76F9E1650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D14FDF0-53A7-4730-862F-76D396F01EAC}"/>
              </a:ext>
            </a:extLst>
          </p:cNvPr>
          <p:cNvSpPr>
            <a:spLocks noGrp="1"/>
          </p:cNvSpPr>
          <p:nvPr>
            <p:ph type="dt" sz="half" idx="10"/>
          </p:nvPr>
        </p:nvSpPr>
        <p:spPr/>
        <p:txBody>
          <a:bodyPr/>
          <a:lstStyle/>
          <a:p>
            <a:fld id="{A4EF197B-C38B-4EDA-A91F-4C013B978C13}" type="datetimeFigureOut">
              <a:rPr lang="en-GB" smtClean="0"/>
              <a:t>09/09/2024</a:t>
            </a:fld>
            <a:endParaRPr lang="en-GB"/>
          </a:p>
        </p:txBody>
      </p:sp>
      <p:sp>
        <p:nvSpPr>
          <p:cNvPr id="4" name="Footer Placeholder 3">
            <a:extLst>
              <a:ext uri="{FF2B5EF4-FFF2-40B4-BE49-F238E27FC236}">
                <a16:creationId xmlns:a16="http://schemas.microsoft.com/office/drawing/2014/main" id="{4917A51D-EFB3-4EFB-BD94-971767339EF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A17E8F5-EF3A-419E-9B89-C59EB3A3F154}"/>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3360861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0E3D4F-5FA8-4C91-BB48-018B3A7AF880}"/>
              </a:ext>
            </a:extLst>
          </p:cNvPr>
          <p:cNvSpPr>
            <a:spLocks noGrp="1"/>
          </p:cNvSpPr>
          <p:nvPr>
            <p:ph type="dt" sz="half" idx="10"/>
          </p:nvPr>
        </p:nvSpPr>
        <p:spPr/>
        <p:txBody>
          <a:bodyPr/>
          <a:lstStyle/>
          <a:p>
            <a:fld id="{A4EF197B-C38B-4EDA-A91F-4C013B978C13}" type="datetimeFigureOut">
              <a:rPr lang="en-GB" smtClean="0"/>
              <a:t>09/09/2024</a:t>
            </a:fld>
            <a:endParaRPr lang="en-GB"/>
          </a:p>
        </p:txBody>
      </p:sp>
      <p:sp>
        <p:nvSpPr>
          <p:cNvPr id="3" name="Footer Placeholder 2">
            <a:extLst>
              <a:ext uri="{FF2B5EF4-FFF2-40B4-BE49-F238E27FC236}">
                <a16:creationId xmlns:a16="http://schemas.microsoft.com/office/drawing/2014/main" id="{6C0F0FF1-CCD4-4CF4-A6F3-BA9C31E0064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B5D52A4-9481-4972-8472-B278B4C4B02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614025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51DEA-7709-494C-8736-40201071F7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2A6ABD2-514D-4B7B-BA18-C6A24B1772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1590F08-585F-4449-AE84-B40E3C602C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101A93E-7561-422B-A534-321389885394}"/>
              </a:ext>
            </a:extLst>
          </p:cNvPr>
          <p:cNvSpPr>
            <a:spLocks noGrp="1"/>
          </p:cNvSpPr>
          <p:nvPr>
            <p:ph type="dt" sz="half" idx="10"/>
          </p:nvPr>
        </p:nvSpPr>
        <p:spPr/>
        <p:txBody>
          <a:bodyPr/>
          <a:lstStyle/>
          <a:p>
            <a:fld id="{A4EF197B-C38B-4EDA-A91F-4C013B978C13}" type="datetimeFigureOut">
              <a:rPr lang="en-GB" smtClean="0"/>
              <a:t>09/09/2024</a:t>
            </a:fld>
            <a:endParaRPr lang="en-GB"/>
          </a:p>
        </p:txBody>
      </p:sp>
      <p:sp>
        <p:nvSpPr>
          <p:cNvPr id="6" name="Footer Placeholder 5">
            <a:extLst>
              <a:ext uri="{FF2B5EF4-FFF2-40B4-BE49-F238E27FC236}">
                <a16:creationId xmlns:a16="http://schemas.microsoft.com/office/drawing/2014/main" id="{3CF9C552-E545-4CA6-966A-2FA3ACD5E3A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B71FC18-237C-4C45-9791-EA0D814F7CF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63281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CB7AA-9362-455A-AF4A-17E22AAA54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BDE8C49-F102-4650-8B25-659A3E735C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F99308C-8AE4-411F-AD70-C30B132F15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1D61E87-1C91-48C7-9028-60778DDE1617}"/>
              </a:ext>
            </a:extLst>
          </p:cNvPr>
          <p:cNvSpPr>
            <a:spLocks noGrp="1"/>
          </p:cNvSpPr>
          <p:nvPr>
            <p:ph type="dt" sz="half" idx="10"/>
          </p:nvPr>
        </p:nvSpPr>
        <p:spPr/>
        <p:txBody>
          <a:bodyPr/>
          <a:lstStyle/>
          <a:p>
            <a:fld id="{A4EF197B-C38B-4EDA-A91F-4C013B978C13}" type="datetimeFigureOut">
              <a:rPr lang="en-GB" smtClean="0"/>
              <a:t>09/09/2024</a:t>
            </a:fld>
            <a:endParaRPr lang="en-GB"/>
          </a:p>
        </p:txBody>
      </p:sp>
      <p:sp>
        <p:nvSpPr>
          <p:cNvPr id="6" name="Footer Placeholder 5">
            <a:extLst>
              <a:ext uri="{FF2B5EF4-FFF2-40B4-BE49-F238E27FC236}">
                <a16:creationId xmlns:a16="http://schemas.microsoft.com/office/drawing/2014/main" id="{38871CA7-E338-4B7A-ACE5-D1CCA14D81E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1D2CEBB-09EF-4B25-A34A-2C5B20E2E0F8}"/>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79472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B83B60F-6BC2-41DA-A646-26F52190F1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D6A676C-5E6F-4F0B-B084-790BD8F270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4ECD550-2B05-44A0-AEC8-0CEDEEA7F2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EF197B-C38B-4EDA-A91F-4C013B978C13}" type="datetimeFigureOut">
              <a:rPr lang="en-GB" smtClean="0"/>
              <a:t>09/09/2024</a:t>
            </a:fld>
            <a:endParaRPr lang="en-GB"/>
          </a:p>
        </p:txBody>
      </p:sp>
      <p:sp>
        <p:nvSpPr>
          <p:cNvPr id="5" name="Footer Placeholder 4">
            <a:extLst>
              <a:ext uri="{FF2B5EF4-FFF2-40B4-BE49-F238E27FC236}">
                <a16:creationId xmlns:a16="http://schemas.microsoft.com/office/drawing/2014/main" id="{3A21B04B-59EC-41D7-AA66-0F73186D22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AD932C9-34E2-4589-9BAD-400C866946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BF3D9D-C4B5-4267-BD45-65402AF5D6CC}" type="slidenum">
              <a:rPr lang="en-GB" smtClean="0"/>
              <a:t>‹#›</a:t>
            </a:fld>
            <a:endParaRPr lang="en-GB"/>
          </a:p>
        </p:txBody>
      </p:sp>
    </p:spTree>
    <p:extLst>
      <p:ext uri="{BB962C8B-B14F-4D97-AF65-F5344CB8AC3E}">
        <p14:creationId xmlns:p14="http://schemas.microsoft.com/office/powerpoint/2010/main" val="3000135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 Box 14">
            <a:extLst>
              <a:ext uri="{FF2B5EF4-FFF2-40B4-BE49-F238E27FC236}">
                <a16:creationId xmlns:a16="http://schemas.microsoft.com/office/drawing/2014/main" id="{81829F15-7617-425D-8FFF-76D31FD24B40}"/>
              </a:ext>
            </a:extLst>
          </p:cNvPr>
          <p:cNvSpPr txBox="1">
            <a:spLocks noChangeArrowheads="1"/>
          </p:cNvSpPr>
          <p:nvPr/>
        </p:nvSpPr>
        <p:spPr bwMode="auto">
          <a:xfrm>
            <a:off x="220760" y="133764"/>
            <a:ext cx="11723590" cy="6507750"/>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20" name="Picture 19">
            <a:extLst>
              <a:ext uri="{FF2B5EF4-FFF2-40B4-BE49-F238E27FC236}">
                <a16:creationId xmlns:a16="http://schemas.microsoft.com/office/drawing/2014/main" id="{E91D4504-A800-4308-987F-2B9F00D965FF}"/>
              </a:ext>
            </a:extLst>
          </p:cNvPr>
          <p:cNvPicPr>
            <a:picLocks noChangeAspect="1"/>
          </p:cNvPicPr>
          <p:nvPr/>
        </p:nvPicPr>
        <p:blipFill>
          <a:blip r:embed="rId2"/>
          <a:stretch>
            <a:fillRect/>
          </a:stretch>
        </p:blipFill>
        <p:spPr>
          <a:xfrm>
            <a:off x="4808917" y="2243166"/>
            <a:ext cx="2547273" cy="2078584"/>
          </a:xfrm>
          <a:prstGeom prst="rect">
            <a:avLst/>
          </a:prstGeom>
        </p:spPr>
      </p:pic>
      <p:sp>
        <p:nvSpPr>
          <p:cNvPr id="6" name="Text Box 14">
            <a:extLst>
              <a:ext uri="{FF2B5EF4-FFF2-40B4-BE49-F238E27FC236}">
                <a16:creationId xmlns:a16="http://schemas.microsoft.com/office/drawing/2014/main" id="{83A36AD6-6568-4C83-9EFE-F0A1AD6A4711}"/>
              </a:ext>
            </a:extLst>
          </p:cNvPr>
          <p:cNvSpPr txBox="1">
            <a:spLocks noChangeArrowheads="1"/>
          </p:cNvSpPr>
          <p:nvPr/>
        </p:nvSpPr>
        <p:spPr bwMode="auto">
          <a:xfrm>
            <a:off x="4872947" y="300472"/>
            <a:ext cx="2441860" cy="1785502"/>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2400" dirty="0">
                <a:effectLst/>
                <a:latin typeface="Times New Roman" panose="02020603050405020304" pitchFamily="18" charset="0"/>
                <a:ea typeface="Calibri" panose="020F0502020204030204" pitchFamily="34" charset="0"/>
                <a:cs typeface="Calibri" panose="020F0502020204030204" pitchFamily="34" charset="0"/>
              </a:rPr>
              <a:t> </a:t>
            </a:r>
            <a:r>
              <a:rPr lang="en-US" sz="1100" b="1" dirty="0" err="1">
                <a:latin typeface="Kinetic" panose="00000500000000000000" pitchFamily="50" charset="0"/>
                <a:ea typeface="Calibri" panose="020F0502020204030204" pitchFamily="34" charset="0"/>
                <a:cs typeface="Calibri" panose="020F0502020204030204" pitchFamily="34" charset="0"/>
              </a:rPr>
              <a:t>Falconhurst</a:t>
            </a:r>
            <a:r>
              <a:rPr lang="en-US" sz="1100" b="1" dirty="0">
                <a:latin typeface="Kinetic" panose="00000500000000000000" pitchFamily="50" charset="0"/>
                <a:ea typeface="Calibri" panose="020F0502020204030204" pitchFamily="34" charset="0"/>
                <a:cs typeface="Calibri" panose="020F0502020204030204" pitchFamily="34" charset="0"/>
              </a:rPr>
              <a:t> School Autumn 1 2024</a:t>
            </a:r>
          </a:p>
          <a:p>
            <a:pPr algn="ctr">
              <a:spcAft>
                <a:spcPts val="0"/>
              </a:spcAft>
            </a:pPr>
            <a:endParaRPr lang="en-US" sz="1100" b="1" dirty="0">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endParaRPr lang="en-GB" sz="1100" b="1" dirty="0">
              <a:latin typeface="Times New Roman" panose="02020603050405020304" pitchFamily="18" charset="0"/>
              <a:ea typeface="Calibri" panose="020F0502020204030204" pitchFamily="34" charset="0"/>
              <a:cs typeface="Calibri" panose="020F0502020204030204" pitchFamily="34" charset="0"/>
            </a:endParaRPr>
          </a:p>
          <a:p>
            <a:pPr algn="ctr">
              <a:spcAft>
                <a:spcPts val="0"/>
              </a:spcAft>
            </a:pPr>
            <a:r>
              <a:rPr lang="en-US" sz="1100" b="1" dirty="0">
                <a:effectLst/>
                <a:latin typeface="Kinetic" panose="00000500000000000000" pitchFamily="50" charset="0"/>
                <a:ea typeface="Calibri" panose="020F0502020204030204" pitchFamily="34" charset="0"/>
                <a:cs typeface="Calibri" panose="020F0502020204030204" pitchFamily="34" charset="0"/>
              </a:rPr>
              <a:t>Year Group: Reception </a:t>
            </a:r>
          </a:p>
          <a:p>
            <a:pPr algn="ctr">
              <a:spcAft>
                <a:spcPts val="0"/>
              </a:spcAft>
            </a:pPr>
            <a:endParaRPr lang="en-US" sz="1050" b="1" dirty="0">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endParaRPr lang="en-GB" sz="105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9" name="Text Box 14">
            <a:extLst>
              <a:ext uri="{FF2B5EF4-FFF2-40B4-BE49-F238E27FC236}">
                <a16:creationId xmlns:a16="http://schemas.microsoft.com/office/drawing/2014/main" id="{6A8A5E1B-1B35-4FBD-888C-93350CEA44B7}"/>
              </a:ext>
            </a:extLst>
          </p:cNvPr>
          <p:cNvSpPr txBox="1">
            <a:spLocks noChangeArrowheads="1"/>
          </p:cNvSpPr>
          <p:nvPr/>
        </p:nvSpPr>
        <p:spPr bwMode="auto">
          <a:xfrm>
            <a:off x="404034" y="284946"/>
            <a:ext cx="4303787" cy="1887679"/>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endParaRPr lang="en-GB" sz="1050" b="1" dirty="0">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Personal Social Emotional Development:</a:t>
            </a:r>
          </a:p>
          <a:p>
            <a:pPr>
              <a:spcAft>
                <a:spcPts val="0"/>
              </a:spcAft>
            </a:pPr>
            <a:endParaRPr lang="en-GB" sz="1050" dirty="0">
              <a:latin typeface="Kinetic" panose="00000500000000000000" pitchFamily="50" charset="0"/>
              <a:ea typeface="Calibri" panose="020F0502020204030204" pitchFamily="34" charset="0"/>
              <a:cs typeface="Calibri" panose="020F0502020204030204" pitchFamily="34" charset="0"/>
            </a:endParaRP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In PSED we will </a:t>
            </a:r>
            <a:r>
              <a:rPr lang="en-US" sz="1050" dirty="0">
                <a:latin typeface="Kinetic" panose="00000500000000000000" pitchFamily="50" charset="0"/>
                <a:ea typeface="Calibri" panose="020F0502020204030204" pitchFamily="34" charset="0"/>
                <a:cs typeface="Calibri" panose="020F0502020204030204" pitchFamily="34" charset="0"/>
              </a:rPr>
              <a:t>be getting to know our new classmates and</a:t>
            </a:r>
          </a:p>
          <a:p>
            <a:pPr>
              <a:spcAft>
                <a:spcPts val="0"/>
              </a:spcAft>
            </a:pPr>
            <a:r>
              <a:rPr lang="en-US" sz="1050" dirty="0">
                <a:latin typeface="Kinetic" panose="00000500000000000000" pitchFamily="50" charset="0"/>
                <a:ea typeface="Calibri" panose="020F0502020204030204" pitchFamily="34" charset="0"/>
                <a:cs typeface="Calibri" panose="020F0502020204030204" pitchFamily="34" charset="0"/>
              </a:rPr>
              <a:t>teachers.. We will be understanding our feelings and how we</a:t>
            </a:r>
          </a:p>
          <a:p>
            <a:pPr>
              <a:spcAft>
                <a:spcPts val="0"/>
              </a:spcAft>
            </a:pPr>
            <a:r>
              <a:rPr lang="en-US" sz="1050" dirty="0">
                <a:latin typeface="Kinetic" panose="00000500000000000000" pitchFamily="50" charset="0"/>
                <a:ea typeface="Calibri" panose="020F0502020204030204" pitchFamily="34" charset="0"/>
                <a:cs typeface="Calibri" panose="020F0502020204030204" pitchFamily="34" charset="0"/>
              </a:rPr>
              <a:t>can effect others. We will continuing to develop sharing and turn taking.</a:t>
            </a:r>
          </a:p>
          <a:p>
            <a:pPr>
              <a:spcAft>
                <a:spcPts val="0"/>
              </a:spcAft>
            </a:pPr>
            <a:endParaRPr lang="en-US" sz="1050" dirty="0">
              <a:latin typeface="Kinetic" panose="00000500000000000000" pitchFamily="50" charset="0"/>
              <a:ea typeface="Calibri" panose="020F0502020204030204" pitchFamily="34" charset="0"/>
              <a:cs typeface="Calibri" panose="020F0502020204030204" pitchFamily="34" charset="0"/>
            </a:endParaRPr>
          </a:p>
          <a:p>
            <a:pPr>
              <a:spcAft>
                <a:spcPts val="0"/>
              </a:spcAft>
            </a:pPr>
            <a:r>
              <a:rPr lang="en-US" sz="1050" u="sng" dirty="0">
                <a:latin typeface="Kinetic" panose="00000500000000000000" pitchFamily="50" charset="0"/>
                <a:ea typeface="Calibri" panose="020F0502020204030204" pitchFamily="34" charset="0"/>
                <a:cs typeface="Calibri" panose="020F0502020204030204" pitchFamily="34" charset="0"/>
              </a:rPr>
              <a:t>What you can do to help at home: </a:t>
            </a:r>
          </a:p>
          <a:p>
            <a:pPr>
              <a:spcAft>
                <a:spcPts val="0"/>
              </a:spcAft>
            </a:pPr>
            <a:r>
              <a:rPr lang="en-US" sz="1050" dirty="0">
                <a:latin typeface="Kinetic" panose="00000500000000000000" pitchFamily="50" charset="0"/>
                <a:ea typeface="Calibri" panose="020F0502020204030204" pitchFamily="34" charset="0"/>
                <a:cs typeface="Calibri" panose="020F0502020204030204" pitchFamily="34" charset="0"/>
              </a:rPr>
              <a:t>-play turn taking games and games involving sharing together.</a:t>
            </a:r>
          </a:p>
          <a:p>
            <a:pPr>
              <a:spcAft>
                <a:spcPts val="0"/>
              </a:spcAft>
            </a:pPr>
            <a:r>
              <a:rPr lang="en-US" sz="1050" dirty="0">
                <a:latin typeface="Kinetic" panose="00000500000000000000" pitchFamily="50" charset="0"/>
                <a:ea typeface="Calibri" panose="020F0502020204030204" pitchFamily="34" charset="0"/>
                <a:cs typeface="Calibri" panose="020F0502020204030204" pitchFamily="34" charset="0"/>
              </a:rPr>
              <a:t>-continue to help support your child to be independent. This can be done by tidying own toys away, getting dressed by themselves. </a:t>
            </a:r>
          </a:p>
          <a:p>
            <a:pPr>
              <a:spcAft>
                <a:spcPts val="0"/>
              </a:spcAft>
            </a:pPr>
            <a:endParaRPr lang="en-GB" sz="1050" dirty="0">
              <a:latin typeface="Kinetic" panose="00000500000000000000" pitchFamily="50" charset="0"/>
              <a:ea typeface="Calibri" panose="020F0502020204030204" pitchFamily="34" charset="0"/>
              <a:cs typeface="Calibri" panose="020F0502020204030204" pitchFamily="34" charset="0"/>
            </a:endParaRPr>
          </a:p>
          <a:p>
            <a:pPr>
              <a:spcAft>
                <a:spcPts val="0"/>
              </a:spcAft>
            </a:pPr>
            <a:endParaRPr lang="en-GB" sz="1050" dirty="0">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10" name="Text Box 14">
            <a:extLst>
              <a:ext uri="{FF2B5EF4-FFF2-40B4-BE49-F238E27FC236}">
                <a16:creationId xmlns:a16="http://schemas.microsoft.com/office/drawing/2014/main" id="{F455D7FA-C263-4EF0-A1DB-8B9C49ACA102}"/>
              </a:ext>
            </a:extLst>
          </p:cNvPr>
          <p:cNvSpPr txBox="1">
            <a:spLocks noChangeArrowheads="1"/>
          </p:cNvSpPr>
          <p:nvPr/>
        </p:nvSpPr>
        <p:spPr bwMode="auto">
          <a:xfrm>
            <a:off x="404034" y="2369659"/>
            <a:ext cx="4303787" cy="1952091"/>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endParaRPr lang="en-GB" sz="1050" dirty="0">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Physical Development </a:t>
            </a:r>
          </a:p>
          <a:p>
            <a:pPr>
              <a:spcAft>
                <a:spcPts val="0"/>
              </a:spcAft>
            </a:pPr>
            <a:endParaRPr lang="en-GB" sz="1050" dirty="0">
              <a:latin typeface="Kinetic" panose="00000500000000000000" pitchFamily="50" charset="0"/>
              <a:ea typeface="Calibri" panose="020F0502020204030204" pitchFamily="34" charset="0"/>
              <a:cs typeface="Calibri" panose="020F0502020204030204" pitchFamily="34" charset="0"/>
            </a:endParaRP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In PD we are </a:t>
            </a:r>
            <a:r>
              <a:rPr lang="en-US" sz="1050" dirty="0">
                <a:latin typeface="Kinetic" panose="00000500000000000000" pitchFamily="50" charset="0"/>
                <a:ea typeface="Calibri" panose="020F0502020204030204" pitchFamily="34" charset="0"/>
                <a:cs typeface="Calibri" panose="020F0502020204030204" pitchFamily="34" charset="0"/>
              </a:rPr>
              <a:t>developing our climbing, throwing, moving and </a:t>
            </a:r>
          </a:p>
          <a:p>
            <a:pPr>
              <a:spcAft>
                <a:spcPts val="0"/>
              </a:spcAft>
            </a:pPr>
            <a:r>
              <a:rPr lang="en-US" sz="1050" dirty="0">
                <a:latin typeface="Kinetic" panose="00000500000000000000" pitchFamily="50" charset="0"/>
                <a:ea typeface="Calibri" panose="020F0502020204030204" pitchFamily="34" charset="0"/>
                <a:cs typeface="Calibri" panose="020F0502020204030204" pitchFamily="34" charset="0"/>
              </a:rPr>
              <a:t>balancing skills in our outdoor area. We will also be working on holding small tools correctly such as pens and scissors. </a:t>
            </a:r>
            <a:endParaRPr lang="en-GB" sz="1050" dirty="0">
              <a:latin typeface="Kinetic" panose="00000500000000000000" pitchFamily="50" charset="0"/>
              <a:ea typeface="Calibri" panose="020F0502020204030204" pitchFamily="34" charset="0"/>
              <a:cs typeface="Calibri" panose="020F0502020204030204" pitchFamily="34" charset="0"/>
            </a:endParaRPr>
          </a:p>
          <a:p>
            <a:pPr>
              <a:spcAft>
                <a:spcPts val="0"/>
              </a:spcAft>
            </a:pPr>
            <a:endParaRPr lang="en-GB" sz="1050" dirty="0">
              <a:latin typeface="Kinetic" panose="00000500000000000000" pitchFamily="50" charset="0"/>
              <a:ea typeface="Calibri" panose="020F0502020204030204" pitchFamily="34" charset="0"/>
              <a:cs typeface="Calibri" panose="020F0502020204030204" pitchFamily="34" charset="0"/>
            </a:endParaRPr>
          </a:p>
          <a:p>
            <a:pPr>
              <a:spcAft>
                <a:spcPts val="0"/>
              </a:spcAft>
            </a:pPr>
            <a:r>
              <a:rPr lang="en-GB" sz="1050" u="sng" dirty="0">
                <a:latin typeface="Kinetic" panose="00000500000000000000" pitchFamily="50" charset="0"/>
                <a:ea typeface="Calibri" panose="020F0502020204030204" pitchFamily="34" charset="0"/>
                <a:cs typeface="Calibri" panose="020F0502020204030204" pitchFamily="34" charset="0"/>
              </a:rPr>
              <a:t>What you can do to help at home</a:t>
            </a:r>
            <a:r>
              <a:rPr lang="en-GB" sz="1050" dirty="0">
                <a:latin typeface="Kinetic" panose="00000500000000000000" pitchFamily="50" charset="0"/>
                <a:ea typeface="Calibri" panose="020F0502020204030204" pitchFamily="34" charset="0"/>
                <a:cs typeface="Calibri" panose="020F0502020204030204" pitchFamily="34" charset="0"/>
              </a:rPr>
              <a:t>: </a:t>
            </a: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-moving in different ways (skipping, jumping, balancing).</a:t>
            </a:r>
          </a:p>
          <a:p>
            <a:r>
              <a:rPr lang="en-GB" sz="1050" dirty="0">
                <a:latin typeface="Kinetic" panose="00000500000000000000" pitchFamily="50" charset="0"/>
                <a:ea typeface="Calibri" panose="020F0502020204030204" pitchFamily="34" charset="0"/>
                <a:cs typeface="Calibri" panose="020F0502020204030204" pitchFamily="34" charset="0"/>
              </a:rPr>
              <a:t>-</a:t>
            </a:r>
            <a:r>
              <a:rPr lang="en-US" sz="1050" dirty="0">
                <a:latin typeface="Kinetic" panose="00000500000000000000" pitchFamily="50" charset="0"/>
                <a:ea typeface="Calibri" panose="020F0502020204030204" pitchFamily="34" charset="0"/>
                <a:cs typeface="Calibri" panose="020F0502020204030204" pitchFamily="34" charset="0"/>
              </a:rPr>
              <a:t>practice holding a pencil correctly.</a:t>
            </a: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-go for a walk and play at the park, using different playground equipment</a:t>
            </a:r>
          </a:p>
        </p:txBody>
      </p:sp>
      <p:sp>
        <p:nvSpPr>
          <p:cNvPr id="11" name="Text Box 14">
            <a:extLst>
              <a:ext uri="{FF2B5EF4-FFF2-40B4-BE49-F238E27FC236}">
                <a16:creationId xmlns:a16="http://schemas.microsoft.com/office/drawing/2014/main" id="{AEF9EF95-09B2-445B-8156-C90020C6786E}"/>
              </a:ext>
            </a:extLst>
          </p:cNvPr>
          <p:cNvSpPr txBox="1">
            <a:spLocks noChangeArrowheads="1"/>
          </p:cNvSpPr>
          <p:nvPr/>
        </p:nvSpPr>
        <p:spPr bwMode="auto">
          <a:xfrm>
            <a:off x="404034" y="4496400"/>
            <a:ext cx="3597945" cy="1926182"/>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2400" dirty="0">
                <a:effectLst/>
                <a:latin typeface="Times New Roman" panose="02020603050405020304" pitchFamily="18" charset="0"/>
                <a:ea typeface="Calibri" panose="020F0502020204030204" pitchFamily="34" charset="0"/>
                <a:cs typeface="Calibri" panose="020F0502020204030204" pitchFamily="34" charset="0"/>
              </a:rPr>
              <a:t> </a:t>
            </a:r>
            <a:r>
              <a:rPr lang="en-GB" sz="1050" b="1" dirty="0">
                <a:latin typeface="Kinetic" panose="00000500000000000000" pitchFamily="50" charset="0"/>
                <a:ea typeface="Calibri" panose="020F0502020204030204" pitchFamily="34" charset="0"/>
                <a:cs typeface="Calibri" panose="020F0502020204030204" pitchFamily="34" charset="0"/>
              </a:rPr>
              <a:t>Maths </a:t>
            </a:r>
          </a:p>
          <a:p>
            <a:pPr>
              <a:spcAft>
                <a:spcPts val="0"/>
              </a:spcAft>
            </a:pPr>
            <a:endParaRPr lang="en-GB" sz="1050" b="1" dirty="0">
              <a:latin typeface="Kinetic" panose="00000500000000000000" pitchFamily="50" charset="0"/>
              <a:ea typeface="Calibri" panose="020F0502020204030204" pitchFamily="34" charset="0"/>
              <a:cs typeface="Calibri" panose="020F0502020204030204" pitchFamily="34" charset="0"/>
            </a:endParaRPr>
          </a:p>
          <a:p>
            <a:r>
              <a:rPr lang="en-GB" sz="1050" dirty="0">
                <a:latin typeface="Kinetic" panose="00000500000000000000" pitchFamily="50" charset="0"/>
                <a:ea typeface="Calibri" panose="020F0502020204030204" pitchFamily="34" charset="0"/>
                <a:cs typeface="Calibri" panose="020F0502020204030204" pitchFamily="34" charset="0"/>
              </a:rPr>
              <a:t>In Maths we will be sorting and group colours, shapes, size and patterns. We will then be recognising and </a:t>
            </a:r>
            <a:r>
              <a:rPr lang="en-GB" sz="1050">
                <a:latin typeface="Kinetic" panose="00000500000000000000" pitchFamily="50" charset="0"/>
                <a:ea typeface="Calibri" panose="020F0502020204030204" pitchFamily="34" charset="0"/>
                <a:cs typeface="Calibri" panose="020F0502020204030204" pitchFamily="34" charset="0"/>
              </a:rPr>
              <a:t>sorting numbers </a:t>
            </a:r>
            <a:r>
              <a:rPr lang="en-GB" sz="1050" dirty="0">
                <a:latin typeface="Kinetic" panose="00000500000000000000" pitchFamily="50" charset="0"/>
                <a:ea typeface="Calibri" panose="020F0502020204030204" pitchFamily="34" charset="0"/>
                <a:cs typeface="Calibri" panose="020F0502020204030204" pitchFamily="34" charset="0"/>
              </a:rPr>
              <a:t>1-3.  We will be counting up to 10 and joining in with </a:t>
            </a:r>
            <a:r>
              <a:rPr lang="en-US" sz="1050" dirty="0">
                <a:latin typeface="Kinetic" panose="00000500000000000000" pitchFamily="50" charset="0"/>
                <a:ea typeface="Calibri" panose="020F0502020204030204" pitchFamily="34" charset="0"/>
                <a:cs typeface="Calibri" panose="020F0502020204030204" pitchFamily="34" charset="0"/>
              </a:rPr>
              <a:t>lots of songs that involve counting. </a:t>
            </a:r>
          </a:p>
          <a:p>
            <a:endParaRPr lang="en-US" sz="1050" dirty="0">
              <a:latin typeface="Kinetic" panose="00000500000000000000" pitchFamily="50" charset="0"/>
              <a:ea typeface="Calibri" panose="020F0502020204030204" pitchFamily="34" charset="0"/>
              <a:cs typeface="Calibri" panose="020F0502020204030204" pitchFamily="34" charset="0"/>
            </a:endParaRPr>
          </a:p>
          <a:p>
            <a:r>
              <a:rPr lang="en-US" sz="1050" u="sng" dirty="0">
                <a:latin typeface="Kinetic" panose="00000500000000000000" pitchFamily="50" charset="0"/>
                <a:ea typeface="Calibri" panose="020F0502020204030204" pitchFamily="34" charset="0"/>
                <a:cs typeface="Calibri" panose="020F0502020204030204" pitchFamily="34" charset="0"/>
              </a:rPr>
              <a:t>What you can do to help at home: </a:t>
            </a:r>
          </a:p>
          <a:p>
            <a:r>
              <a:rPr lang="en-US" sz="1050" dirty="0">
                <a:latin typeface="Kinetic" panose="00000500000000000000" pitchFamily="50" charset="0"/>
                <a:ea typeface="Calibri" panose="020F0502020204030204" pitchFamily="34" charset="0"/>
                <a:cs typeface="Calibri" panose="020F0502020204030204" pitchFamily="34" charset="0"/>
              </a:rPr>
              <a:t>- Sing counting songs together e.g. Fish Alive, One Big Hippo.</a:t>
            </a:r>
          </a:p>
          <a:p>
            <a:r>
              <a:rPr lang="en-US" sz="1050" dirty="0">
                <a:latin typeface="Kinetic" panose="00000500000000000000" pitchFamily="50" charset="0"/>
                <a:ea typeface="Calibri" panose="020F0502020204030204" pitchFamily="34" charset="0"/>
                <a:cs typeface="Calibri" panose="020F0502020204030204" pitchFamily="34" charset="0"/>
              </a:rPr>
              <a:t>- Look out for numbers in the environment.</a:t>
            </a:r>
            <a:endParaRPr lang="en-GB" sz="1050" dirty="0">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12" name="Text Box 14">
            <a:extLst>
              <a:ext uri="{FF2B5EF4-FFF2-40B4-BE49-F238E27FC236}">
                <a16:creationId xmlns:a16="http://schemas.microsoft.com/office/drawing/2014/main" id="{D3221CF0-BF56-4821-AAB5-623940B90B93}"/>
              </a:ext>
            </a:extLst>
          </p:cNvPr>
          <p:cNvSpPr txBox="1">
            <a:spLocks noChangeArrowheads="1"/>
          </p:cNvSpPr>
          <p:nvPr/>
        </p:nvSpPr>
        <p:spPr bwMode="auto">
          <a:xfrm>
            <a:off x="7521194" y="300472"/>
            <a:ext cx="4216768" cy="1887679"/>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endParaRPr lang="en-GB" sz="1050" dirty="0">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Communication and Language</a:t>
            </a:r>
          </a:p>
          <a:p>
            <a:pPr>
              <a:spcAft>
                <a:spcPts val="0"/>
              </a:spcAft>
            </a:pPr>
            <a:endParaRPr lang="en-GB" sz="1050" dirty="0">
              <a:latin typeface="Kinetic" panose="00000500000000000000" pitchFamily="50" charset="0"/>
              <a:ea typeface="Calibri" panose="020F0502020204030204" pitchFamily="34" charset="0"/>
              <a:cs typeface="Calibri" panose="020F0502020204030204" pitchFamily="34" charset="0"/>
            </a:endParaRP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In C+L we are </a:t>
            </a:r>
            <a:r>
              <a:rPr lang="en-US" sz="1050" dirty="0">
                <a:latin typeface="Kinetic" panose="00000500000000000000" pitchFamily="50" charset="0"/>
                <a:ea typeface="Calibri" panose="020F0502020204030204" pitchFamily="34" charset="0"/>
                <a:cs typeface="Calibri" panose="020F0502020204030204" pitchFamily="34" charset="0"/>
              </a:rPr>
              <a:t>are focusing on talking to adults and our </a:t>
            </a:r>
          </a:p>
          <a:p>
            <a:pPr>
              <a:spcAft>
                <a:spcPts val="0"/>
              </a:spcAft>
            </a:pPr>
            <a:r>
              <a:rPr lang="en-US" sz="1050" dirty="0">
                <a:latin typeface="Kinetic" panose="00000500000000000000" pitchFamily="50" charset="0"/>
                <a:ea typeface="Calibri" panose="020F0502020204030204" pitchFamily="34" charset="0"/>
                <a:cs typeface="Calibri" panose="020F0502020204030204" pitchFamily="34" charset="0"/>
              </a:rPr>
              <a:t>classmates  in sentences. Building confidence to talk about themselves and when to ask for help.</a:t>
            </a:r>
            <a:endParaRPr lang="en-GB" sz="1050" u="sng" dirty="0">
              <a:latin typeface="Kinetic" panose="00000500000000000000" pitchFamily="50" charset="0"/>
              <a:ea typeface="Calibri" panose="020F0502020204030204" pitchFamily="34" charset="0"/>
              <a:cs typeface="Calibri" panose="020F0502020204030204" pitchFamily="34" charset="0"/>
            </a:endParaRP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 </a:t>
            </a:r>
            <a:endParaRPr lang="en-GB" sz="1050" u="sng" dirty="0">
              <a:latin typeface="Kinetic" panose="00000500000000000000" pitchFamily="50" charset="0"/>
              <a:ea typeface="Calibri" panose="020F0502020204030204" pitchFamily="34" charset="0"/>
              <a:cs typeface="Calibri" panose="020F0502020204030204" pitchFamily="34" charset="0"/>
            </a:endParaRPr>
          </a:p>
          <a:p>
            <a:pPr>
              <a:spcAft>
                <a:spcPts val="0"/>
              </a:spcAft>
            </a:pPr>
            <a:r>
              <a:rPr lang="en-GB" sz="1050" u="sng" dirty="0">
                <a:latin typeface="Kinetic" panose="00000500000000000000" pitchFamily="50" charset="0"/>
                <a:ea typeface="Calibri" panose="020F0502020204030204" pitchFamily="34" charset="0"/>
                <a:cs typeface="Calibri" panose="020F0502020204030204" pitchFamily="34" charset="0"/>
              </a:rPr>
              <a:t>What you can do to help at home:</a:t>
            </a: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a:t>
            </a:r>
            <a:r>
              <a:rPr lang="en-US" sz="1050" dirty="0">
                <a:latin typeface="Kinetic" panose="00000500000000000000" pitchFamily="50" charset="0"/>
                <a:ea typeface="Calibri" panose="020F0502020204030204" pitchFamily="34" charset="0"/>
                <a:cs typeface="Calibri" panose="020F0502020204030204" pitchFamily="34" charset="0"/>
              </a:rPr>
              <a:t> Encourage your child to talk about things they like.</a:t>
            </a:r>
          </a:p>
          <a:p>
            <a:pPr>
              <a:spcAft>
                <a:spcPts val="0"/>
              </a:spcAft>
            </a:pPr>
            <a:r>
              <a:rPr lang="en-US" sz="1050" dirty="0">
                <a:latin typeface="Kinetic" panose="00000500000000000000" pitchFamily="50" charset="0"/>
                <a:ea typeface="Calibri" panose="020F0502020204030204" pitchFamily="34" charset="0"/>
                <a:cs typeface="Calibri" panose="020F0502020204030204" pitchFamily="34" charset="0"/>
              </a:rPr>
              <a:t>- Support your child to reply in sentences </a:t>
            </a:r>
          </a:p>
          <a:p>
            <a:pPr>
              <a:spcAft>
                <a:spcPts val="0"/>
              </a:spcAft>
            </a:pPr>
            <a:r>
              <a:rPr lang="en-GB" sz="1050" u="sng" dirty="0">
                <a:latin typeface="Kinetic" panose="00000500000000000000" pitchFamily="50" charset="0"/>
                <a:ea typeface="Calibri" panose="020F0502020204030204" pitchFamily="34" charset="0"/>
                <a:cs typeface="Calibri" panose="020F0502020204030204" pitchFamily="34" charset="0"/>
              </a:rPr>
              <a:t> </a:t>
            </a:r>
          </a:p>
          <a:p>
            <a:pPr marL="171450" indent="-171450">
              <a:spcAft>
                <a:spcPts val="0"/>
              </a:spcAft>
              <a:buFontTx/>
              <a:buChar char="-"/>
            </a:pPr>
            <a:endParaRPr lang="en-GB" sz="800" dirty="0">
              <a:latin typeface="Kinetic" panose="00000500000000000000" pitchFamily="50" charset="0"/>
              <a:ea typeface="Calibri" panose="020F0502020204030204" pitchFamily="34" charset="0"/>
              <a:cs typeface="Calibri" panose="020F0502020204030204" pitchFamily="34" charset="0"/>
            </a:endParaRPr>
          </a:p>
        </p:txBody>
      </p:sp>
      <p:sp>
        <p:nvSpPr>
          <p:cNvPr id="13" name="Text Box 14">
            <a:extLst>
              <a:ext uri="{FF2B5EF4-FFF2-40B4-BE49-F238E27FC236}">
                <a16:creationId xmlns:a16="http://schemas.microsoft.com/office/drawing/2014/main" id="{5834B56B-8439-45A7-B8B3-8019DD2B8F57}"/>
              </a:ext>
            </a:extLst>
          </p:cNvPr>
          <p:cNvSpPr txBox="1">
            <a:spLocks noChangeArrowheads="1"/>
          </p:cNvSpPr>
          <p:nvPr/>
        </p:nvSpPr>
        <p:spPr bwMode="auto">
          <a:xfrm>
            <a:off x="7479934" y="2434071"/>
            <a:ext cx="4216767" cy="1887679"/>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a:t>
            </a:r>
          </a:p>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Literacy</a:t>
            </a:r>
          </a:p>
          <a:p>
            <a:pPr algn="ctr">
              <a:spcAft>
                <a:spcPts val="0"/>
              </a:spcAft>
            </a:pPr>
            <a:endParaRPr lang="en-GB" sz="1050" b="1" dirty="0">
              <a:latin typeface="Kinetic" panose="00000500000000000000" pitchFamily="50" charset="0"/>
              <a:ea typeface="Calibri" panose="020F0502020204030204" pitchFamily="34" charset="0"/>
              <a:cs typeface="Calibri" panose="020F0502020204030204" pitchFamily="34" charset="0"/>
            </a:endParaRP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In Literacy we are </a:t>
            </a:r>
            <a:r>
              <a:rPr lang="en-US" sz="1050" dirty="0">
                <a:latin typeface="Kinetic" panose="00000500000000000000" pitchFamily="50" charset="0"/>
                <a:ea typeface="Calibri" panose="020F0502020204030204" pitchFamily="34" charset="0"/>
                <a:cs typeface="Calibri" panose="020F0502020204030204" pitchFamily="34" charset="0"/>
              </a:rPr>
              <a:t>going to be reading The Something by </a:t>
            </a:r>
          </a:p>
          <a:p>
            <a:pPr>
              <a:spcAft>
                <a:spcPts val="0"/>
              </a:spcAft>
            </a:pPr>
            <a:r>
              <a:rPr lang="en-US" sz="1050" dirty="0">
                <a:latin typeface="Kinetic" panose="00000500000000000000" pitchFamily="50" charset="0"/>
                <a:ea typeface="Calibri" panose="020F0502020204030204" pitchFamily="34" charset="0"/>
                <a:cs typeface="Calibri" panose="020F0502020204030204" pitchFamily="34" charset="0"/>
              </a:rPr>
              <a:t>Rebecca Cobb. The children will be encouraged to talk about the story and predict what might happen next. We will be encouraged to make marks to predict what might happen in the story. </a:t>
            </a:r>
          </a:p>
          <a:p>
            <a:pPr>
              <a:spcAft>
                <a:spcPts val="0"/>
              </a:spcAft>
            </a:pPr>
            <a:r>
              <a:rPr lang="en-US" sz="1050" dirty="0">
                <a:latin typeface="Kinetic" panose="00000500000000000000" pitchFamily="50" charset="0"/>
                <a:ea typeface="Calibri" panose="020F0502020204030204" pitchFamily="34" charset="0"/>
                <a:cs typeface="Calibri" panose="020F0502020204030204" pitchFamily="34" charset="0"/>
              </a:rPr>
              <a:t> </a:t>
            </a:r>
          </a:p>
          <a:p>
            <a:pPr>
              <a:spcAft>
                <a:spcPts val="0"/>
              </a:spcAft>
            </a:pPr>
            <a:r>
              <a:rPr lang="en-US" sz="1050" u="sng" dirty="0">
                <a:latin typeface="Kinetic" panose="00000500000000000000" pitchFamily="50" charset="0"/>
                <a:ea typeface="Calibri" panose="020F0502020204030204" pitchFamily="34" charset="0"/>
                <a:cs typeface="Calibri" panose="020F0502020204030204" pitchFamily="34" charset="0"/>
              </a:rPr>
              <a:t>What you can do to help at home: </a:t>
            </a:r>
          </a:p>
          <a:p>
            <a:pPr>
              <a:spcAft>
                <a:spcPts val="0"/>
              </a:spcAft>
            </a:pPr>
            <a:r>
              <a:rPr lang="en-US" sz="1050" dirty="0">
                <a:latin typeface="Kinetic" panose="00000500000000000000" pitchFamily="50" charset="0"/>
                <a:ea typeface="Calibri" panose="020F0502020204030204" pitchFamily="34" charset="0"/>
                <a:cs typeface="Calibri" panose="020F0502020204030204" pitchFamily="34" charset="0"/>
              </a:rPr>
              <a:t>Share stories together. Talk to your child about; who is in the story? what happened in the story? What did you enjoy? </a:t>
            </a:r>
            <a:endParaRPr lang="en-GB" sz="1050" dirty="0">
              <a:latin typeface="Kinetic" panose="00000500000000000000" pitchFamily="50" charset="0"/>
              <a:ea typeface="Calibri" panose="020F0502020204030204" pitchFamily="34" charset="0"/>
              <a:cs typeface="Calibri" panose="020F0502020204030204" pitchFamily="34" charset="0"/>
            </a:endParaRPr>
          </a:p>
          <a:p>
            <a:pPr>
              <a:spcAft>
                <a:spcPts val="0"/>
              </a:spcAft>
            </a:pPr>
            <a:endParaRPr lang="en-GB" sz="1050" u="sng" dirty="0">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14" name="Text Box 14">
            <a:extLst>
              <a:ext uri="{FF2B5EF4-FFF2-40B4-BE49-F238E27FC236}">
                <a16:creationId xmlns:a16="http://schemas.microsoft.com/office/drawing/2014/main" id="{85DF0102-AB11-4EC9-A427-DE37D057D6B4}"/>
              </a:ext>
            </a:extLst>
          </p:cNvPr>
          <p:cNvSpPr txBox="1">
            <a:spLocks noChangeArrowheads="1"/>
          </p:cNvSpPr>
          <p:nvPr/>
        </p:nvSpPr>
        <p:spPr bwMode="auto">
          <a:xfrm>
            <a:off x="8098756" y="4504459"/>
            <a:ext cx="3597945" cy="1887679"/>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2400" dirty="0">
                <a:effectLst/>
                <a:latin typeface="Times New Roman" panose="02020603050405020304" pitchFamily="18" charset="0"/>
                <a:ea typeface="Calibri" panose="020F0502020204030204" pitchFamily="34" charset="0"/>
                <a:cs typeface="Calibri" panose="020F0502020204030204" pitchFamily="34" charset="0"/>
              </a:rPr>
              <a:t> </a:t>
            </a:r>
            <a:r>
              <a:rPr lang="en-GB" sz="1050" b="1" dirty="0">
                <a:latin typeface="Kinetic" panose="00000500000000000000" pitchFamily="50" charset="0"/>
                <a:ea typeface="Calibri" panose="020F0502020204030204" pitchFamily="34" charset="0"/>
                <a:cs typeface="Calibri" panose="020F0502020204030204" pitchFamily="34" charset="0"/>
              </a:rPr>
              <a:t>Expressive Arts and Design </a:t>
            </a:r>
          </a:p>
          <a:p>
            <a:pPr algn="ctr">
              <a:spcAft>
                <a:spcPts val="0"/>
              </a:spcAft>
            </a:pPr>
            <a:endParaRPr lang="en-GB" sz="1050" b="1" dirty="0">
              <a:effectLst/>
              <a:latin typeface="Kinetic" panose="00000500000000000000" pitchFamily="50" charset="0"/>
              <a:ea typeface="Calibri" panose="020F0502020204030204" pitchFamily="34" charset="0"/>
              <a:cs typeface="Calibri" panose="020F0502020204030204" pitchFamily="34" charset="0"/>
            </a:endParaRPr>
          </a:p>
          <a:p>
            <a:pPr>
              <a:spcAft>
                <a:spcPts val="0"/>
              </a:spcAft>
            </a:pPr>
            <a:r>
              <a:rPr lang="en-US" sz="1050" dirty="0">
                <a:latin typeface="Kinetic" panose="00000500000000000000" pitchFamily="50" charset="0"/>
                <a:ea typeface="Calibri" panose="020F0502020204030204" pitchFamily="34" charset="0"/>
                <a:cs typeface="Calibri" panose="020F0502020204030204" pitchFamily="34" charset="0"/>
              </a:rPr>
              <a:t>In EAD we will be learning how to create a self </a:t>
            </a:r>
          </a:p>
          <a:p>
            <a:r>
              <a:rPr lang="en-US" sz="1050" dirty="0">
                <a:latin typeface="Kinetic" panose="00000500000000000000" pitchFamily="50" charset="0"/>
                <a:ea typeface="Calibri" panose="020F0502020204030204" pitchFamily="34" charset="0"/>
                <a:cs typeface="Calibri" panose="020F0502020204030204" pitchFamily="34" charset="0"/>
              </a:rPr>
              <a:t>portrait. We will be looking into mirrors and observing our own faces to create these.  For the self portraits we will use different resources including glue, water </a:t>
            </a:r>
            <a:r>
              <a:rPr lang="en-US" sz="1050" dirty="0" err="1">
                <a:latin typeface="Kinetic" panose="00000500000000000000" pitchFamily="50" charset="0"/>
                <a:ea typeface="Calibri" panose="020F0502020204030204" pitchFamily="34" charset="0"/>
                <a:cs typeface="Calibri" panose="020F0502020204030204" pitchFamily="34" charset="0"/>
              </a:rPr>
              <a:t>colours</a:t>
            </a:r>
            <a:r>
              <a:rPr lang="en-US" sz="1050" dirty="0">
                <a:latin typeface="Kinetic" panose="00000500000000000000" pitchFamily="50" charset="0"/>
                <a:ea typeface="Calibri" panose="020F0502020204030204" pitchFamily="34" charset="0"/>
                <a:cs typeface="Calibri" panose="020F0502020204030204" pitchFamily="34" charset="0"/>
              </a:rPr>
              <a:t>, paint and playdough to make the artwork. </a:t>
            </a:r>
            <a:endParaRPr lang="en-US" sz="1050" dirty="0">
              <a:latin typeface="Calibri" panose="020F0502020204030204" pitchFamily="34" charset="0"/>
              <a:ea typeface="Calibri" panose="020F0502020204030204" pitchFamily="34" charset="0"/>
              <a:cs typeface="Calibri" panose="020F0502020204030204" pitchFamily="34" charset="0"/>
            </a:endParaRPr>
          </a:p>
          <a:p>
            <a:pPr algn="ctr">
              <a:spcAft>
                <a:spcPts val="0"/>
              </a:spcAft>
            </a:pPr>
            <a:endParaRPr lang="en-GB" sz="105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16" name="Text Box 14">
            <a:extLst>
              <a:ext uri="{FF2B5EF4-FFF2-40B4-BE49-F238E27FC236}">
                <a16:creationId xmlns:a16="http://schemas.microsoft.com/office/drawing/2014/main" id="{A0ECC812-8824-44C1-9482-15AFA2C28772}"/>
              </a:ext>
            </a:extLst>
          </p:cNvPr>
          <p:cNvSpPr txBox="1">
            <a:spLocks noChangeArrowheads="1"/>
          </p:cNvSpPr>
          <p:nvPr/>
        </p:nvSpPr>
        <p:spPr bwMode="auto">
          <a:xfrm>
            <a:off x="4283582" y="4496399"/>
            <a:ext cx="3597945" cy="1903797"/>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2400" dirty="0">
                <a:effectLst/>
                <a:latin typeface="Times New Roman" panose="02020603050405020304" pitchFamily="18" charset="0"/>
                <a:ea typeface="Calibri" panose="020F0502020204030204" pitchFamily="34" charset="0"/>
                <a:cs typeface="Calibri" panose="020F0502020204030204" pitchFamily="34" charset="0"/>
              </a:rPr>
              <a:t> </a:t>
            </a:r>
            <a:r>
              <a:rPr lang="en-GB" sz="1050" b="1" dirty="0">
                <a:latin typeface="Kinetic" panose="00000500000000000000" pitchFamily="50" charset="0"/>
                <a:ea typeface="Calibri" panose="020F0502020204030204" pitchFamily="34" charset="0"/>
                <a:cs typeface="Calibri" panose="020F0502020204030204" pitchFamily="34" charset="0"/>
              </a:rPr>
              <a:t>Understanding the World </a:t>
            </a:r>
          </a:p>
          <a:p>
            <a:pPr algn="ctr">
              <a:spcAft>
                <a:spcPts val="0"/>
              </a:spcAft>
            </a:pPr>
            <a:endParaRPr lang="en-GB" sz="1050" b="1" dirty="0">
              <a:latin typeface="Kinetic" panose="00000500000000000000" pitchFamily="50" charset="0"/>
              <a:ea typeface="Calibri" panose="020F0502020204030204" pitchFamily="34" charset="0"/>
              <a:cs typeface="Calibri" panose="020F0502020204030204" pitchFamily="34" charset="0"/>
            </a:endParaRP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In UW we are going to be looking at the topic all about me. This will focus on our bodies, feelings, families, school and local area. We will discuss different celebrations that are special to us such as birthdays. As it comes to the end of this half term we will start to focus on Autumn and how the season is changing. </a:t>
            </a:r>
            <a:endParaRPr lang="en-US" sz="1050" dirty="0">
              <a:latin typeface="Kinetic" panose="00000500000000000000" pitchFamily="50" charset="0"/>
              <a:ea typeface="Calibri" panose="020F0502020204030204" pitchFamily="34" charset="0"/>
              <a:cs typeface="Calibri" panose="020F0502020204030204" pitchFamily="34" charset="0"/>
            </a:endParaRPr>
          </a:p>
          <a:p>
            <a:pPr>
              <a:spcAft>
                <a:spcPts val="0"/>
              </a:spcAft>
            </a:pPr>
            <a:endParaRPr lang="en-GB" sz="1050"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19" name="Picture 18">
            <a:extLst>
              <a:ext uri="{FF2B5EF4-FFF2-40B4-BE49-F238E27FC236}">
                <a16:creationId xmlns:a16="http://schemas.microsoft.com/office/drawing/2014/main" id="{E1B85870-8D68-4E06-A184-B77E349083ED}"/>
              </a:ext>
            </a:extLst>
          </p:cNvPr>
          <p:cNvPicPr>
            <a:picLocks noChangeAspect="1"/>
          </p:cNvPicPr>
          <p:nvPr/>
        </p:nvPicPr>
        <p:blipFill>
          <a:blip r:embed="rId3"/>
          <a:stretch>
            <a:fillRect/>
          </a:stretch>
        </p:blipFill>
        <p:spPr>
          <a:xfrm>
            <a:off x="3367366" y="4567670"/>
            <a:ext cx="579104" cy="507334"/>
          </a:xfrm>
          <a:prstGeom prst="rect">
            <a:avLst/>
          </a:prstGeom>
        </p:spPr>
      </p:pic>
      <p:pic>
        <p:nvPicPr>
          <p:cNvPr id="24" name="Picture 23">
            <a:extLst>
              <a:ext uri="{FF2B5EF4-FFF2-40B4-BE49-F238E27FC236}">
                <a16:creationId xmlns:a16="http://schemas.microsoft.com/office/drawing/2014/main" id="{6F7360B1-7EE4-4D22-925E-DF7017AF7870}"/>
              </a:ext>
            </a:extLst>
          </p:cNvPr>
          <p:cNvPicPr>
            <a:picLocks noChangeAspect="1"/>
          </p:cNvPicPr>
          <p:nvPr/>
        </p:nvPicPr>
        <p:blipFill>
          <a:blip r:embed="rId4"/>
          <a:stretch>
            <a:fillRect/>
          </a:stretch>
        </p:blipFill>
        <p:spPr>
          <a:xfrm>
            <a:off x="7346573" y="4567670"/>
            <a:ext cx="466725" cy="481575"/>
          </a:xfrm>
          <a:prstGeom prst="rect">
            <a:avLst/>
          </a:prstGeom>
        </p:spPr>
      </p:pic>
      <p:pic>
        <p:nvPicPr>
          <p:cNvPr id="25" name="Picture 24">
            <a:extLst>
              <a:ext uri="{FF2B5EF4-FFF2-40B4-BE49-F238E27FC236}">
                <a16:creationId xmlns:a16="http://schemas.microsoft.com/office/drawing/2014/main" id="{C6DEB3DC-29CF-4DC8-9639-6D1CC9991DE8}"/>
              </a:ext>
            </a:extLst>
          </p:cNvPr>
          <p:cNvPicPr>
            <a:picLocks noChangeAspect="1"/>
          </p:cNvPicPr>
          <p:nvPr/>
        </p:nvPicPr>
        <p:blipFill>
          <a:blip r:embed="rId5"/>
          <a:stretch>
            <a:fillRect/>
          </a:stretch>
        </p:blipFill>
        <p:spPr>
          <a:xfrm>
            <a:off x="4378703" y="4590983"/>
            <a:ext cx="466725" cy="434948"/>
          </a:xfrm>
          <a:prstGeom prst="rect">
            <a:avLst/>
          </a:prstGeom>
        </p:spPr>
      </p:pic>
      <p:pic>
        <p:nvPicPr>
          <p:cNvPr id="2" name="Picture 1">
            <a:extLst>
              <a:ext uri="{FF2B5EF4-FFF2-40B4-BE49-F238E27FC236}">
                <a16:creationId xmlns:a16="http://schemas.microsoft.com/office/drawing/2014/main" id="{F2788FC9-CCB8-465E-B836-4AD0995F6D16}"/>
              </a:ext>
            </a:extLst>
          </p:cNvPr>
          <p:cNvPicPr>
            <a:picLocks noChangeAspect="1"/>
          </p:cNvPicPr>
          <p:nvPr/>
        </p:nvPicPr>
        <p:blipFill>
          <a:blip r:embed="rId6"/>
          <a:stretch>
            <a:fillRect/>
          </a:stretch>
        </p:blipFill>
        <p:spPr>
          <a:xfrm>
            <a:off x="4001979" y="2432968"/>
            <a:ext cx="641172" cy="600833"/>
          </a:xfrm>
          <a:prstGeom prst="rect">
            <a:avLst/>
          </a:prstGeom>
        </p:spPr>
      </p:pic>
      <p:pic>
        <p:nvPicPr>
          <p:cNvPr id="3" name="Picture 2">
            <a:extLst>
              <a:ext uri="{FF2B5EF4-FFF2-40B4-BE49-F238E27FC236}">
                <a16:creationId xmlns:a16="http://schemas.microsoft.com/office/drawing/2014/main" id="{0ABE1787-FA1A-4DDA-87F8-F6C899A62447}"/>
              </a:ext>
            </a:extLst>
          </p:cNvPr>
          <p:cNvPicPr>
            <a:picLocks noChangeAspect="1"/>
          </p:cNvPicPr>
          <p:nvPr/>
        </p:nvPicPr>
        <p:blipFill>
          <a:blip r:embed="rId7"/>
          <a:stretch>
            <a:fillRect/>
          </a:stretch>
        </p:blipFill>
        <p:spPr>
          <a:xfrm>
            <a:off x="10954462" y="2493637"/>
            <a:ext cx="705993" cy="649058"/>
          </a:xfrm>
          <a:prstGeom prst="rect">
            <a:avLst/>
          </a:prstGeom>
        </p:spPr>
      </p:pic>
      <p:pic>
        <p:nvPicPr>
          <p:cNvPr id="4" name="Picture 3">
            <a:extLst>
              <a:ext uri="{FF2B5EF4-FFF2-40B4-BE49-F238E27FC236}">
                <a16:creationId xmlns:a16="http://schemas.microsoft.com/office/drawing/2014/main" id="{6B63C381-B29B-45D0-BCB0-7CBA785D9239}"/>
              </a:ext>
            </a:extLst>
          </p:cNvPr>
          <p:cNvPicPr>
            <a:picLocks noChangeAspect="1"/>
          </p:cNvPicPr>
          <p:nvPr/>
        </p:nvPicPr>
        <p:blipFill>
          <a:blip r:embed="rId8"/>
          <a:stretch>
            <a:fillRect/>
          </a:stretch>
        </p:blipFill>
        <p:spPr>
          <a:xfrm>
            <a:off x="5700923" y="1313432"/>
            <a:ext cx="790153" cy="688416"/>
          </a:xfrm>
          <a:prstGeom prst="rect">
            <a:avLst/>
          </a:prstGeom>
        </p:spPr>
      </p:pic>
      <p:pic>
        <p:nvPicPr>
          <p:cNvPr id="5" name="Picture 4">
            <a:extLst>
              <a:ext uri="{FF2B5EF4-FFF2-40B4-BE49-F238E27FC236}">
                <a16:creationId xmlns:a16="http://schemas.microsoft.com/office/drawing/2014/main" id="{5BE0495E-7BD3-4735-8AEF-D3C25CB85475}"/>
              </a:ext>
            </a:extLst>
          </p:cNvPr>
          <p:cNvPicPr>
            <a:picLocks noChangeAspect="1"/>
          </p:cNvPicPr>
          <p:nvPr/>
        </p:nvPicPr>
        <p:blipFill>
          <a:blip r:embed="rId9"/>
          <a:stretch>
            <a:fillRect/>
          </a:stretch>
        </p:blipFill>
        <p:spPr>
          <a:xfrm>
            <a:off x="3956333" y="353808"/>
            <a:ext cx="654498" cy="688205"/>
          </a:xfrm>
          <a:prstGeom prst="rect">
            <a:avLst/>
          </a:prstGeom>
        </p:spPr>
      </p:pic>
      <p:pic>
        <p:nvPicPr>
          <p:cNvPr id="7" name="Picture 6">
            <a:extLst>
              <a:ext uri="{FF2B5EF4-FFF2-40B4-BE49-F238E27FC236}">
                <a16:creationId xmlns:a16="http://schemas.microsoft.com/office/drawing/2014/main" id="{2DAACBC3-EF90-4FD7-BE0D-A69942127557}"/>
              </a:ext>
            </a:extLst>
          </p:cNvPr>
          <p:cNvPicPr>
            <a:picLocks noChangeAspect="1"/>
          </p:cNvPicPr>
          <p:nvPr/>
        </p:nvPicPr>
        <p:blipFill>
          <a:blip r:embed="rId10"/>
          <a:stretch>
            <a:fillRect/>
          </a:stretch>
        </p:blipFill>
        <p:spPr>
          <a:xfrm>
            <a:off x="10965179" y="365977"/>
            <a:ext cx="632461" cy="629746"/>
          </a:xfrm>
          <a:prstGeom prst="rect">
            <a:avLst/>
          </a:prstGeom>
        </p:spPr>
      </p:pic>
      <p:pic>
        <p:nvPicPr>
          <p:cNvPr id="8" name="Picture 7">
            <a:extLst>
              <a:ext uri="{FF2B5EF4-FFF2-40B4-BE49-F238E27FC236}">
                <a16:creationId xmlns:a16="http://schemas.microsoft.com/office/drawing/2014/main" id="{5C44E95B-3B3A-430A-AFEC-21A65E2547E2}"/>
              </a:ext>
            </a:extLst>
          </p:cNvPr>
          <p:cNvPicPr>
            <a:picLocks noChangeAspect="1"/>
          </p:cNvPicPr>
          <p:nvPr/>
        </p:nvPicPr>
        <p:blipFill>
          <a:blip r:embed="rId11"/>
          <a:stretch>
            <a:fillRect/>
          </a:stretch>
        </p:blipFill>
        <p:spPr>
          <a:xfrm>
            <a:off x="10965179" y="4567670"/>
            <a:ext cx="692583" cy="637981"/>
          </a:xfrm>
          <a:prstGeom prst="rect">
            <a:avLst/>
          </a:prstGeom>
        </p:spPr>
      </p:pic>
    </p:spTree>
    <p:extLst>
      <p:ext uri="{BB962C8B-B14F-4D97-AF65-F5344CB8AC3E}">
        <p14:creationId xmlns:p14="http://schemas.microsoft.com/office/powerpoint/2010/main" val="33659266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824</TotalTime>
  <Words>541</Words>
  <Application>Microsoft Office PowerPoint</Application>
  <PresentationFormat>Widescreen</PresentationFormat>
  <Paragraphs>63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Kinetic</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 Creighton</dc:creator>
  <cp:lastModifiedBy>L Bonham</cp:lastModifiedBy>
  <cp:revision>26</cp:revision>
  <dcterms:created xsi:type="dcterms:W3CDTF">2024-08-28T13:26:43Z</dcterms:created>
  <dcterms:modified xsi:type="dcterms:W3CDTF">2024-09-09T16:59:20Z</dcterms:modified>
</cp:coreProperties>
</file>