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19/03/2025</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19/03/2025</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33764"/>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2"/>
          <a:stretch>
            <a:fillRect/>
          </a:stretch>
        </p:blipFill>
        <p:spPr>
          <a:xfrm>
            <a:off x="4820240" y="2186099"/>
            <a:ext cx="2547273" cy="2193546"/>
          </a:xfrm>
          <a:prstGeom prst="rect">
            <a:avLst/>
          </a:prstGeom>
        </p:spPr>
      </p:pic>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4872947" y="300472"/>
            <a:ext cx="2441860"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US" sz="1100" b="1" dirty="0">
                <a:latin typeface="Kinetic" panose="00000500000000000000" pitchFamily="50" charset="0"/>
                <a:ea typeface="Calibri" panose="020F0502020204030204" pitchFamily="34" charset="0"/>
                <a:cs typeface="Calibri" panose="020F0502020204030204" pitchFamily="34" charset="0"/>
              </a:rPr>
              <a:t>Falconhurst School Summer 1 </a:t>
            </a:r>
          </a:p>
          <a:p>
            <a:pPr algn="ctr">
              <a:spcAft>
                <a:spcPts val="0"/>
              </a:spcAft>
            </a:pPr>
            <a:r>
              <a:rPr lang="en-US" sz="1100" b="1" dirty="0">
                <a:latin typeface="Kinetic" panose="00000500000000000000" pitchFamily="50" charset="0"/>
                <a:ea typeface="Calibri" panose="020F0502020204030204" pitchFamily="34" charset="0"/>
                <a:cs typeface="Calibri" panose="020F0502020204030204" pitchFamily="34" charset="0"/>
              </a:rPr>
              <a:t>2025</a:t>
            </a:r>
          </a:p>
          <a:p>
            <a:pPr algn="ctr">
              <a:spcAft>
                <a:spcPts val="0"/>
              </a:spcAft>
            </a:pPr>
            <a:endParaRPr lang="en-GB" sz="1100" b="1" dirty="0">
              <a:latin typeface="Times New Roman" panose="02020603050405020304" pitchFamily="18" charset="0"/>
              <a:ea typeface="Calibri" panose="020F0502020204030204" pitchFamily="34" charset="0"/>
              <a:cs typeface="Calibri" panose="020F0502020204030204" pitchFamily="34" charset="0"/>
            </a:endParaRPr>
          </a:p>
          <a:p>
            <a:pPr algn="ctr">
              <a:spcAft>
                <a:spcPts val="0"/>
              </a:spcAft>
            </a:pPr>
            <a:r>
              <a:rPr lang="en-US" sz="1100" b="1" dirty="0">
                <a:effectLst/>
                <a:latin typeface="Kinetic" panose="00000500000000000000" pitchFamily="50" charset="0"/>
                <a:ea typeface="Calibri" panose="020F0502020204030204" pitchFamily="34" charset="0"/>
                <a:cs typeface="Calibri" panose="020F0502020204030204" pitchFamily="34" charset="0"/>
              </a:rPr>
              <a:t>Year Group: Reception </a:t>
            </a:r>
          </a:p>
          <a:p>
            <a:pPr algn="ctr">
              <a:spcAft>
                <a:spcPts val="0"/>
              </a:spcAft>
            </a:pPr>
            <a:endParaRPr lang="en-US"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284946"/>
            <a:ext cx="4303787"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Personal Social Emotional Development:</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This term in PSED, we will be focusing on ‘Being Our Best.’  </a:t>
            </a:r>
          </a:p>
          <a:p>
            <a:pPr>
              <a:spcAft>
                <a:spcPts val="0"/>
              </a:spcAft>
            </a:pPr>
            <a:endParaRPr lang="en-US"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US" sz="1050" dirty="0">
                <a:latin typeface="Kinetic" panose="00000500000000000000" pitchFamily="50" charset="0"/>
              </a:rPr>
              <a:t>We will be helping the children develop a positive attitude towards learning, resilience, and making healthy choices. </a:t>
            </a:r>
          </a:p>
          <a:p>
            <a:pPr>
              <a:spcAft>
                <a:spcPts val="0"/>
              </a:spcAft>
            </a:pPr>
            <a:endParaRPr lang="en-US" sz="1050" dirty="0">
              <a:latin typeface="Kinetic" panose="00000500000000000000" pitchFamily="50" charset="0"/>
            </a:endParaRPr>
          </a:p>
          <a:p>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a:t>
            </a:r>
            <a:endParaRPr lang="en-US"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US" sz="1050" dirty="0">
                <a:latin typeface="Kinetic" panose="00000500000000000000" pitchFamily="50" charset="0"/>
              </a:rPr>
              <a:t>-Encourage them to keep practicing a skill they find tricky.</a:t>
            </a:r>
            <a:br>
              <a:rPr lang="en-US" sz="1050" dirty="0">
                <a:latin typeface="Kinetic" panose="00000500000000000000" pitchFamily="50" charset="0"/>
              </a:rPr>
            </a:br>
            <a:r>
              <a:rPr lang="en-US" sz="1050" dirty="0">
                <a:latin typeface="Kinetic" panose="00000500000000000000" pitchFamily="50" charset="0"/>
              </a:rPr>
              <a:t>-Talk about healthy food choices when shopping or preparing meals.</a:t>
            </a:r>
            <a:endParaRPr lang="en-GB" sz="1050" dirty="0">
              <a:effectLst/>
              <a:latin typeface="Kinetic" panose="00000500000000000000" pitchFamily="50"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404034" y="2248370"/>
            <a:ext cx="4303787" cy="1952091"/>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Physical Development</a:t>
            </a: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In Physical Development, we are focusing on the skills for target and evasion games with the support of our sports coach. The children will continue to develop their climbing, throwing, movement, and balancing in our outdoor sessions daily. </a:t>
            </a:r>
          </a:p>
          <a:p>
            <a:pPr>
              <a:spcAft>
                <a:spcPts val="0"/>
              </a:spcAft>
            </a:pPr>
            <a:endParaRPr lang="en-US"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 </a:t>
            </a:r>
          </a:p>
          <a:p>
            <a:pPr marL="171450" indent="-171450">
              <a:spcAft>
                <a:spcPts val="0"/>
              </a:spcAft>
              <a:buFontTx/>
              <a:buChar char="-"/>
            </a:pPr>
            <a:r>
              <a:rPr lang="en-US" sz="1050" dirty="0">
                <a:latin typeface="Kinetic" panose="00000500000000000000" pitchFamily="50" charset="0"/>
                <a:ea typeface="Calibri" panose="020F0502020204030204" pitchFamily="34" charset="0"/>
                <a:cs typeface="Calibri" panose="020F0502020204030204" pitchFamily="34" charset="0"/>
              </a:rPr>
              <a:t>Go for walks, have a dance, or try different ways of moving and balancing together. </a:t>
            </a:r>
          </a:p>
          <a:p>
            <a:pPr marL="171450" indent="-171450">
              <a:spcAft>
                <a:spcPts val="0"/>
              </a:spcAft>
              <a:buFontTx/>
              <a:buChar char="-"/>
            </a:pPr>
            <a:r>
              <a:rPr lang="en-US" sz="1050" dirty="0">
                <a:latin typeface="Kinetic" panose="00000500000000000000" pitchFamily="50" charset="0"/>
                <a:ea typeface="Calibri" panose="020F0502020204030204" pitchFamily="34" charset="0"/>
                <a:cs typeface="Calibri" panose="020F0502020204030204" pitchFamily="34" charset="0"/>
              </a:rPr>
              <a:t>Play an evasion game like stuck in the mud. </a:t>
            </a:r>
            <a:endParaRPr lang="en-GB" sz="1050" dirty="0">
              <a:latin typeface="Kinetic" panose="00000500000000000000" pitchFamily="50" charset="0"/>
              <a:ea typeface="Calibri" panose="020F0502020204030204" pitchFamily="34" charset="0"/>
              <a:cs typeface="Calibri" panose="020F0502020204030204" pitchFamily="34" charset="0"/>
            </a:endParaRP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3" y="4276206"/>
            <a:ext cx="4001739" cy="229684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Maths </a:t>
            </a:r>
          </a:p>
          <a:p>
            <a:r>
              <a:rPr lang="en-US" sz="1050" dirty="0">
                <a:latin typeface="Kinetic" panose="00000500000000000000" pitchFamily="50" charset="0"/>
              </a:rPr>
              <a:t>This term, we will be exploring numbers up to 20 and beyond. We will practice counting to 20 verbally and identifying number patterns, such as odd and even numbers.</a:t>
            </a:r>
          </a:p>
          <a:p>
            <a:r>
              <a:rPr lang="en-US" sz="1050" dirty="0">
                <a:latin typeface="Kinetic" panose="00000500000000000000" pitchFamily="50" charset="0"/>
              </a:rPr>
              <a:t>In addition, we will focus on understanding and working with shapes. This includes selecting shapes for a purpose, rotating and manipulating them, composing and decomposing shapes, and copying shape patterns.</a:t>
            </a:r>
          </a:p>
          <a:p>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 </a:t>
            </a:r>
            <a:endParaRPr lang="en-US" sz="1050" b="1" dirty="0">
              <a:latin typeface="Kinetic" panose="00000500000000000000" pitchFamily="50" charset="0"/>
            </a:endParaRPr>
          </a:p>
          <a:p>
            <a:r>
              <a:rPr lang="en-US" sz="1050" dirty="0">
                <a:latin typeface="Kinetic" panose="00000500000000000000" pitchFamily="50" charset="0"/>
              </a:rPr>
              <a:t>-You can reinforce these skills by incorporating counting into daily activities, such as: Counting up to 20 while climbing stairs, Counting how many jumps, hops, or claps your child can do.</a:t>
            </a:r>
          </a:p>
          <a:p>
            <a:endParaRPr lang="en-US" sz="1050" u="sng" dirty="0">
              <a:latin typeface="Kinetic" panose="00000500000000000000" pitchFamily="50" charset="0"/>
              <a:ea typeface="Calibri" panose="020F0502020204030204" pitchFamily="34" charset="0"/>
              <a:cs typeface="Calibri" panose="020F0502020204030204" pitchFamily="34" charset="0"/>
            </a:endParaRP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479932" y="300472"/>
            <a:ext cx="4308034"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Communication and Language</a:t>
            </a:r>
          </a:p>
          <a:p>
            <a:r>
              <a:rPr lang="en-US" sz="1050" dirty="0">
                <a:latin typeface="Kinetic" panose="00000500000000000000" pitchFamily="50" charset="0"/>
              </a:rPr>
              <a:t>In Communication and Language (C+L), we will be encouraging children to speak in full sentences by providing scaffolding and modeling. We will also introduce new and ambitious vocabulary related to our topic, </a:t>
            </a:r>
            <a:r>
              <a:rPr lang="en-US" sz="1050" i="1" dirty="0">
                <a:latin typeface="Kinetic" panose="00000500000000000000" pitchFamily="50" charset="0"/>
              </a:rPr>
              <a:t>The Extraordinary Gardener</a:t>
            </a:r>
            <a:r>
              <a:rPr lang="en-US" sz="1050" dirty="0">
                <a:latin typeface="Kinetic" panose="00000500000000000000" pitchFamily="50" charset="0"/>
              </a:rPr>
              <a:t>, as well as plants, the season of spring, and growth.</a:t>
            </a:r>
          </a:p>
          <a:p>
            <a:endParaRPr lang="en-US" sz="1050" dirty="0">
              <a:latin typeface="Kinetic" panose="00000500000000000000" pitchFamily="50" charset="0"/>
            </a:endParaRPr>
          </a:p>
          <a:p>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a:t>
            </a:r>
            <a:endParaRPr lang="en-US" sz="1050" u="sng" dirty="0">
              <a:latin typeface="Kinetic" panose="00000500000000000000" pitchFamily="50"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050" dirty="0">
                <a:latin typeface="Kinetic" panose="00000500000000000000" pitchFamily="50" charset="0"/>
              </a:rPr>
              <a:t>Encourage your child to talk about things they enjoy.</a:t>
            </a:r>
          </a:p>
          <a:p>
            <a:pPr>
              <a:buFont typeface="Arial" panose="020B0604020202020204" pitchFamily="34" charset="0"/>
              <a:buChar char="•"/>
            </a:pPr>
            <a:r>
              <a:rPr lang="en-US" sz="1050" dirty="0">
                <a:latin typeface="Kinetic" panose="00000500000000000000" pitchFamily="50" charset="0"/>
              </a:rPr>
              <a:t>Support them in responding using full sentences.</a:t>
            </a: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 </a:t>
            </a:r>
          </a:p>
          <a:p>
            <a:pPr marL="171450" indent="-171450">
              <a:spcAft>
                <a:spcPts val="0"/>
              </a:spcAft>
              <a:buFontTx/>
              <a:buChar char="-"/>
            </a:pPr>
            <a:endParaRPr lang="en-GB" sz="800" dirty="0">
              <a:latin typeface="Kinetic" panose="00000500000000000000" pitchFamily="50"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479932" y="2316199"/>
            <a:ext cx="4308034" cy="2005551"/>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a:t>
            </a: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Literacy</a:t>
            </a:r>
          </a:p>
          <a:p>
            <a:r>
              <a:rPr lang="en-US" sz="1050" dirty="0">
                <a:latin typeface="Kinetic" panose="00000500000000000000" pitchFamily="50" charset="0"/>
              </a:rPr>
              <a:t>This term, we will be focusing on the book </a:t>
            </a:r>
            <a:r>
              <a:rPr lang="en-US" sz="1050" i="1" dirty="0">
                <a:latin typeface="Kinetic" panose="00000500000000000000" pitchFamily="50" charset="0"/>
              </a:rPr>
              <a:t>The Extraordinary Gardener</a:t>
            </a:r>
            <a:r>
              <a:rPr lang="en-US" sz="1050" dirty="0">
                <a:latin typeface="Kinetic" panose="00000500000000000000" pitchFamily="50" charset="0"/>
              </a:rPr>
              <a:t>, exploring storytelling and early writing skills. As part of this, we will develop early writing by planning and saying sentences accurately, as well as representing parts of a sentence using words, phrases, and full sentences.</a:t>
            </a:r>
          </a:p>
          <a:p>
            <a:r>
              <a:rPr lang="en-US" sz="1050" dirty="0">
                <a:latin typeface="Kinetic" panose="00000500000000000000" pitchFamily="50" charset="0"/>
              </a:rPr>
              <a:t>Later in the term, we will move on to writing to inform. The children will create their own instructions on </a:t>
            </a:r>
            <a:r>
              <a:rPr lang="en-US" sz="1050" i="1" dirty="0">
                <a:latin typeface="Kinetic" panose="00000500000000000000" pitchFamily="50" charset="0"/>
              </a:rPr>
              <a:t>How to Grow a Plant</a:t>
            </a:r>
            <a:r>
              <a:rPr lang="en-US" sz="1050" dirty="0">
                <a:latin typeface="Kinetic" panose="00000500000000000000" pitchFamily="50" charset="0"/>
              </a:rPr>
              <a:t>, inspired by the story. This activity will help them develop their understanding of sequencing, sentence structure, and purposeful writing in a fun and engaging way.</a:t>
            </a:r>
          </a:p>
          <a:p>
            <a:pPr>
              <a:spcAft>
                <a:spcPts val="0"/>
              </a:spcAft>
            </a:pPr>
            <a:endParaRPr lang="en-GB" sz="1050" u="sng"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8098756" y="4441840"/>
            <a:ext cx="3689210" cy="212494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Expressive Arts and Design</a:t>
            </a: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p>
          <a:p>
            <a:pPr>
              <a:spcAft>
                <a:spcPts val="0"/>
              </a:spcAft>
            </a:pPr>
            <a:r>
              <a:rPr lang="en-US" sz="1050" dirty="0">
                <a:latin typeface="Kinetic" panose="00000500000000000000" pitchFamily="50" charset="0"/>
              </a:rPr>
              <a:t>This term, we will be getting creative as we research, design, build, and test boats. </a:t>
            </a:r>
          </a:p>
          <a:p>
            <a:pPr>
              <a:spcAft>
                <a:spcPts val="0"/>
              </a:spcAft>
            </a:pPr>
            <a:r>
              <a:rPr lang="en-US" sz="1050" dirty="0">
                <a:latin typeface="Kinetic" panose="00000500000000000000" pitchFamily="50" charset="0"/>
              </a:rPr>
              <a:t>We will begin by making predictions and testing which materials float or sink. Then, we will compare the different uses of boats and investigate how their shape and structure affect the way they move. Finally, we will design and create our own boats based on our findings. Through hands-on exploration, we will develop problem-solving skills and gain a deeper understanding of how boats work.</a:t>
            </a:r>
            <a:r>
              <a:rPr lang="en-GB" sz="1050" b="1" dirty="0">
                <a:latin typeface="Kinetic" panose="00000500000000000000" pitchFamily="50" charset="0"/>
                <a:ea typeface="Calibri" panose="020F0502020204030204" pitchFamily="34" charset="0"/>
                <a:cs typeface="Calibri" panose="020F0502020204030204" pitchFamily="34" charset="0"/>
              </a:rPr>
              <a:t> </a:t>
            </a: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4530962" y="4448106"/>
            <a:ext cx="3442605" cy="212494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Understanding the World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This term, we will be learning all about growing, plants, life cycles and our local area. </a:t>
            </a:r>
            <a:r>
              <a:rPr lang="en-US" sz="1050" dirty="0">
                <a:latin typeface="Kinetic" panose="00000500000000000000" pitchFamily="50" charset="0"/>
              </a:rPr>
              <a:t>The children will explore the natural world, learn about how plants grow, and discover more about their surroundings.</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We </a:t>
            </a:r>
            <a:r>
              <a:rPr lang="en-US" sz="1050" dirty="0">
                <a:latin typeface="Kinetic" panose="00000500000000000000" pitchFamily="50" charset="0"/>
              </a:rPr>
              <a:t>will be learning about what makes the world special. Our focus will include: exploring the local area and discussing what makes it unique, understanding the importance of caring for our world by listening to a religious stories, and identifying different ways we can help take care of the world around us.</a:t>
            </a:r>
          </a:p>
        </p:txBody>
      </p:sp>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3943293" y="4342502"/>
            <a:ext cx="415966" cy="364414"/>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4"/>
          <a:stretch>
            <a:fillRect/>
          </a:stretch>
        </p:blipFill>
        <p:spPr>
          <a:xfrm>
            <a:off x="7509574" y="4496401"/>
            <a:ext cx="341533" cy="352400"/>
          </a:xfrm>
          <a:prstGeom prst="rect">
            <a:avLst/>
          </a:prstGeom>
        </p:spPr>
      </p:pic>
      <p:pic>
        <p:nvPicPr>
          <p:cNvPr id="25" name="Picture 24">
            <a:extLst>
              <a:ext uri="{FF2B5EF4-FFF2-40B4-BE49-F238E27FC236}">
                <a16:creationId xmlns:a16="http://schemas.microsoft.com/office/drawing/2014/main" id="{C6DEB3DC-29CF-4DC8-9639-6D1CC9991DE8}"/>
              </a:ext>
            </a:extLst>
          </p:cNvPr>
          <p:cNvPicPr>
            <a:picLocks noChangeAspect="1"/>
          </p:cNvPicPr>
          <p:nvPr/>
        </p:nvPicPr>
        <p:blipFill>
          <a:blip r:embed="rId5"/>
          <a:stretch>
            <a:fillRect/>
          </a:stretch>
        </p:blipFill>
        <p:spPr>
          <a:xfrm>
            <a:off x="4603521" y="4504459"/>
            <a:ext cx="291942" cy="272065"/>
          </a:xfrm>
          <a:prstGeom prst="rect">
            <a:avLst/>
          </a:prstGeom>
        </p:spPr>
      </p:pic>
      <p:pic>
        <p:nvPicPr>
          <p:cNvPr id="2" name="Picture 1">
            <a:extLst>
              <a:ext uri="{FF2B5EF4-FFF2-40B4-BE49-F238E27FC236}">
                <a16:creationId xmlns:a16="http://schemas.microsoft.com/office/drawing/2014/main" id="{F2788FC9-CCB8-465E-B836-4AD0995F6D16}"/>
              </a:ext>
            </a:extLst>
          </p:cNvPr>
          <p:cNvPicPr>
            <a:picLocks noChangeAspect="1"/>
          </p:cNvPicPr>
          <p:nvPr/>
        </p:nvPicPr>
        <p:blipFill>
          <a:blip r:embed="rId6"/>
          <a:stretch>
            <a:fillRect/>
          </a:stretch>
        </p:blipFill>
        <p:spPr>
          <a:xfrm>
            <a:off x="4113833" y="3085983"/>
            <a:ext cx="497266" cy="465981"/>
          </a:xfrm>
          <a:prstGeom prst="rect">
            <a:avLst/>
          </a:prstGeom>
        </p:spPr>
      </p:pic>
      <p:pic>
        <p:nvPicPr>
          <p:cNvPr id="3" name="Picture 2">
            <a:extLst>
              <a:ext uri="{FF2B5EF4-FFF2-40B4-BE49-F238E27FC236}">
                <a16:creationId xmlns:a16="http://schemas.microsoft.com/office/drawing/2014/main" id="{0ABE1787-FA1A-4DDA-87F8-F6C899A62447}"/>
              </a:ext>
            </a:extLst>
          </p:cNvPr>
          <p:cNvPicPr>
            <a:picLocks noChangeAspect="1"/>
          </p:cNvPicPr>
          <p:nvPr/>
        </p:nvPicPr>
        <p:blipFill>
          <a:blip r:embed="rId7"/>
          <a:stretch>
            <a:fillRect/>
          </a:stretch>
        </p:blipFill>
        <p:spPr>
          <a:xfrm>
            <a:off x="11226765" y="2301442"/>
            <a:ext cx="430997" cy="396240"/>
          </a:xfrm>
          <a:prstGeom prst="rect">
            <a:avLst/>
          </a:prstGeom>
        </p:spPr>
      </p:pic>
      <p:pic>
        <p:nvPicPr>
          <p:cNvPr id="4" name="Picture 3">
            <a:extLst>
              <a:ext uri="{FF2B5EF4-FFF2-40B4-BE49-F238E27FC236}">
                <a16:creationId xmlns:a16="http://schemas.microsoft.com/office/drawing/2014/main" id="{6B63C381-B29B-45D0-BCB0-7CBA785D9239}"/>
              </a:ext>
            </a:extLst>
          </p:cNvPr>
          <p:cNvPicPr>
            <a:picLocks noChangeAspect="1"/>
          </p:cNvPicPr>
          <p:nvPr/>
        </p:nvPicPr>
        <p:blipFill>
          <a:blip r:embed="rId8"/>
          <a:stretch>
            <a:fillRect/>
          </a:stretch>
        </p:blipFill>
        <p:spPr>
          <a:xfrm>
            <a:off x="5700923" y="1313432"/>
            <a:ext cx="790153" cy="688416"/>
          </a:xfrm>
          <a:prstGeom prst="rect">
            <a:avLst/>
          </a:prstGeom>
        </p:spPr>
      </p:pic>
      <p:pic>
        <p:nvPicPr>
          <p:cNvPr id="5" name="Picture 4">
            <a:extLst>
              <a:ext uri="{FF2B5EF4-FFF2-40B4-BE49-F238E27FC236}">
                <a16:creationId xmlns:a16="http://schemas.microsoft.com/office/drawing/2014/main" id="{5BE0495E-7BD3-4735-8AEF-D3C25CB85475}"/>
              </a:ext>
            </a:extLst>
          </p:cNvPr>
          <p:cNvPicPr>
            <a:picLocks noChangeAspect="1"/>
          </p:cNvPicPr>
          <p:nvPr/>
        </p:nvPicPr>
        <p:blipFill>
          <a:blip r:embed="rId9"/>
          <a:stretch>
            <a:fillRect/>
          </a:stretch>
        </p:blipFill>
        <p:spPr>
          <a:xfrm>
            <a:off x="4045195" y="365977"/>
            <a:ext cx="554405" cy="582957"/>
          </a:xfrm>
          <a:prstGeom prst="rect">
            <a:avLst/>
          </a:prstGeom>
        </p:spPr>
      </p:pic>
      <p:pic>
        <p:nvPicPr>
          <p:cNvPr id="7" name="Picture 6">
            <a:extLst>
              <a:ext uri="{FF2B5EF4-FFF2-40B4-BE49-F238E27FC236}">
                <a16:creationId xmlns:a16="http://schemas.microsoft.com/office/drawing/2014/main" id="{2DAACBC3-EF90-4FD7-BE0D-A69942127557}"/>
              </a:ext>
            </a:extLst>
          </p:cNvPr>
          <p:cNvPicPr>
            <a:picLocks noChangeAspect="1"/>
          </p:cNvPicPr>
          <p:nvPr/>
        </p:nvPicPr>
        <p:blipFill>
          <a:blip r:embed="rId10"/>
          <a:stretch>
            <a:fillRect/>
          </a:stretch>
        </p:blipFill>
        <p:spPr>
          <a:xfrm>
            <a:off x="10965179" y="1438809"/>
            <a:ext cx="632461" cy="629746"/>
          </a:xfrm>
          <a:prstGeom prst="rect">
            <a:avLst/>
          </a:prstGeom>
        </p:spPr>
      </p:pic>
      <p:pic>
        <p:nvPicPr>
          <p:cNvPr id="8" name="Picture 7">
            <a:extLst>
              <a:ext uri="{FF2B5EF4-FFF2-40B4-BE49-F238E27FC236}">
                <a16:creationId xmlns:a16="http://schemas.microsoft.com/office/drawing/2014/main" id="{5C44E95B-3B3A-430A-AFEC-21A65E2547E2}"/>
              </a:ext>
            </a:extLst>
          </p:cNvPr>
          <p:cNvPicPr>
            <a:picLocks noChangeAspect="1"/>
          </p:cNvPicPr>
          <p:nvPr/>
        </p:nvPicPr>
        <p:blipFill>
          <a:blip r:embed="rId11"/>
          <a:stretch>
            <a:fillRect/>
          </a:stretch>
        </p:blipFill>
        <p:spPr>
          <a:xfrm>
            <a:off x="11080955" y="4504459"/>
            <a:ext cx="516685" cy="475951"/>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9094</TotalTime>
  <Words>686</Words>
  <Application>Microsoft Office PowerPoint</Application>
  <PresentationFormat>Widescreen</PresentationFormat>
  <Paragraphs>47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R Younger-Gray</cp:lastModifiedBy>
  <cp:revision>54</cp:revision>
  <dcterms:created xsi:type="dcterms:W3CDTF">2024-08-28T13:26:43Z</dcterms:created>
  <dcterms:modified xsi:type="dcterms:W3CDTF">2025-03-19T08:45:04Z</dcterms:modified>
</cp:coreProperties>
</file>