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916DF-21CF-4612-AF89-98223D442A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8777D9E-8927-4CF3-B894-1F121CF96E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536D97-1B20-4C86-9AD8-3EF74CC3BB7E}"/>
              </a:ext>
            </a:extLst>
          </p:cNvPr>
          <p:cNvSpPr>
            <a:spLocks noGrp="1"/>
          </p:cNvSpPr>
          <p:nvPr>
            <p:ph type="dt" sz="half" idx="10"/>
          </p:nvPr>
        </p:nvSpPr>
        <p:spPr/>
        <p:txBody>
          <a:bodyPr/>
          <a:lstStyle/>
          <a:p>
            <a:fld id="{A4EF197B-C38B-4EDA-A91F-4C013B978C13}" type="datetimeFigureOut">
              <a:rPr lang="en-GB" smtClean="0"/>
              <a:t>06/01/2025</a:t>
            </a:fld>
            <a:endParaRPr lang="en-GB"/>
          </a:p>
        </p:txBody>
      </p:sp>
      <p:sp>
        <p:nvSpPr>
          <p:cNvPr id="5" name="Footer Placeholder 4">
            <a:extLst>
              <a:ext uri="{FF2B5EF4-FFF2-40B4-BE49-F238E27FC236}">
                <a16:creationId xmlns:a16="http://schemas.microsoft.com/office/drawing/2014/main" id="{B30107B2-9B67-4C62-83BC-11E0A7F062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EF2621-932C-4463-B2EC-1EB88ADC89CC}"/>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06960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A4A3-1B99-4744-B22B-1B4A135F16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B62609-75A3-4B4E-83AA-7C272BF1A4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3C1D80-301D-4E50-922B-5D0E1646F590}"/>
              </a:ext>
            </a:extLst>
          </p:cNvPr>
          <p:cNvSpPr>
            <a:spLocks noGrp="1"/>
          </p:cNvSpPr>
          <p:nvPr>
            <p:ph type="dt" sz="half" idx="10"/>
          </p:nvPr>
        </p:nvSpPr>
        <p:spPr/>
        <p:txBody>
          <a:bodyPr/>
          <a:lstStyle/>
          <a:p>
            <a:fld id="{A4EF197B-C38B-4EDA-A91F-4C013B978C13}" type="datetimeFigureOut">
              <a:rPr lang="en-GB" smtClean="0"/>
              <a:t>06/01/2025</a:t>
            </a:fld>
            <a:endParaRPr lang="en-GB"/>
          </a:p>
        </p:txBody>
      </p:sp>
      <p:sp>
        <p:nvSpPr>
          <p:cNvPr id="5" name="Footer Placeholder 4">
            <a:extLst>
              <a:ext uri="{FF2B5EF4-FFF2-40B4-BE49-F238E27FC236}">
                <a16:creationId xmlns:a16="http://schemas.microsoft.com/office/drawing/2014/main" id="{74F7D1F8-7BF7-464A-9367-A4C3BF6F6B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D1E425-1B50-4B4C-9EF0-F6B4FB79F052}"/>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5221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42DB-D913-41A1-B906-0EBB438D0F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C71B7D-DDEB-4CD6-BD83-C9D2A2D9B8A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7AC4D5-798D-473B-8A3A-B9E7BC543CBB}"/>
              </a:ext>
            </a:extLst>
          </p:cNvPr>
          <p:cNvSpPr>
            <a:spLocks noGrp="1"/>
          </p:cNvSpPr>
          <p:nvPr>
            <p:ph type="dt" sz="half" idx="10"/>
          </p:nvPr>
        </p:nvSpPr>
        <p:spPr/>
        <p:txBody>
          <a:bodyPr/>
          <a:lstStyle/>
          <a:p>
            <a:fld id="{A4EF197B-C38B-4EDA-A91F-4C013B978C13}" type="datetimeFigureOut">
              <a:rPr lang="en-GB" smtClean="0"/>
              <a:t>06/01/2025</a:t>
            </a:fld>
            <a:endParaRPr lang="en-GB"/>
          </a:p>
        </p:txBody>
      </p:sp>
      <p:sp>
        <p:nvSpPr>
          <p:cNvPr id="5" name="Footer Placeholder 4">
            <a:extLst>
              <a:ext uri="{FF2B5EF4-FFF2-40B4-BE49-F238E27FC236}">
                <a16:creationId xmlns:a16="http://schemas.microsoft.com/office/drawing/2014/main" id="{8ECDD1B3-741D-4E0E-BDF7-4BEF5174C0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5CA6A8-EB01-44B4-B900-738DADDB388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921316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4CF5F-CAF7-45C6-A243-6FD95E54D5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979D76-7C7F-49E0-8379-D5CFC72EEC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57E8E1-8D73-43AC-B810-C31CC30C4E08}"/>
              </a:ext>
            </a:extLst>
          </p:cNvPr>
          <p:cNvSpPr>
            <a:spLocks noGrp="1"/>
          </p:cNvSpPr>
          <p:nvPr>
            <p:ph type="dt" sz="half" idx="10"/>
          </p:nvPr>
        </p:nvSpPr>
        <p:spPr/>
        <p:txBody>
          <a:bodyPr/>
          <a:lstStyle/>
          <a:p>
            <a:fld id="{A4EF197B-C38B-4EDA-A91F-4C013B978C13}" type="datetimeFigureOut">
              <a:rPr lang="en-GB" smtClean="0"/>
              <a:t>06/01/2025</a:t>
            </a:fld>
            <a:endParaRPr lang="en-GB"/>
          </a:p>
        </p:txBody>
      </p:sp>
      <p:sp>
        <p:nvSpPr>
          <p:cNvPr id="5" name="Footer Placeholder 4">
            <a:extLst>
              <a:ext uri="{FF2B5EF4-FFF2-40B4-BE49-F238E27FC236}">
                <a16:creationId xmlns:a16="http://schemas.microsoft.com/office/drawing/2014/main" id="{BAE48F88-3CA8-465E-BFFB-1E39E684FF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45F806-D0CC-49C8-BE44-1163E024D8FE}"/>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48386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F7B5-B784-4CE1-B8F4-1034FB5A27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558731-C0B5-4130-BC38-AAED02795A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6AE2EA-CF4F-4AF5-8DC3-092D041CF717}"/>
              </a:ext>
            </a:extLst>
          </p:cNvPr>
          <p:cNvSpPr>
            <a:spLocks noGrp="1"/>
          </p:cNvSpPr>
          <p:nvPr>
            <p:ph type="dt" sz="half" idx="10"/>
          </p:nvPr>
        </p:nvSpPr>
        <p:spPr/>
        <p:txBody>
          <a:bodyPr/>
          <a:lstStyle/>
          <a:p>
            <a:fld id="{A4EF197B-C38B-4EDA-A91F-4C013B978C13}" type="datetimeFigureOut">
              <a:rPr lang="en-GB" smtClean="0"/>
              <a:t>06/01/2025</a:t>
            </a:fld>
            <a:endParaRPr lang="en-GB"/>
          </a:p>
        </p:txBody>
      </p:sp>
      <p:sp>
        <p:nvSpPr>
          <p:cNvPr id="5" name="Footer Placeholder 4">
            <a:extLst>
              <a:ext uri="{FF2B5EF4-FFF2-40B4-BE49-F238E27FC236}">
                <a16:creationId xmlns:a16="http://schemas.microsoft.com/office/drawing/2014/main" id="{AE4F9527-54A8-4C5B-A7F1-399FBF7707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C4EA1B-7733-489B-B617-86F2120AB66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94806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EDDEF-7D2E-45A0-B25C-578C2A7AA4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701E3CB-E7B0-47EF-81CF-EB99D796EE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643D097-0C16-45B8-A2C7-659D896F316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A59FCCD-31CC-43E8-B74A-ACAFF258B70F}"/>
              </a:ext>
            </a:extLst>
          </p:cNvPr>
          <p:cNvSpPr>
            <a:spLocks noGrp="1"/>
          </p:cNvSpPr>
          <p:nvPr>
            <p:ph type="dt" sz="half" idx="10"/>
          </p:nvPr>
        </p:nvSpPr>
        <p:spPr/>
        <p:txBody>
          <a:bodyPr/>
          <a:lstStyle/>
          <a:p>
            <a:fld id="{A4EF197B-C38B-4EDA-A91F-4C013B978C13}" type="datetimeFigureOut">
              <a:rPr lang="en-GB" smtClean="0"/>
              <a:t>06/01/2025</a:t>
            </a:fld>
            <a:endParaRPr lang="en-GB"/>
          </a:p>
        </p:txBody>
      </p:sp>
      <p:sp>
        <p:nvSpPr>
          <p:cNvPr id="6" name="Footer Placeholder 5">
            <a:extLst>
              <a:ext uri="{FF2B5EF4-FFF2-40B4-BE49-F238E27FC236}">
                <a16:creationId xmlns:a16="http://schemas.microsoft.com/office/drawing/2014/main" id="{2C67593E-9EC6-45AE-B741-26D4E1D2D2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149430-EDB4-4DFE-8592-2625585D0DA1}"/>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59602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9DFA1-007C-45D3-88E6-DE65D9DBBF4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3FD565-9BBD-4F87-A84C-93BA726C2D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C42A72-A5A5-4D72-B962-C7FE8D8A79E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0E04EA-EC25-44DD-AA5D-8DBE09BE1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425E609-0FAC-4032-82E4-E352A5CEFF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BA43EA1-8F3B-4E6B-A0FF-8399362D0C68}"/>
              </a:ext>
            </a:extLst>
          </p:cNvPr>
          <p:cNvSpPr>
            <a:spLocks noGrp="1"/>
          </p:cNvSpPr>
          <p:nvPr>
            <p:ph type="dt" sz="half" idx="10"/>
          </p:nvPr>
        </p:nvSpPr>
        <p:spPr/>
        <p:txBody>
          <a:bodyPr/>
          <a:lstStyle/>
          <a:p>
            <a:fld id="{A4EF197B-C38B-4EDA-A91F-4C013B978C13}" type="datetimeFigureOut">
              <a:rPr lang="en-GB" smtClean="0"/>
              <a:t>06/01/2025</a:t>
            </a:fld>
            <a:endParaRPr lang="en-GB"/>
          </a:p>
        </p:txBody>
      </p:sp>
      <p:sp>
        <p:nvSpPr>
          <p:cNvPr id="8" name="Footer Placeholder 7">
            <a:extLst>
              <a:ext uri="{FF2B5EF4-FFF2-40B4-BE49-F238E27FC236}">
                <a16:creationId xmlns:a16="http://schemas.microsoft.com/office/drawing/2014/main" id="{061A649C-B3A8-489F-ACDF-4A055A7DA66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0FD7984-2933-4E7B-9BA8-015588FFDC17}"/>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702226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51FF6-48D9-4AB6-8A29-2D76F9E165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14FDF0-53A7-4730-862F-76D396F01EAC}"/>
              </a:ext>
            </a:extLst>
          </p:cNvPr>
          <p:cNvSpPr>
            <a:spLocks noGrp="1"/>
          </p:cNvSpPr>
          <p:nvPr>
            <p:ph type="dt" sz="half" idx="10"/>
          </p:nvPr>
        </p:nvSpPr>
        <p:spPr/>
        <p:txBody>
          <a:bodyPr/>
          <a:lstStyle/>
          <a:p>
            <a:fld id="{A4EF197B-C38B-4EDA-A91F-4C013B978C13}" type="datetimeFigureOut">
              <a:rPr lang="en-GB" smtClean="0"/>
              <a:t>06/01/2025</a:t>
            </a:fld>
            <a:endParaRPr lang="en-GB"/>
          </a:p>
        </p:txBody>
      </p:sp>
      <p:sp>
        <p:nvSpPr>
          <p:cNvPr id="4" name="Footer Placeholder 3">
            <a:extLst>
              <a:ext uri="{FF2B5EF4-FFF2-40B4-BE49-F238E27FC236}">
                <a16:creationId xmlns:a16="http://schemas.microsoft.com/office/drawing/2014/main" id="{4917A51D-EFB3-4EFB-BD94-971767339E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A17E8F5-EF3A-419E-9B89-C59EB3A3F15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086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0E3D4F-5FA8-4C91-BB48-018B3A7AF880}"/>
              </a:ext>
            </a:extLst>
          </p:cNvPr>
          <p:cNvSpPr>
            <a:spLocks noGrp="1"/>
          </p:cNvSpPr>
          <p:nvPr>
            <p:ph type="dt" sz="half" idx="10"/>
          </p:nvPr>
        </p:nvSpPr>
        <p:spPr/>
        <p:txBody>
          <a:bodyPr/>
          <a:lstStyle/>
          <a:p>
            <a:fld id="{A4EF197B-C38B-4EDA-A91F-4C013B978C13}" type="datetimeFigureOut">
              <a:rPr lang="en-GB" smtClean="0"/>
              <a:t>06/01/2025</a:t>
            </a:fld>
            <a:endParaRPr lang="en-GB"/>
          </a:p>
        </p:txBody>
      </p:sp>
      <p:sp>
        <p:nvSpPr>
          <p:cNvPr id="3" name="Footer Placeholder 2">
            <a:extLst>
              <a:ext uri="{FF2B5EF4-FFF2-40B4-BE49-F238E27FC236}">
                <a16:creationId xmlns:a16="http://schemas.microsoft.com/office/drawing/2014/main" id="{6C0F0FF1-CCD4-4CF4-A6F3-BA9C31E006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B5D52A4-9481-4972-8472-B278B4C4B02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61402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51DEA-7709-494C-8736-40201071F7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A6ABD2-514D-4B7B-BA18-C6A24B1772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1590F08-585F-4449-AE84-B40E3C602C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101A93E-7561-422B-A534-321389885394}"/>
              </a:ext>
            </a:extLst>
          </p:cNvPr>
          <p:cNvSpPr>
            <a:spLocks noGrp="1"/>
          </p:cNvSpPr>
          <p:nvPr>
            <p:ph type="dt" sz="half" idx="10"/>
          </p:nvPr>
        </p:nvSpPr>
        <p:spPr/>
        <p:txBody>
          <a:bodyPr/>
          <a:lstStyle/>
          <a:p>
            <a:fld id="{A4EF197B-C38B-4EDA-A91F-4C013B978C13}" type="datetimeFigureOut">
              <a:rPr lang="en-GB" smtClean="0"/>
              <a:t>06/01/2025</a:t>
            </a:fld>
            <a:endParaRPr lang="en-GB"/>
          </a:p>
        </p:txBody>
      </p:sp>
      <p:sp>
        <p:nvSpPr>
          <p:cNvPr id="6" name="Footer Placeholder 5">
            <a:extLst>
              <a:ext uri="{FF2B5EF4-FFF2-40B4-BE49-F238E27FC236}">
                <a16:creationId xmlns:a16="http://schemas.microsoft.com/office/drawing/2014/main" id="{3CF9C552-E545-4CA6-966A-2FA3ACD5E3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71FC18-237C-4C45-9791-EA0D814F7CF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6328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CB7AA-9362-455A-AF4A-17E22AAA54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BDE8C49-F102-4650-8B25-659A3E735C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F99308C-8AE4-411F-AD70-C30B132F15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D61E87-1C91-48C7-9028-60778DDE1617}"/>
              </a:ext>
            </a:extLst>
          </p:cNvPr>
          <p:cNvSpPr>
            <a:spLocks noGrp="1"/>
          </p:cNvSpPr>
          <p:nvPr>
            <p:ph type="dt" sz="half" idx="10"/>
          </p:nvPr>
        </p:nvSpPr>
        <p:spPr/>
        <p:txBody>
          <a:bodyPr/>
          <a:lstStyle/>
          <a:p>
            <a:fld id="{A4EF197B-C38B-4EDA-A91F-4C013B978C13}" type="datetimeFigureOut">
              <a:rPr lang="en-GB" smtClean="0"/>
              <a:t>06/01/2025</a:t>
            </a:fld>
            <a:endParaRPr lang="en-GB"/>
          </a:p>
        </p:txBody>
      </p:sp>
      <p:sp>
        <p:nvSpPr>
          <p:cNvPr id="6" name="Footer Placeholder 5">
            <a:extLst>
              <a:ext uri="{FF2B5EF4-FFF2-40B4-BE49-F238E27FC236}">
                <a16:creationId xmlns:a16="http://schemas.microsoft.com/office/drawing/2014/main" id="{38871CA7-E338-4B7A-ACE5-D1CCA14D81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D2CEBB-09EF-4B25-A34A-2C5B20E2E0F8}"/>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794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83B60F-6BC2-41DA-A646-26F52190F1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6A676C-5E6F-4F0B-B084-790BD8F270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ECD550-2B05-44A0-AEC8-0CEDEEA7F2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F197B-C38B-4EDA-A91F-4C013B978C13}" type="datetimeFigureOut">
              <a:rPr lang="en-GB" smtClean="0"/>
              <a:t>06/01/2025</a:t>
            </a:fld>
            <a:endParaRPr lang="en-GB"/>
          </a:p>
        </p:txBody>
      </p:sp>
      <p:sp>
        <p:nvSpPr>
          <p:cNvPr id="5" name="Footer Placeholder 4">
            <a:extLst>
              <a:ext uri="{FF2B5EF4-FFF2-40B4-BE49-F238E27FC236}">
                <a16:creationId xmlns:a16="http://schemas.microsoft.com/office/drawing/2014/main" id="{3A21B04B-59EC-41D7-AA66-0F73186D22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AD932C9-34E2-4589-9BAD-400C866946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F3D9D-C4B5-4267-BD45-65402AF5D6CC}" type="slidenum">
              <a:rPr lang="en-GB" smtClean="0"/>
              <a:t>‹#›</a:t>
            </a:fld>
            <a:endParaRPr lang="en-GB"/>
          </a:p>
        </p:txBody>
      </p:sp>
    </p:spTree>
    <p:extLst>
      <p:ext uri="{BB962C8B-B14F-4D97-AF65-F5344CB8AC3E}">
        <p14:creationId xmlns:p14="http://schemas.microsoft.com/office/powerpoint/2010/main" val="3000135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Box 14">
            <a:extLst>
              <a:ext uri="{FF2B5EF4-FFF2-40B4-BE49-F238E27FC236}">
                <a16:creationId xmlns:a16="http://schemas.microsoft.com/office/drawing/2014/main" id="{81829F15-7617-425D-8FFF-76D31FD24B40}"/>
              </a:ext>
            </a:extLst>
          </p:cNvPr>
          <p:cNvSpPr txBox="1">
            <a:spLocks noChangeArrowheads="1"/>
          </p:cNvSpPr>
          <p:nvPr/>
        </p:nvSpPr>
        <p:spPr bwMode="auto">
          <a:xfrm>
            <a:off x="220760" y="169275"/>
            <a:ext cx="11723590" cy="650775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 Box 14">
            <a:extLst>
              <a:ext uri="{FF2B5EF4-FFF2-40B4-BE49-F238E27FC236}">
                <a16:creationId xmlns:a16="http://schemas.microsoft.com/office/drawing/2014/main" id="{83A36AD6-6568-4C83-9EFE-F0A1AD6A4711}"/>
              </a:ext>
            </a:extLst>
          </p:cNvPr>
          <p:cNvSpPr txBox="1">
            <a:spLocks noChangeArrowheads="1"/>
          </p:cNvSpPr>
          <p:nvPr/>
        </p:nvSpPr>
        <p:spPr bwMode="auto">
          <a:xfrm>
            <a:off x="5077515" y="400617"/>
            <a:ext cx="2552010" cy="426923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US" sz="160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US" sz="1600" b="1" dirty="0">
                <a:latin typeface="Lucida Bright" panose="02040602050505020304" pitchFamily="18" charset="0"/>
                <a:ea typeface="Calibri" panose="020F0502020204030204" pitchFamily="34" charset="0"/>
                <a:cs typeface="Calibri" panose="020F0502020204030204" pitchFamily="34" charset="0"/>
              </a:rPr>
              <a:t>Spring 1 2025</a:t>
            </a:r>
            <a:endParaRPr lang="en-GB" sz="1600" b="1"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US" sz="1600" b="1" dirty="0">
                <a:effectLst/>
                <a:latin typeface="Lucida Bright" panose="02040602050505020304" pitchFamily="18" charset="0"/>
                <a:ea typeface="Calibri" panose="020F0502020204030204" pitchFamily="34" charset="0"/>
                <a:cs typeface="Calibri" panose="020F0502020204030204" pitchFamily="34" charset="0"/>
              </a:rPr>
              <a:t>Year 3 and 4</a:t>
            </a:r>
            <a:endParaRPr lang="en-GB" sz="160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9" name="Text Box 14">
            <a:extLst>
              <a:ext uri="{FF2B5EF4-FFF2-40B4-BE49-F238E27FC236}">
                <a16:creationId xmlns:a16="http://schemas.microsoft.com/office/drawing/2014/main" id="{6A8A5E1B-1B35-4FBD-888C-93350CEA44B7}"/>
              </a:ext>
            </a:extLst>
          </p:cNvPr>
          <p:cNvSpPr txBox="1">
            <a:spLocks noChangeArrowheads="1"/>
          </p:cNvSpPr>
          <p:nvPr/>
        </p:nvSpPr>
        <p:spPr bwMode="auto">
          <a:xfrm>
            <a:off x="404034" y="402648"/>
            <a:ext cx="4563943" cy="1618583"/>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English</a:t>
            </a:r>
          </a:p>
          <a:p>
            <a:pPr algn="ctr">
              <a:spcAft>
                <a:spcPts val="0"/>
              </a:spcAft>
            </a:pPr>
            <a:endParaRPr lang="en-GB" sz="900" b="1"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English, we will be using the book ‘Stone Age Boy’ by Satoshi Kitamura to inspire our writing. We will be focussing on punctuating direct speech and using paragraphs to organize our writing. We will be continuing with daily handwriting practice with a focus on correct joins.</a:t>
            </a:r>
          </a:p>
          <a:p>
            <a:r>
              <a:rPr lang="en-GB" sz="900" u="sng" dirty="0">
                <a:latin typeface="Lucida Bright" panose="02040602050505020304" pitchFamily="18" charset="0"/>
                <a:ea typeface="Calibri" panose="020F0502020204030204" pitchFamily="34" charset="0"/>
                <a:cs typeface="Calibri" panose="020F0502020204030204" pitchFamily="34" charset="0"/>
              </a:rPr>
              <a:t>What you can do to help at home:</a:t>
            </a:r>
          </a:p>
          <a:p>
            <a:r>
              <a:rPr lang="en-GB" sz="900" dirty="0">
                <a:latin typeface="Lucida Bright" panose="02040602050505020304" pitchFamily="18" charset="0"/>
                <a:ea typeface="Calibri" panose="020F0502020204030204" pitchFamily="34" charset="0"/>
                <a:cs typeface="Calibri" panose="020F0502020204030204" pitchFamily="34" charset="0"/>
              </a:rPr>
              <a:t>Encourage your child to read as much as possible and focus on the authors/genres that they enjoy the most. Practise the spellings that come </a:t>
            </a:r>
            <a:r>
              <a:rPr lang="en-GB" sz="900">
                <a:latin typeface="Lucida Bright" panose="02040602050505020304" pitchFamily="18" charset="0"/>
                <a:ea typeface="Calibri" panose="020F0502020204030204" pitchFamily="34" charset="0"/>
                <a:cs typeface="Calibri" panose="020F0502020204030204" pitchFamily="34" charset="0"/>
              </a:rPr>
              <a:t>home each week.</a:t>
            </a:r>
            <a:endParaRPr lang="en-GB" sz="90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dirty="0">
                <a:latin typeface="Lucida Bright" panose="02040602050505020304" pitchFamily="18" charset="0"/>
                <a:ea typeface="Calibri" panose="020F0502020204030204" pitchFamily="34" charset="0"/>
                <a:cs typeface="Calibri" panose="020F0502020204030204" pitchFamily="34" charset="0"/>
              </a:rPr>
              <a:t> </a:t>
            </a: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0" name="Text Box 14">
            <a:extLst>
              <a:ext uri="{FF2B5EF4-FFF2-40B4-BE49-F238E27FC236}">
                <a16:creationId xmlns:a16="http://schemas.microsoft.com/office/drawing/2014/main" id="{F455D7FA-C263-4EF0-A1DB-8B9C49ACA102}"/>
              </a:ext>
            </a:extLst>
          </p:cNvPr>
          <p:cNvSpPr txBox="1">
            <a:spLocks noChangeArrowheads="1"/>
          </p:cNvSpPr>
          <p:nvPr/>
        </p:nvSpPr>
        <p:spPr bwMode="auto">
          <a:xfrm>
            <a:off x="398438" y="2106048"/>
            <a:ext cx="4569539" cy="256108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Maths</a:t>
            </a:r>
          </a:p>
          <a:p>
            <a:pP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maths, </a:t>
            </a:r>
            <a:r>
              <a:rPr lang="en-GB" sz="900" dirty="0">
                <a:solidFill>
                  <a:srgbClr val="FF0000"/>
                </a:solidFill>
                <a:latin typeface="Lucida Bright" panose="02040602050505020304" pitchFamily="18" charset="0"/>
                <a:ea typeface="Calibri" panose="020F0502020204030204" pitchFamily="34" charset="0"/>
                <a:cs typeface="Calibri" panose="020F0502020204030204" pitchFamily="34" charset="0"/>
              </a:rPr>
              <a:t>Year Three </a:t>
            </a:r>
            <a:r>
              <a:rPr lang="en-GB" sz="900" dirty="0">
                <a:latin typeface="Lucida Bright" panose="02040602050505020304" pitchFamily="18" charset="0"/>
                <a:ea typeface="Calibri" panose="020F0502020204030204" pitchFamily="34" charset="0"/>
                <a:cs typeface="Calibri" panose="020F0502020204030204" pitchFamily="34" charset="0"/>
              </a:rPr>
              <a:t>children we will be learning about length and perimeter. We will be measuring in cm, mm and m and using these measurements to find equivalent lengths. From this we will add and subtract lengths and finally we will measure perimeter.  </a:t>
            </a:r>
          </a:p>
          <a:p>
            <a:pPr>
              <a:spcAft>
                <a:spcPts val="0"/>
              </a:spcAft>
            </a:pPr>
            <a:r>
              <a:rPr lang="en-GB" sz="9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-measure items around the house in cm, mm and m</a:t>
            </a: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-keep practising times tables and division facts</a:t>
            </a:r>
          </a:p>
          <a:p>
            <a:pPr>
              <a:spcAft>
                <a:spcPts val="0"/>
              </a:spcAft>
            </a:pPr>
            <a:endParaRPr lang="en-GB" sz="90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maths, </a:t>
            </a:r>
            <a:r>
              <a:rPr lang="en-GB" sz="900" dirty="0">
                <a:solidFill>
                  <a:srgbClr val="FF0000"/>
                </a:solidFill>
                <a:latin typeface="Lucida Bright" panose="02040602050505020304" pitchFamily="18" charset="0"/>
                <a:ea typeface="Calibri" panose="020F0502020204030204" pitchFamily="34" charset="0"/>
                <a:cs typeface="Calibri" panose="020F0502020204030204" pitchFamily="34" charset="0"/>
              </a:rPr>
              <a:t>Year Four </a:t>
            </a:r>
            <a:r>
              <a:rPr lang="en-GB" sz="900" dirty="0">
                <a:latin typeface="Lucida Bright" panose="02040602050505020304" pitchFamily="18" charset="0"/>
                <a:ea typeface="Calibri" panose="020F0502020204030204" pitchFamily="34" charset="0"/>
                <a:cs typeface="Calibri" panose="020F0502020204030204" pitchFamily="34" charset="0"/>
              </a:rPr>
              <a:t>children will continue to learn about multiplication and help build our fluency in times tables.  Then, we will be looking at length and perimeter: metres, kms, rectilinear shapes and polygons.  Finally, at the end of half term we will be working with basic fractions, including understanding the concept of the whole, counting beyond one in fractions and mixed numbers</a:t>
            </a:r>
            <a:endParaRPr lang="en-GB" sz="90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-particular focus on times tables (TT </a:t>
            </a:r>
            <a:r>
              <a:rPr lang="en-GB" sz="900" dirty="0" err="1">
                <a:latin typeface="Lucida Bright" panose="02040602050505020304" pitchFamily="18" charset="0"/>
                <a:ea typeface="Calibri" panose="020F0502020204030204" pitchFamily="34" charset="0"/>
                <a:cs typeface="Calibri" panose="020F0502020204030204" pitchFamily="34" charset="0"/>
              </a:rPr>
              <a:t>Rockstars</a:t>
            </a:r>
            <a:r>
              <a:rPr lang="en-GB" sz="900" dirty="0">
                <a:latin typeface="Lucida Bright" panose="02040602050505020304" pitchFamily="18" charset="0"/>
                <a:ea typeface="Calibri" panose="020F0502020204030204" pitchFamily="34" charset="0"/>
                <a:cs typeface="Calibri" panose="020F0502020204030204" pitchFamily="34" charset="0"/>
              </a:rPr>
              <a:t>) in </a:t>
            </a:r>
            <a:r>
              <a:rPr lang="en-GB" sz="900">
                <a:latin typeface="Lucida Bright" panose="02040602050505020304" pitchFamily="18" charset="0"/>
                <a:ea typeface="Calibri" panose="020F0502020204030204" pitchFamily="34" charset="0"/>
                <a:cs typeface="Calibri" panose="020F0502020204030204" pitchFamily="34" charset="0"/>
              </a:rPr>
              <a:t>preparation for the MTC.</a:t>
            </a:r>
            <a:endParaRPr lang="en-GB" sz="1050" dirty="0">
              <a:latin typeface="Lucida Bright" panose="02040602050505020304" pitchFamily="18" charset="0"/>
              <a:ea typeface="Calibri" panose="020F0502020204030204" pitchFamily="34" charset="0"/>
              <a:cs typeface="Calibri" panose="020F0502020204030204" pitchFamily="34" charset="0"/>
            </a:endParaRPr>
          </a:p>
        </p:txBody>
      </p:sp>
      <p:sp>
        <p:nvSpPr>
          <p:cNvPr id="11" name="Text Box 14">
            <a:extLst>
              <a:ext uri="{FF2B5EF4-FFF2-40B4-BE49-F238E27FC236}">
                <a16:creationId xmlns:a16="http://schemas.microsoft.com/office/drawing/2014/main" id="{AEF9EF95-09B2-445B-8156-C90020C6786E}"/>
              </a:ext>
            </a:extLst>
          </p:cNvPr>
          <p:cNvSpPr txBox="1">
            <a:spLocks noChangeArrowheads="1"/>
          </p:cNvSpPr>
          <p:nvPr/>
        </p:nvSpPr>
        <p:spPr bwMode="auto">
          <a:xfrm>
            <a:off x="404034" y="4751952"/>
            <a:ext cx="2800351" cy="1703397"/>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Art</a:t>
            </a:r>
          </a:p>
          <a:p>
            <a:pPr algn="ctr"/>
            <a:endParaRPr lang="en-GB" sz="1000" b="1" dirty="0">
              <a:latin typeface="Lucida Bright" panose="02040602050505020304" pitchFamily="18" charset="0"/>
              <a:ea typeface="Calibri" panose="020F0502020204030204" pitchFamily="34" charset="0"/>
              <a:cs typeface="Calibri" panose="020F0502020204030204" pitchFamily="34" charset="0"/>
            </a:endParaRPr>
          </a:p>
          <a:p>
            <a:pPr algn="ctr"/>
            <a:endParaRPr lang="en-GB" sz="1000" b="1" dirty="0">
              <a:latin typeface="Lucida Bright" panose="02040602050505020304" pitchFamily="18" charset="0"/>
              <a:ea typeface="Calibri" panose="020F0502020204030204" pitchFamily="34" charset="0"/>
              <a:cs typeface="Calibri" panose="020F0502020204030204" pitchFamily="34" charset="0"/>
            </a:endParaRPr>
          </a:p>
          <a:p>
            <a:pPr algn="ctr"/>
            <a:r>
              <a:rPr lang="en-GB" sz="1000" dirty="0">
                <a:latin typeface="Lucida Bright" panose="02040602050505020304" pitchFamily="18" charset="0"/>
                <a:ea typeface="Calibri" panose="020F0502020204030204" pitchFamily="34" charset="0"/>
                <a:cs typeface="Calibri" panose="020F0502020204030204" pitchFamily="34" charset="0"/>
              </a:rPr>
              <a:t>In art, will be learning about animals and prehistoric art. We will look at two German artists and discuss techniques for painting animal fur. Finally, we will create a piece of art by using charcoal and colour mixing. </a:t>
            </a:r>
          </a:p>
        </p:txBody>
      </p:sp>
      <p:sp>
        <p:nvSpPr>
          <p:cNvPr id="12" name="Text Box 14">
            <a:extLst>
              <a:ext uri="{FF2B5EF4-FFF2-40B4-BE49-F238E27FC236}">
                <a16:creationId xmlns:a16="http://schemas.microsoft.com/office/drawing/2014/main" id="{D3221CF0-BF56-4821-AAB5-623940B90B93}"/>
              </a:ext>
            </a:extLst>
          </p:cNvPr>
          <p:cNvSpPr txBox="1">
            <a:spLocks noChangeArrowheads="1"/>
          </p:cNvSpPr>
          <p:nvPr/>
        </p:nvSpPr>
        <p:spPr bwMode="auto">
          <a:xfrm>
            <a:off x="7753358" y="402649"/>
            <a:ext cx="3943343" cy="1944796"/>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History </a:t>
            </a:r>
          </a:p>
          <a:p>
            <a:pP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history, we will be learning about the Romans. We will begin by labelling a timeline and exploring the key events. We will then move on to comparing daily live in Rome with Britain and finally we will explore Roman artefacts. </a:t>
            </a:r>
          </a:p>
          <a:p>
            <a:pPr>
              <a:spcAft>
                <a:spcPts val="0"/>
              </a:spcAft>
            </a:pPr>
            <a:endParaRPr lang="en-GB" sz="90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-talk about how life might have been different in Roman times</a:t>
            </a: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-discuss what an artefact is</a:t>
            </a: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-explore what happened at Pompeii </a:t>
            </a:r>
          </a:p>
        </p:txBody>
      </p:sp>
      <p:sp>
        <p:nvSpPr>
          <p:cNvPr id="13" name="Text Box 14">
            <a:extLst>
              <a:ext uri="{FF2B5EF4-FFF2-40B4-BE49-F238E27FC236}">
                <a16:creationId xmlns:a16="http://schemas.microsoft.com/office/drawing/2014/main" id="{5834B56B-8439-45A7-B8B3-8019DD2B8F57}"/>
              </a:ext>
            </a:extLst>
          </p:cNvPr>
          <p:cNvSpPr txBox="1">
            <a:spLocks noChangeArrowheads="1"/>
          </p:cNvSpPr>
          <p:nvPr/>
        </p:nvSpPr>
        <p:spPr bwMode="auto">
          <a:xfrm>
            <a:off x="7774792" y="2462117"/>
            <a:ext cx="3943343" cy="220773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spcAft>
                <a:spcPts val="0"/>
              </a:spcAft>
            </a:pPr>
            <a:endParaRPr lang="en-GB" sz="1050" u="sng"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Science</a:t>
            </a:r>
          </a:p>
          <a:p>
            <a:pPr>
              <a:spcAft>
                <a:spcPts val="0"/>
              </a:spcAft>
            </a:pPr>
            <a:endParaRPr lang="en-GB" sz="105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science, we will begin the term by continuing with learning about Animals, including Humans. We will then begin to look at States of Matter where we will compare and group materials together. Finally, we will sort items into liquids, solids and gases.</a:t>
            </a:r>
          </a:p>
          <a:p>
            <a:pPr>
              <a:spcAft>
                <a:spcPts val="0"/>
              </a:spcAft>
            </a:pPr>
            <a:r>
              <a:rPr lang="en-GB" sz="10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-discuss ways to keep teeth healthy</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-talk about the function of the digestive system</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-identify liquids and solids</a:t>
            </a:r>
          </a:p>
          <a:p>
            <a:pPr>
              <a:spcAft>
                <a:spcPts val="0"/>
              </a:spcAft>
            </a:pPr>
            <a:endParaRPr lang="en-GB" sz="1000" dirty="0">
              <a:latin typeface="Lucida Bright" panose="02040602050505020304" pitchFamily="18" charset="0"/>
              <a:ea typeface="Calibri" panose="020F0502020204030204" pitchFamily="34" charset="0"/>
              <a:cs typeface="Calibri" panose="020F0502020204030204" pitchFamily="34" charset="0"/>
            </a:endParaRPr>
          </a:p>
        </p:txBody>
      </p:sp>
      <p:sp>
        <p:nvSpPr>
          <p:cNvPr id="14" name="Text Box 14">
            <a:extLst>
              <a:ext uri="{FF2B5EF4-FFF2-40B4-BE49-F238E27FC236}">
                <a16:creationId xmlns:a16="http://schemas.microsoft.com/office/drawing/2014/main" id="{85DF0102-AB11-4EC9-A427-DE37D057D6B4}"/>
              </a:ext>
            </a:extLst>
          </p:cNvPr>
          <p:cNvSpPr txBox="1">
            <a:spLocks noChangeArrowheads="1"/>
          </p:cNvSpPr>
          <p:nvPr/>
        </p:nvSpPr>
        <p:spPr bwMode="auto">
          <a:xfrm>
            <a:off x="6329360" y="4763191"/>
            <a:ext cx="2700341" cy="169215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Physical Education</a:t>
            </a:r>
          </a:p>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PE, we will be using pushes and pull in gymnastics and learning how to follow the rules of hockey.</a:t>
            </a: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Music</a:t>
            </a:r>
          </a:p>
          <a:p>
            <a:pPr algn="ctr">
              <a:spcAft>
                <a:spcPts val="0"/>
              </a:spcAft>
            </a:pPr>
            <a:r>
              <a:rPr lang="en-GB" sz="1000" dirty="0">
                <a:effectLst/>
                <a:latin typeface="Lucida Bright" panose="02040602050505020304" pitchFamily="18" charset="0"/>
                <a:ea typeface="Calibri" panose="020F0502020204030204" pitchFamily="34" charset="0"/>
                <a:cs typeface="Calibri" panose="020F0502020204030204" pitchFamily="34" charset="0"/>
              </a:rPr>
              <a:t>In music, we will be composing a four beat rhyth</a:t>
            </a:r>
            <a:r>
              <a:rPr lang="en-GB" sz="1000" dirty="0">
                <a:latin typeface="Lucida Bright" panose="02040602050505020304" pitchFamily="18" charset="0"/>
                <a:ea typeface="Calibri" panose="020F0502020204030204" pitchFamily="34" charset="0"/>
                <a:cs typeface="Calibri" panose="020F0502020204030204" pitchFamily="34" charset="0"/>
              </a:rPr>
              <a:t>m and singing syncopated rhythms linked to Latin Dance.</a:t>
            </a:r>
            <a:endParaRPr lang="en-GB" sz="100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6" name="Text Box 14">
            <a:extLst>
              <a:ext uri="{FF2B5EF4-FFF2-40B4-BE49-F238E27FC236}">
                <a16:creationId xmlns:a16="http://schemas.microsoft.com/office/drawing/2014/main" id="{A0ECC812-8824-44C1-9482-15AFA2C28772}"/>
              </a:ext>
            </a:extLst>
          </p:cNvPr>
          <p:cNvSpPr txBox="1">
            <a:spLocks noChangeArrowheads="1"/>
          </p:cNvSpPr>
          <p:nvPr/>
        </p:nvSpPr>
        <p:spPr bwMode="auto">
          <a:xfrm>
            <a:off x="3337593" y="4763191"/>
            <a:ext cx="2809874" cy="1692158"/>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PHSE</a:t>
            </a: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PHSE, we will be learning about ways to keep safe, especially online. We will discuss ways that medicines and drugs can help or harm us.</a:t>
            </a: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 </a:t>
            </a:r>
            <a:r>
              <a:rPr lang="en-GB" sz="1050" b="1" u="sng" dirty="0">
                <a:latin typeface="Lucida Bright" panose="02040602050505020304" pitchFamily="18" charset="0"/>
                <a:ea typeface="Calibri" panose="020F0502020204030204" pitchFamily="34" charset="0"/>
                <a:cs typeface="Calibri" panose="020F0502020204030204" pitchFamily="34" charset="0"/>
              </a:rPr>
              <a:t>Religious Studies</a:t>
            </a: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RE will be learning about sacred texts. We will find out about scripture and the significance of this to some religions.</a:t>
            </a: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7" name="Text Box 14">
            <a:extLst>
              <a:ext uri="{FF2B5EF4-FFF2-40B4-BE49-F238E27FC236}">
                <a16:creationId xmlns:a16="http://schemas.microsoft.com/office/drawing/2014/main" id="{074BAF83-0C25-4758-9D10-0EF0343BB77C}"/>
              </a:ext>
            </a:extLst>
          </p:cNvPr>
          <p:cNvSpPr txBox="1">
            <a:spLocks noChangeArrowheads="1"/>
          </p:cNvSpPr>
          <p:nvPr/>
        </p:nvSpPr>
        <p:spPr bwMode="auto">
          <a:xfrm>
            <a:off x="9186861" y="4763191"/>
            <a:ext cx="2509840" cy="169216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Lucida Bright" panose="02040602050505020304" pitchFamily="18" charset="0"/>
                <a:ea typeface="Calibri" panose="020F0502020204030204" pitchFamily="34" charset="0"/>
                <a:cs typeface="Calibri" panose="020F0502020204030204" pitchFamily="34" charset="0"/>
              </a:rPr>
              <a:t> </a:t>
            </a:r>
            <a:r>
              <a:rPr lang="en-GB" sz="1050" b="1" u="sng" dirty="0">
                <a:effectLst/>
                <a:latin typeface="Lucida Bright" panose="02040602050505020304" pitchFamily="18" charset="0"/>
                <a:ea typeface="Calibri" panose="020F0502020204030204" pitchFamily="34" charset="0"/>
                <a:cs typeface="Calibri" panose="020F0502020204030204" pitchFamily="34" charset="0"/>
              </a:rPr>
              <a:t>Computing</a:t>
            </a:r>
            <a:endParaRPr lang="en-GB" sz="1050" b="1" u="sng"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endParaRPr lang="en-GB" sz="1050" b="1" dirty="0">
              <a:latin typeface="Lucida Bright" panose="02040602050505020304" pitchFamily="18" charset="0"/>
              <a:ea typeface="Calibri" panose="020F0502020204030204" pitchFamily="34" charset="0"/>
              <a:cs typeface="Calibri" panose="020F0502020204030204" pitchFamily="34" charset="0"/>
            </a:endParaRPr>
          </a:p>
          <a:p>
            <a:pPr algn="ctr"/>
            <a:r>
              <a:rPr lang="en-GB" sz="1000" dirty="0">
                <a:latin typeface="Lucida Bright" panose="02040602050505020304" pitchFamily="18" charset="0"/>
                <a:ea typeface="Calibri" panose="020F0502020204030204" pitchFamily="34" charset="0"/>
                <a:cs typeface="Calibri" panose="020F0502020204030204" pitchFamily="34" charset="0"/>
              </a:rPr>
              <a:t>In computing, we will be learning about coding and algorithms using </a:t>
            </a:r>
            <a:r>
              <a:rPr lang="en-GB" sz="1000" b="1" dirty="0">
                <a:latin typeface="Lucida Bright" panose="02040602050505020304" pitchFamily="18" charset="0"/>
                <a:ea typeface="Calibri" panose="020F0502020204030204" pitchFamily="34" charset="0"/>
                <a:cs typeface="Calibri" panose="020F0502020204030204" pitchFamily="34" charset="0"/>
              </a:rPr>
              <a:t>scratch.mit.edu</a:t>
            </a:r>
            <a:endParaRPr lang="en-GB" sz="1000" b="1" dirty="0">
              <a:effectLst/>
              <a:latin typeface="Lucida Bright" panose="02040602050505020304" pitchFamily="18" charset="0"/>
              <a:ea typeface="Calibri" panose="020F0502020204030204" pitchFamily="34" charset="0"/>
              <a:cs typeface="Calibri" panose="020F0502020204030204" pitchFamily="34" charset="0"/>
            </a:endParaRPr>
          </a:p>
          <a:p>
            <a:pPr algn="ctr"/>
            <a:r>
              <a:rPr lang="en-GB" sz="1050" b="1" u="sng" dirty="0">
                <a:latin typeface="Lucida Bright" panose="02040602050505020304" pitchFamily="18" charset="0"/>
                <a:ea typeface="Calibri" panose="020F0502020204030204" pitchFamily="34" charset="0"/>
                <a:cs typeface="Calibri" panose="020F0502020204030204" pitchFamily="34" charset="0"/>
              </a:rPr>
              <a:t>Spanish</a:t>
            </a:r>
          </a:p>
          <a:p>
            <a:pPr algn="ctr"/>
            <a:r>
              <a:rPr lang="en-GB" sz="1000" dirty="0">
                <a:latin typeface="Lucida Bright" panose="02040602050505020304" pitchFamily="18" charset="0"/>
                <a:ea typeface="Calibri" panose="020F0502020204030204" pitchFamily="34" charset="0"/>
                <a:cs typeface="Calibri" panose="020F0502020204030204" pitchFamily="34" charset="0"/>
              </a:rPr>
              <a:t>In Spanish, we will be learning how to say different verbs and begin to say sentences using ‘I know how’.</a:t>
            </a: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pic>
        <p:nvPicPr>
          <p:cNvPr id="18" name="Picture 17">
            <a:extLst>
              <a:ext uri="{FF2B5EF4-FFF2-40B4-BE49-F238E27FC236}">
                <a16:creationId xmlns:a16="http://schemas.microsoft.com/office/drawing/2014/main" id="{86B2EBD8-505C-4559-ADA9-1B5E7319547C}"/>
              </a:ext>
            </a:extLst>
          </p:cNvPr>
          <p:cNvPicPr>
            <a:picLocks noChangeAspect="1"/>
          </p:cNvPicPr>
          <p:nvPr/>
        </p:nvPicPr>
        <p:blipFill>
          <a:blip r:embed="rId2"/>
          <a:stretch>
            <a:fillRect/>
          </a:stretch>
        </p:blipFill>
        <p:spPr>
          <a:xfrm>
            <a:off x="495122" y="478093"/>
            <a:ext cx="267568" cy="286680"/>
          </a:xfrm>
          <a:prstGeom prst="rect">
            <a:avLst/>
          </a:prstGeom>
        </p:spPr>
      </p:pic>
      <p:pic>
        <p:nvPicPr>
          <p:cNvPr id="19" name="Picture 18">
            <a:extLst>
              <a:ext uri="{FF2B5EF4-FFF2-40B4-BE49-F238E27FC236}">
                <a16:creationId xmlns:a16="http://schemas.microsoft.com/office/drawing/2014/main" id="{E1B85870-8D68-4E06-A184-B77E349083ED}"/>
              </a:ext>
            </a:extLst>
          </p:cNvPr>
          <p:cNvPicPr>
            <a:picLocks noChangeAspect="1"/>
          </p:cNvPicPr>
          <p:nvPr/>
        </p:nvPicPr>
        <p:blipFill>
          <a:blip r:embed="rId3"/>
          <a:stretch>
            <a:fillRect/>
          </a:stretch>
        </p:blipFill>
        <p:spPr>
          <a:xfrm>
            <a:off x="495299" y="2176901"/>
            <a:ext cx="384867" cy="337169"/>
          </a:xfrm>
          <a:prstGeom prst="rect">
            <a:avLst/>
          </a:prstGeom>
        </p:spPr>
      </p:pic>
      <p:pic>
        <p:nvPicPr>
          <p:cNvPr id="21" name="Picture 20">
            <a:extLst>
              <a:ext uri="{FF2B5EF4-FFF2-40B4-BE49-F238E27FC236}">
                <a16:creationId xmlns:a16="http://schemas.microsoft.com/office/drawing/2014/main" id="{02A3B52E-EC03-4190-AAA5-957E8EE1F3BA}"/>
              </a:ext>
            </a:extLst>
          </p:cNvPr>
          <p:cNvPicPr>
            <a:picLocks noChangeAspect="1"/>
          </p:cNvPicPr>
          <p:nvPr/>
        </p:nvPicPr>
        <p:blipFill>
          <a:blip r:embed="rId4"/>
          <a:stretch>
            <a:fillRect/>
          </a:stretch>
        </p:blipFill>
        <p:spPr>
          <a:xfrm>
            <a:off x="5702399" y="5488593"/>
            <a:ext cx="328816" cy="294063"/>
          </a:xfrm>
          <a:prstGeom prst="rect">
            <a:avLst/>
          </a:prstGeom>
        </p:spPr>
      </p:pic>
      <p:pic>
        <p:nvPicPr>
          <p:cNvPr id="22" name="Picture 21">
            <a:extLst>
              <a:ext uri="{FF2B5EF4-FFF2-40B4-BE49-F238E27FC236}">
                <a16:creationId xmlns:a16="http://schemas.microsoft.com/office/drawing/2014/main" id="{C8ADCE45-2B8E-41CB-97E9-8BE05227BF09}"/>
              </a:ext>
            </a:extLst>
          </p:cNvPr>
          <p:cNvPicPr>
            <a:picLocks noChangeAspect="1"/>
          </p:cNvPicPr>
          <p:nvPr/>
        </p:nvPicPr>
        <p:blipFill>
          <a:blip r:embed="rId5"/>
          <a:stretch>
            <a:fillRect/>
          </a:stretch>
        </p:blipFill>
        <p:spPr>
          <a:xfrm>
            <a:off x="8648490" y="4834855"/>
            <a:ext cx="321347" cy="328041"/>
          </a:xfrm>
          <a:prstGeom prst="rect">
            <a:avLst/>
          </a:prstGeom>
        </p:spPr>
      </p:pic>
      <p:pic>
        <p:nvPicPr>
          <p:cNvPr id="23" name="Picture 22">
            <a:extLst>
              <a:ext uri="{FF2B5EF4-FFF2-40B4-BE49-F238E27FC236}">
                <a16:creationId xmlns:a16="http://schemas.microsoft.com/office/drawing/2014/main" id="{2FC94DC7-64CA-4062-ABC4-04A2C0777DC2}"/>
              </a:ext>
            </a:extLst>
          </p:cNvPr>
          <p:cNvPicPr>
            <a:picLocks noChangeAspect="1"/>
          </p:cNvPicPr>
          <p:nvPr/>
        </p:nvPicPr>
        <p:blipFill>
          <a:blip r:embed="rId6"/>
          <a:stretch>
            <a:fillRect/>
          </a:stretch>
        </p:blipFill>
        <p:spPr>
          <a:xfrm>
            <a:off x="11120438" y="4809546"/>
            <a:ext cx="513749" cy="526755"/>
          </a:xfrm>
          <a:prstGeom prst="rect">
            <a:avLst/>
          </a:prstGeom>
        </p:spPr>
      </p:pic>
      <p:pic>
        <p:nvPicPr>
          <p:cNvPr id="24" name="Picture 23">
            <a:extLst>
              <a:ext uri="{FF2B5EF4-FFF2-40B4-BE49-F238E27FC236}">
                <a16:creationId xmlns:a16="http://schemas.microsoft.com/office/drawing/2014/main" id="{6F7360B1-7EE4-4D22-925E-DF7017AF7870}"/>
              </a:ext>
            </a:extLst>
          </p:cNvPr>
          <p:cNvPicPr>
            <a:picLocks noChangeAspect="1"/>
          </p:cNvPicPr>
          <p:nvPr/>
        </p:nvPicPr>
        <p:blipFill>
          <a:blip r:embed="rId7"/>
          <a:stretch>
            <a:fillRect/>
          </a:stretch>
        </p:blipFill>
        <p:spPr>
          <a:xfrm>
            <a:off x="11120438" y="2514070"/>
            <a:ext cx="466725" cy="481575"/>
          </a:xfrm>
          <a:prstGeom prst="rect">
            <a:avLst/>
          </a:prstGeom>
        </p:spPr>
      </p:pic>
      <p:pic>
        <p:nvPicPr>
          <p:cNvPr id="26" name="Picture 25">
            <a:extLst>
              <a:ext uri="{FF2B5EF4-FFF2-40B4-BE49-F238E27FC236}">
                <a16:creationId xmlns:a16="http://schemas.microsoft.com/office/drawing/2014/main" id="{46950890-EE0A-4345-B7E5-833934FC6968}"/>
              </a:ext>
            </a:extLst>
          </p:cNvPr>
          <p:cNvPicPr>
            <a:picLocks noChangeAspect="1"/>
          </p:cNvPicPr>
          <p:nvPr/>
        </p:nvPicPr>
        <p:blipFill>
          <a:blip r:embed="rId8"/>
          <a:stretch>
            <a:fillRect/>
          </a:stretch>
        </p:blipFill>
        <p:spPr>
          <a:xfrm>
            <a:off x="5816084" y="4853357"/>
            <a:ext cx="228769" cy="222286"/>
          </a:xfrm>
          <a:prstGeom prst="rect">
            <a:avLst/>
          </a:prstGeom>
        </p:spPr>
      </p:pic>
      <p:pic>
        <p:nvPicPr>
          <p:cNvPr id="20" name="Picture 19">
            <a:extLst>
              <a:ext uri="{FF2B5EF4-FFF2-40B4-BE49-F238E27FC236}">
                <a16:creationId xmlns:a16="http://schemas.microsoft.com/office/drawing/2014/main" id="{E91D4504-A800-4308-987F-2B9F00D965FF}"/>
              </a:ext>
            </a:extLst>
          </p:cNvPr>
          <p:cNvPicPr>
            <a:picLocks noChangeAspect="1"/>
          </p:cNvPicPr>
          <p:nvPr/>
        </p:nvPicPr>
        <p:blipFill>
          <a:blip r:embed="rId9"/>
          <a:stretch>
            <a:fillRect/>
          </a:stretch>
        </p:blipFill>
        <p:spPr>
          <a:xfrm>
            <a:off x="5104546" y="1585913"/>
            <a:ext cx="2449628" cy="2647950"/>
          </a:xfrm>
          <a:prstGeom prst="rect">
            <a:avLst/>
          </a:prstGeom>
        </p:spPr>
      </p:pic>
      <p:pic>
        <p:nvPicPr>
          <p:cNvPr id="2" name="Picture 1">
            <a:extLst>
              <a:ext uri="{FF2B5EF4-FFF2-40B4-BE49-F238E27FC236}">
                <a16:creationId xmlns:a16="http://schemas.microsoft.com/office/drawing/2014/main" id="{A425AEA2-57EB-4B8D-915D-8F3BF19FF11A}"/>
              </a:ext>
            </a:extLst>
          </p:cNvPr>
          <p:cNvPicPr>
            <a:picLocks noChangeAspect="1"/>
          </p:cNvPicPr>
          <p:nvPr/>
        </p:nvPicPr>
        <p:blipFill>
          <a:blip r:embed="rId10"/>
          <a:stretch>
            <a:fillRect/>
          </a:stretch>
        </p:blipFill>
        <p:spPr>
          <a:xfrm>
            <a:off x="8604539" y="5753388"/>
            <a:ext cx="321348" cy="193068"/>
          </a:xfrm>
          <a:prstGeom prst="rect">
            <a:avLst/>
          </a:prstGeom>
        </p:spPr>
      </p:pic>
      <p:pic>
        <p:nvPicPr>
          <p:cNvPr id="7" name="Picture 6">
            <a:extLst>
              <a:ext uri="{FF2B5EF4-FFF2-40B4-BE49-F238E27FC236}">
                <a16:creationId xmlns:a16="http://schemas.microsoft.com/office/drawing/2014/main" id="{EFF83717-CF4D-4074-84EF-388C863A5636}"/>
              </a:ext>
            </a:extLst>
          </p:cNvPr>
          <p:cNvPicPr>
            <a:picLocks noChangeAspect="1"/>
          </p:cNvPicPr>
          <p:nvPr/>
        </p:nvPicPr>
        <p:blipFill>
          <a:blip r:embed="rId11"/>
          <a:stretch>
            <a:fillRect/>
          </a:stretch>
        </p:blipFill>
        <p:spPr>
          <a:xfrm>
            <a:off x="11215688" y="5696643"/>
            <a:ext cx="371475" cy="247650"/>
          </a:xfrm>
          <a:prstGeom prst="rect">
            <a:avLst/>
          </a:prstGeom>
        </p:spPr>
      </p:pic>
      <p:pic>
        <p:nvPicPr>
          <p:cNvPr id="25" name="Picture 24">
            <a:extLst>
              <a:ext uri="{FF2B5EF4-FFF2-40B4-BE49-F238E27FC236}">
                <a16:creationId xmlns:a16="http://schemas.microsoft.com/office/drawing/2014/main" id="{A7F5E256-A7EB-40C4-BB09-E8EE646131FC}"/>
              </a:ext>
            </a:extLst>
          </p:cNvPr>
          <p:cNvPicPr>
            <a:picLocks noChangeAspect="1"/>
          </p:cNvPicPr>
          <p:nvPr/>
        </p:nvPicPr>
        <p:blipFill>
          <a:blip r:embed="rId12"/>
          <a:stretch>
            <a:fillRect/>
          </a:stretch>
        </p:blipFill>
        <p:spPr>
          <a:xfrm>
            <a:off x="11237258" y="484545"/>
            <a:ext cx="381281" cy="355321"/>
          </a:xfrm>
          <a:prstGeom prst="rect">
            <a:avLst/>
          </a:prstGeom>
        </p:spPr>
      </p:pic>
      <p:pic>
        <p:nvPicPr>
          <p:cNvPr id="27" name="Picture 26">
            <a:extLst>
              <a:ext uri="{FF2B5EF4-FFF2-40B4-BE49-F238E27FC236}">
                <a16:creationId xmlns:a16="http://schemas.microsoft.com/office/drawing/2014/main" id="{10C2EE75-1972-46C3-832D-15A96337552A}"/>
              </a:ext>
            </a:extLst>
          </p:cNvPr>
          <p:cNvPicPr>
            <a:picLocks noChangeAspect="1"/>
          </p:cNvPicPr>
          <p:nvPr/>
        </p:nvPicPr>
        <p:blipFill>
          <a:blip r:embed="rId13"/>
          <a:stretch>
            <a:fillRect/>
          </a:stretch>
        </p:blipFill>
        <p:spPr>
          <a:xfrm>
            <a:off x="2698443" y="4794527"/>
            <a:ext cx="440704" cy="408696"/>
          </a:xfrm>
          <a:prstGeom prst="rect">
            <a:avLst/>
          </a:prstGeom>
        </p:spPr>
      </p:pic>
    </p:spTree>
    <p:extLst>
      <p:ext uri="{BB962C8B-B14F-4D97-AF65-F5344CB8AC3E}">
        <p14:creationId xmlns:p14="http://schemas.microsoft.com/office/powerpoint/2010/main" val="3365926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11123</TotalTime>
  <Words>630</Words>
  <Application>Microsoft Office PowerPoint</Application>
  <PresentationFormat>Widescreen</PresentationFormat>
  <Paragraphs>55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Kinetic</vt:lpstr>
      <vt:lpstr>Lucida Bright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Creighton</dc:creator>
  <cp:lastModifiedBy>Eaomonn McClenahan</cp:lastModifiedBy>
  <cp:revision>39</cp:revision>
  <dcterms:created xsi:type="dcterms:W3CDTF">2024-08-28T13:26:43Z</dcterms:created>
  <dcterms:modified xsi:type="dcterms:W3CDTF">2025-01-06T15:37:19Z</dcterms:modified>
</cp:coreProperties>
</file>