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916DF-21CF-4612-AF89-98223D442A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8777D9E-8927-4CF3-B894-1F121CF96E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536D97-1B20-4C86-9AD8-3EF74CC3BB7E}"/>
              </a:ext>
            </a:extLst>
          </p:cNvPr>
          <p:cNvSpPr>
            <a:spLocks noGrp="1"/>
          </p:cNvSpPr>
          <p:nvPr>
            <p:ph type="dt" sz="half" idx="10"/>
          </p:nvPr>
        </p:nvSpPr>
        <p:spPr/>
        <p:txBody>
          <a:bodyPr/>
          <a:lstStyle/>
          <a:p>
            <a:fld id="{A4EF197B-C38B-4EDA-A91F-4C013B978C13}" type="datetimeFigureOut">
              <a:rPr lang="en-GB" smtClean="0"/>
              <a:t>27/04/2025</a:t>
            </a:fld>
            <a:endParaRPr lang="en-GB"/>
          </a:p>
        </p:txBody>
      </p:sp>
      <p:sp>
        <p:nvSpPr>
          <p:cNvPr id="5" name="Footer Placeholder 4">
            <a:extLst>
              <a:ext uri="{FF2B5EF4-FFF2-40B4-BE49-F238E27FC236}">
                <a16:creationId xmlns:a16="http://schemas.microsoft.com/office/drawing/2014/main" id="{B30107B2-9B67-4C62-83BC-11E0A7F062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F2621-932C-4463-B2EC-1EB88ADC89CC}"/>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06960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5A4A3-1B99-4744-B22B-1B4A135F16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9B62609-75A3-4B4E-83AA-7C272BF1A43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3C1D80-301D-4E50-922B-5D0E1646F590}"/>
              </a:ext>
            </a:extLst>
          </p:cNvPr>
          <p:cNvSpPr>
            <a:spLocks noGrp="1"/>
          </p:cNvSpPr>
          <p:nvPr>
            <p:ph type="dt" sz="half" idx="10"/>
          </p:nvPr>
        </p:nvSpPr>
        <p:spPr/>
        <p:txBody>
          <a:bodyPr/>
          <a:lstStyle/>
          <a:p>
            <a:fld id="{A4EF197B-C38B-4EDA-A91F-4C013B978C13}" type="datetimeFigureOut">
              <a:rPr lang="en-GB" smtClean="0"/>
              <a:t>27/04/2025</a:t>
            </a:fld>
            <a:endParaRPr lang="en-GB"/>
          </a:p>
        </p:txBody>
      </p:sp>
      <p:sp>
        <p:nvSpPr>
          <p:cNvPr id="5" name="Footer Placeholder 4">
            <a:extLst>
              <a:ext uri="{FF2B5EF4-FFF2-40B4-BE49-F238E27FC236}">
                <a16:creationId xmlns:a16="http://schemas.microsoft.com/office/drawing/2014/main" id="{74F7D1F8-7BF7-464A-9367-A4C3BF6F6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6D1E425-1B50-4B4C-9EF0-F6B4FB79F052}"/>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5221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42DB-D913-41A1-B906-0EBB438D0FF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C71B7D-DDEB-4CD6-BD83-C9D2A2D9B8A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07AC4D5-798D-473B-8A3A-B9E7BC543CBB}"/>
              </a:ext>
            </a:extLst>
          </p:cNvPr>
          <p:cNvSpPr>
            <a:spLocks noGrp="1"/>
          </p:cNvSpPr>
          <p:nvPr>
            <p:ph type="dt" sz="half" idx="10"/>
          </p:nvPr>
        </p:nvSpPr>
        <p:spPr/>
        <p:txBody>
          <a:bodyPr/>
          <a:lstStyle/>
          <a:p>
            <a:fld id="{A4EF197B-C38B-4EDA-A91F-4C013B978C13}" type="datetimeFigureOut">
              <a:rPr lang="en-GB" smtClean="0"/>
              <a:t>27/04/2025</a:t>
            </a:fld>
            <a:endParaRPr lang="en-GB"/>
          </a:p>
        </p:txBody>
      </p:sp>
      <p:sp>
        <p:nvSpPr>
          <p:cNvPr id="5" name="Footer Placeholder 4">
            <a:extLst>
              <a:ext uri="{FF2B5EF4-FFF2-40B4-BE49-F238E27FC236}">
                <a16:creationId xmlns:a16="http://schemas.microsoft.com/office/drawing/2014/main" id="{8ECDD1B3-741D-4E0E-BDF7-4BEF5174C00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5CA6A8-EB01-44B4-B900-738DADDB388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92131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4CF5F-CAF7-45C6-A243-6FD95E54D5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979D76-7C7F-49E0-8379-D5CFC72EEC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57E8E1-8D73-43AC-B810-C31CC30C4E08}"/>
              </a:ext>
            </a:extLst>
          </p:cNvPr>
          <p:cNvSpPr>
            <a:spLocks noGrp="1"/>
          </p:cNvSpPr>
          <p:nvPr>
            <p:ph type="dt" sz="half" idx="10"/>
          </p:nvPr>
        </p:nvSpPr>
        <p:spPr/>
        <p:txBody>
          <a:bodyPr/>
          <a:lstStyle/>
          <a:p>
            <a:fld id="{A4EF197B-C38B-4EDA-A91F-4C013B978C13}" type="datetimeFigureOut">
              <a:rPr lang="en-GB" smtClean="0"/>
              <a:t>27/04/2025</a:t>
            </a:fld>
            <a:endParaRPr lang="en-GB"/>
          </a:p>
        </p:txBody>
      </p:sp>
      <p:sp>
        <p:nvSpPr>
          <p:cNvPr id="5" name="Footer Placeholder 4">
            <a:extLst>
              <a:ext uri="{FF2B5EF4-FFF2-40B4-BE49-F238E27FC236}">
                <a16:creationId xmlns:a16="http://schemas.microsoft.com/office/drawing/2014/main" id="{BAE48F88-3CA8-465E-BFFB-1E39E684FF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45F806-D0CC-49C8-BE44-1163E024D8FE}"/>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483863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9F7B5-B784-4CE1-B8F4-1034FB5A27C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1558731-C0B5-4130-BC38-AAED02795A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6AE2EA-CF4F-4AF5-8DC3-092D041CF717}"/>
              </a:ext>
            </a:extLst>
          </p:cNvPr>
          <p:cNvSpPr>
            <a:spLocks noGrp="1"/>
          </p:cNvSpPr>
          <p:nvPr>
            <p:ph type="dt" sz="half" idx="10"/>
          </p:nvPr>
        </p:nvSpPr>
        <p:spPr/>
        <p:txBody>
          <a:bodyPr/>
          <a:lstStyle/>
          <a:p>
            <a:fld id="{A4EF197B-C38B-4EDA-A91F-4C013B978C13}" type="datetimeFigureOut">
              <a:rPr lang="en-GB" smtClean="0"/>
              <a:t>27/04/2025</a:t>
            </a:fld>
            <a:endParaRPr lang="en-GB"/>
          </a:p>
        </p:txBody>
      </p:sp>
      <p:sp>
        <p:nvSpPr>
          <p:cNvPr id="5" name="Footer Placeholder 4">
            <a:extLst>
              <a:ext uri="{FF2B5EF4-FFF2-40B4-BE49-F238E27FC236}">
                <a16:creationId xmlns:a16="http://schemas.microsoft.com/office/drawing/2014/main" id="{AE4F9527-54A8-4C5B-A7F1-399FBF7707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C4EA1B-7733-489B-B617-86F2120AB66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294806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8EDDEF-7D2E-45A0-B25C-578C2A7AA41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701E3CB-E7B0-47EF-81CF-EB99D796EE3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643D097-0C16-45B8-A2C7-659D896F316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A59FCCD-31CC-43E8-B74A-ACAFF258B70F}"/>
              </a:ext>
            </a:extLst>
          </p:cNvPr>
          <p:cNvSpPr>
            <a:spLocks noGrp="1"/>
          </p:cNvSpPr>
          <p:nvPr>
            <p:ph type="dt" sz="half" idx="10"/>
          </p:nvPr>
        </p:nvSpPr>
        <p:spPr/>
        <p:txBody>
          <a:bodyPr/>
          <a:lstStyle/>
          <a:p>
            <a:fld id="{A4EF197B-C38B-4EDA-A91F-4C013B978C13}" type="datetimeFigureOut">
              <a:rPr lang="en-GB" smtClean="0"/>
              <a:t>27/04/2025</a:t>
            </a:fld>
            <a:endParaRPr lang="en-GB"/>
          </a:p>
        </p:txBody>
      </p:sp>
      <p:sp>
        <p:nvSpPr>
          <p:cNvPr id="6" name="Footer Placeholder 5">
            <a:extLst>
              <a:ext uri="{FF2B5EF4-FFF2-40B4-BE49-F238E27FC236}">
                <a16:creationId xmlns:a16="http://schemas.microsoft.com/office/drawing/2014/main" id="{2C67593E-9EC6-45AE-B741-26D4E1D2D2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F149430-EDB4-4DFE-8592-2625585D0DA1}"/>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596022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DFA1-007C-45D3-88E6-DE65D9DBBF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33FD565-9BBD-4F87-A84C-93BA726C2D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BC42A72-A5A5-4D72-B962-C7FE8D8A79E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70E04EA-EC25-44DD-AA5D-8DBE09BE14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25E609-0FAC-4032-82E4-E352A5CEFFC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BA43EA1-8F3B-4E6B-A0FF-8399362D0C68}"/>
              </a:ext>
            </a:extLst>
          </p:cNvPr>
          <p:cNvSpPr>
            <a:spLocks noGrp="1"/>
          </p:cNvSpPr>
          <p:nvPr>
            <p:ph type="dt" sz="half" idx="10"/>
          </p:nvPr>
        </p:nvSpPr>
        <p:spPr/>
        <p:txBody>
          <a:bodyPr/>
          <a:lstStyle/>
          <a:p>
            <a:fld id="{A4EF197B-C38B-4EDA-A91F-4C013B978C13}" type="datetimeFigureOut">
              <a:rPr lang="en-GB" smtClean="0"/>
              <a:t>27/04/2025</a:t>
            </a:fld>
            <a:endParaRPr lang="en-GB"/>
          </a:p>
        </p:txBody>
      </p:sp>
      <p:sp>
        <p:nvSpPr>
          <p:cNvPr id="8" name="Footer Placeholder 7">
            <a:extLst>
              <a:ext uri="{FF2B5EF4-FFF2-40B4-BE49-F238E27FC236}">
                <a16:creationId xmlns:a16="http://schemas.microsoft.com/office/drawing/2014/main" id="{061A649C-B3A8-489F-ACDF-4A055A7DA66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0FD7984-2933-4E7B-9BA8-015588FFDC17}"/>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70222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51FF6-48D9-4AB6-8A29-2D76F9E165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D14FDF0-53A7-4730-862F-76D396F01EAC}"/>
              </a:ext>
            </a:extLst>
          </p:cNvPr>
          <p:cNvSpPr>
            <a:spLocks noGrp="1"/>
          </p:cNvSpPr>
          <p:nvPr>
            <p:ph type="dt" sz="half" idx="10"/>
          </p:nvPr>
        </p:nvSpPr>
        <p:spPr/>
        <p:txBody>
          <a:bodyPr/>
          <a:lstStyle/>
          <a:p>
            <a:fld id="{A4EF197B-C38B-4EDA-A91F-4C013B978C13}" type="datetimeFigureOut">
              <a:rPr lang="en-GB" smtClean="0"/>
              <a:t>27/04/2025</a:t>
            </a:fld>
            <a:endParaRPr lang="en-GB"/>
          </a:p>
        </p:txBody>
      </p:sp>
      <p:sp>
        <p:nvSpPr>
          <p:cNvPr id="4" name="Footer Placeholder 3">
            <a:extLst>
              <a:ext uri="{FF2B5EF4-FFF2-40B4-BE49-F238E27FC236}">
                <a16:creationId xmlns:a16="http://schemas.microsoft.com/office/drawing/2014/main" id="{4917A51D-EFB3-4EFB-BD94-971767339E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17E8F5-EF3A-419E-9B89-C59EB3A3F154}"/>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336086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0E3D4F-5FA8-4C91-BB48-018B3A7AF880}"/>
              </a:ext>
            </a:extLst>
          </p:cNvPr>
          <p:cNvSpPr>
            <a:spLocks noGrp="1"/>
          </p:cNvSpPr>
          <p:nvPr>
            <p:ph type="dt" sz="half" idx="10"/>
          </p:nvPr>
        </p:nvSpPr>
        <p:spPr/>
        <p:txBody>
          <a:bodyPr/>
          <a:lstStyle/>
          <a:p>
            <a:fld id="{A4EF197B-C38B-4EDA-A91F-4C013B978C13}" type="datetimeFigureOut">
              <a:rPr lang="en-GB" smtClean="0"/>
              <a:t>27/04/2025</a:t>
            </a:fld>
            <a:endParaRPr lang="en-GB"/>
          </a:p>
        </p:txBody>
      </p:sp>
      <p:sp>
        <p:nvSpPr>
          <p:cNvPr id="3" name="Footer Placeholder 2">
            <a:extLst>
              <a:ext uri="{FF2B5EF4-FFF2-40B4-BE49-F238E27FC236}">
                <a16:creationId xmlns:a16="http://schemas.microsoft.com/office/drawing/2014/main" id="{6C0F0FF1-CCD4-4CF4-A6F3-BA9C31E0064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B5D52A4-9481-4972-8472-B278B4C4B02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2614025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51DEA-7709-494C-8736-40201071F7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A6ABD2-514D-4B7B-BA18-C6A24B1772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1590F08-585F-4449-AE84-B40E3C602C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101A93E-7561-422B-A534-321389885394}"/>
              </a:ext>
            </a:extLst>
          </p:cNvPr>
          <p:cNvSpPr>
            <a:spLocks noGrp="1"/>
          </p:cNvSpPr>
          <p:nvPr>
            <p:ph type="dt" sz="half" idx="10"/>
          </p:nvPr>
        </p:nvSpPr>
        <p:spPr/>
        <p:txBody>
          <a:bodyPr/>
          <a:lstStyle/>
          <a:p>
            <a:fld id="{A4EF197B-C38B-4EDA-A91F-4C013B978C13}" type="datetimeFigureOut">
              <a:rPr lang="en-GB" smtClean="0"/>
              <a:t>27/04/2025</a:t>
            </a:fld>
            <a:endParaRPr lang="en-GB"/>
          </a:p>
        </p:txBody>
      </p:sp>
      <p:sp>
        <p:nvSpPr>
          <p:cNvPr id="6" name="Footer Placeholder 5">
            <a:extLst>
              <a:ext uri="{FF2B5EF4-FFF2-40B4-BE49-F238E27FC236}">
                <a16:creationId xmlns:a16="http://schemas.microsoft.com/office/drawing/2014/main" id="{3CF9C552-E545-4CA6-966A-2FA3ACD5E3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71FC18-237C-4C45-9791-EA0D814F7CF0}"/>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63281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CB7AA-9362-455A-AF4A-17E22AAA54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BDE8C49-F102-4650-8B25-659A3E735C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99308C-8AE4-411F-AD70-C30B132F15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D61E87-1C91-48C7-9028-60778DDE1617}"/>
              </a:ext>
            </a:extLst>
          </p:cNvPr>
          <p:cNvSpPr>
            <a:spLocks noGrp="1"/>
          </p:cNvSpPr>
          <p:nvPr>
            <p:ph type="dt" sz="half" idx="10"/>
          </p:nvPr>
        </p:nvSpPr>
        <p:spPr/>
        <p:txBody>
          <a:bodyPr/>
          <a:lstStyle/>
          <a:p>
            <a:fld id="{A4EF197B-C38B-4EDA-A91F-4C013B978C13}" type="datetimeFigureOut">
              <a:rPr lang="en-GB" smtClean="0"/>
              <a:t>27/04/2025</a:t>
            </a:fld>
            <a:endParaRPr lang="en-GB"/>
          </a:p>
        </p:txBody>
      </p:sp>
      <p:sp>
        <p:nvSpPr>
          <p:cNvPr id="6" name="Footer Placeholder 5">
            <a:extLst>
              <a:ext uri="{FF2B5EF4-FFF2-40B4-BE49-F238E27FC236}">
                <a16:creationId xmlns:a16="http://schemas.microsoft.com/office/drawing/2014/main" id="{38871CA7-E338-4B7A-ACE5-D1CCA14D81E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1D2CEBB-09EF-4B25-A34A-2C5B20E2E0F8}"/>
              </a:ext>
            </a:extLst>
          </p:cNvPr>
          <p:cNvSpPr>
            <a:spLocks noGrp="1"/>
          </p:cNvSpPr>
          <p:nvPr>
            <p:ph type="sldNum" sz="quarter" idx="12"/>
          </p:nvPr>
        </p:nvSpPr>
        <p:spPr/>
        <p:txBody>
          <a:bodyPr/>
          <a:lstStyle/>
          <a:p>
            <a:fld id="{06BF3D9D-C4B5-4267-BD45-65402AF5D6CC}" type="slidenum">
              <a:rPr lang="en-GB" smtClean="0"/>
              <a:t>‹#›</a:t>
            </a:fld>
            <a:endParaRPr lang="en-GB"/>
          </a:p>
        </p:txBody>
      </p:sp>
    </p:spTree>
    <p:extLst>
      <p:ext uri="{BB962C8B-B14F-4D97-AF65-F5344CB8AC3E}">
        <p14:creationId xmlns:p14="http://schemas.microsoft.com/office/powerpoint/2010/main" val="179472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83B60F-6BC2-41DA-A646-26F52190F1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6A676C-5E6F-4F0B-B084-790BD8F270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ECD550-2B05-44A0-AEC8-0CEDEEA7F2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F197B-C38B-4EDA-A91F-4C013B978C13}" type="datetimeFigureOut">
              <a:rPr lang="en-GB" smtClean="0"/>
              <a:t>27/04/2025</a:t>
            </a:fld>
            <a:endParaRPr lang="en-GB"/>
          </a:p>
        </p:txBody>
      </p:sp>
      <p:sp>
        <p:nvSpPr>
          <p:cNvPr id="5" name="Footer Placeholder 4">
            <a:extLst>
              <a:ext uri="{FF2B5EF4-FFF2-40B4-BE49-F238E27FC236}">
                <a16:creationId xmlns:a16="http://schemas.microsoft.com/office/drawing/2014/main" id="{3A21B04B-59EC-41D7-AA66-0F73186D22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AD932C9-34E2-4589-9BAD-400C866946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BF3D9D-C4B5-4267-BD45-65402AF5D6CC}" type="slidenum">
              <a:rPr lang="en-GB" smtClean="0"/>
              <a:t>‹#›</a:t>
            </a:fld>
            <a:endParaRPr lang="en-GB"/>
          </a:p>
        </p:txBody>
      </p:sp>
    </p:spTree>
    <p:extLst>
      <p:ext uri="{BB962C8B-B14F-4D97-AF65-F5344CB8AC3E}">
        <p14:creationId xmlns:p14="http://schemas.microsoft.com/office/powerpoint/2010/main" val="3000135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jpe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e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14">
            <a:extLst>
              <a:ext uri="{FF2B5EF4-FFF2-40B4-BE49-F238E27FC236}">
                <a16:creationId xmlns:a16="http://schemas.microsoft.com/office/drawing/2014/main" id="{81829F15-7617-425D-8FFF-76D31FD24B40}"/>
              </a:ext>
            </a:extLst>
          </p:cNvPr>
          <p:cNvSpPr txBox="1">
            <a:spLocks noChangeArrowheads="1"/>
          </p:cNvSpPr>
          <p:nvPr/>
        </p:nvSpPr>
        <p:spPr bwMode="auto">
          <a:xfrm>
            <a:off x="220760" y="169275"/>
            <a:ext cx="11723590" cy="650775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dirty="0">
                <a:latin typeface="Kinetic" panose="00000500000000000000" pitchFamily="50" charset="0"/>
                <a:ea typeface="Calibri" panose="020F0502020204030204" pitchFamily="34" charset="0"/>
                <a:cs typeface="Calibri" panose="020F0502020204030204" pitchFamily="34" charset="0"/>
              </a:rPr>
              <a:t> </a:t>
            </a:r>
            <a:endParaRPr lang="en-GB"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 Box 14">
            <a:extLst>
              <a:ext uri="{FF2B5EF4-FFF2-40B4-BE49-F238E27FC236}">
                <a16:creationId xmlns:a16="http://schemas.microsoft.com/office/drawing/2014/main" id="{83A36AD6-6568-4C83-9EFE-F0A1AD6A4711}"/>
              </a:ext>
            </a:extLst>
          </p:cNvPr>
          <p:cNvSpPr txBox="1">
            <a:spLocks noChangeArrowheads="1"/>
          </p:cNvSpPr>
          <p:nvPr/>
        </p:nvSpPr>
        <p:spPr bwMode="auto">
          <a:xfrm>
            <a:off x="5077515" y="400617"/>
            <a:ext cx="2552010" cy="42692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US" sz="1600" b="1" dirty="0">
              <a:latin typeface="Kinetic" panose="00000500000000000000" pitchFamily="50" charset="0"/>
              <a:ea typeface="Calibri" panose="020F0502020204030204" pitchFamily="34" charset="0"/>
              <a:cs typeface="Calibri" panose="020F0502020204030204" pitchFamily="34" charset="0"/>
            </a:endParaRPr>
          </a:p>
          <a:p>
            <a:pPr algn="ctr">
              <a:spcAft>
                <a:spcPts val="0"/>
              </a:spcAft>
            </a:pPr>
            <a:r>
              <a:rPr lang="en-US" sz="1600" b="1" dirty="0">
                <a:latin typeface="Lucida Bright" panose="02040602050505020304" pitchFamily="18" charset="0"/>
                <a:ea typeface="Calibri" panose="020F0502020204030204" pitchFamily="34" charset="0"/>
                <a:cs typeface="Calibri" panose="020F0502020204030204" pitchFamily="34" charset="0"/>
              </a:rPr>
              <a:t>Summer 1 2025</a:t>
            </a:r>
            <a:endParaRPr lang="en-GB" sz="1600" b="1"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US" sz="1600" b="1" dirty="0">
                <a:effectLst/>
                <a:latin typeface="Lucida Bright" panose="02040602050505020304" pitchFamily="18" charset="0"/>
                <a:ea typeface="Calibri" panose="020F0502020204030204" pitchFamily="34" charset="0"/>
                <a:cs typeface="Calibri" panose="020F0502020204030204" pitchFamily="34" charset="0"/>
              </a:rPr>
              <a:t>Years 1 &amp; 2</a:t>
            </a:r>
            <a:endParaRPr lang="en-GB" sz="16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9" name="Text Box 14">
            <a:extLst>
              <a:ext uri="{FF2B5EF4-FFF2-40B4-BE49-F238E27FC236}">
                <a16:creationId xmlns:a16="http://schemas.microsoft.com/office/drawing/2014/main" id="{6A8A5E1B-1B35-4FBD-888C-93350CEA44B7}"/>
              </a:ext>
            </a:extLst>
          </p:cNvPr>
          <p:cNvSpPr txBox="1">
            <a:spLocks noChangeArrowheads="1"/>
          </p:cNvSpPr>
          <p:nvPr/>
        </p:nvSpPr>
        <p:spPr bwMode="auto">
          <a:xfrm>
            <a:off x="404034" y="402648"/>
            <a:ext cx="4563943" cy="1618583"/>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English</a:t>
            </a:r>
          </a:p>
          <a:p>
            <a:pP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r>
              <a:rPr lang="en-GB" sz="900" dirty="0">
                <a:latin typeface="Lucida Bright" panose="02040602050505020304" pitchFamily="18" charset="0"/>
                <a:ea typeface="Calibri" panose="020F0502020204030204" pitchFamily="34" charset="0"/>
                <a:cs typeface="Calibri" panose="020F0502020204030204" pitchFamily="34" charset="0"/>
              </a:rPr>
              <a:t>In English, we will be reading the book ‘Toys in Space’ to help us write our own story based on lost toys.</a:t>
            </a:r>
          </a:p>
          <a:p>
            <a:pPr algn="ctr">
              <a:spcAft>
                <a:spcPts val="0"/>
              </a:spcAft>
            </a:pPr>
            <a:endParaRPr lang="en-GB" sz="900" b="1" dirty="0">
              <a:latin typeface="Lucida Bright" panose="02040602050505020304" pitchFamily="18" charset="0"/>
              <a:ea typeface="Calibri" panose="020F0502020204030204" pitchFamily="34" charset="0"/>
              <a:cs typeface="Calibri" panose="020F0502020204030204" pitchFamily="34" charset="0"/>
            </a:endParaRPr>
          </a:p>
          <a:p>
            <a:r>
              <a:rPr lang="en-GB" sz="9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Listen to your child reading their school book as often as possible</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Read to your child a book they may not be able to read independently for pleasure. </a:t>
            </a:r>
          </a:p>
          <a:p>
            <a:pPr algn="ctr">
              <a:spcAft>
                <a:spcPts val="0"/>
              </a:spcAft>
            </a:pPr>
            <a:r>
              <a:rPr lang="en-GB" sz="1000" b="1" dirty="0">
                <a:latin typeface="Lucida Bright" panose="02040602050505020304" pitchFamily="18" charset="0"/>
                <a:ea typeface="Calibri" panose="020F0502020204030204" pitchFamily="34" charset="0"/>
                <a:cs typeface="Calibri" panose="020F0502020204030204" pitchFamily="34" charset="0"/>
              </a:rPr>
              <a:t> </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0" name="Text Box 14">
            <a:extLst>
              <a:ext uri="{FF2B5EF4-FFF2-40B4-BE49-F238E27FC236}">
                <a16:creationId xmlns:a16="http://schemas.microsoft.com/office/drawing/2014/main" id="{F455D7FA-C263-4EF0-A1DB-8B9C49ACA102}"/>
              </a:ext>
            </a:extLst>
          </p:cNvPr>
          <p:cNvSpPr txBox="1">
            <a:spLocks noChangeArrowheads="1"/>
          </p:cNvSpPr>
          <p:nvPr/>
        </p:nvSpPr>
        <p:spPr bwMode="auto">
          <a:xfrm>
            <a:off x="398438" y="2106048"/>
            <a:ext cx="4569539" cy="256108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Maths</a:t>
            </a: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One </a:t>
            </a:r>
            <a:r>
              <a:rPr lang="en-GB" sz="900" dirty="0">
                <a:latin typeface="Lucida Bright" panose="02040602050505020304" pitchFamily="18" charset="0"/>
                <a:ea typeface="Calibri" panose="020F0502020204030204" pitchFamily="34" charset="0"/>
                <a:cs typeface="Calibri" panose="020F0502020204030204" pitchFamily="34" charset="0"/>
              </a:rPr>
              <a:t>children will be learning about multiplication and division and fractions. We shall be learning to count in 2s,5s and 10s, arrays, grouping and sharing. In fractions we shall learn about finding halves and quarters of different shapes and amounts.</a:t>
            </a:r>
            <a:endParaRPr lang="en-GB" sz="900" b="1"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b="1"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Practice counting forwards and backwards to 100 and writing the numbers with the correct formation.</a:t>
            </a:r>
          </a:p>
          <a:p>
            <a:pPr marL="171450" indent="-171450">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Log on to Numbots at home to help increase fluency.</a:t>
            </a:r>
          </a:p>
          <a:p>
            <a:pPr>
              <a:spcAft>
                <a:spcPts val="0"/>
              </a:spcAft>
            </a:pPr>
            <a:endParaRPr lang="en-GB" sz="90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dirty="0">
                <a:latin typeface="Lucida Bright" panose="02040602050505020304" pitchFamily="18" charset="0"/>
                <a:ea typeface="Calibri" panose="020F0502020204030204" pitchFamily="34" charset="0"/>
                <a:cs typeface="Calibri" panose="020F0502020204030204" pitchFamily="34" charset="0"/>
              </a:rPr>
              <a:t>In maths </a:t>
            </a:r>
            <a:r>
              <a:rPr lang="en-GB" sz="900" dirty="0">
                <a:solidFill>
                  <a:srgbClr val="FF0000"/>
                </a:solidFill>
                <a:latin typeface="Lucida Bright" panose="02040602050505020304" pitchFamily="18" charset="0"/>
                <a:ea typeface="Calibri" panose="020F0502020204030204" pitchFamily="34" charset="0"/>
                <a:cs typeface="Calibri" panose="020F0502020204030204" pitchFamily="34" charset="0"/>
              </a:rPr>
              <a:t>Year Two </a:t>
            </a:r>
            <a:r>
              <a:rPr lang="en-GB" sz="900" dirty="0">
                <a:latin typeface="Lucida Bright" panose="02040602050505020304" pitchFamily="18" charset="0"/>
                <a:ea typeface="Calibri" panose="020F0502020204030204" pitchFamily="34" charset="0"/>
                <a:cs typeface="Calibri" panose="020F0502020204030204" pitchFamily="34" charset="0"/>
              </a:rPr>
              <a:t>children will be learning about fractions, learning to recognise ½, ¼ and 1/3. Children will also be revisiting time and learning to tell the time to o’clock, half past, quarter to and quarter past</a:t>
            </a:r>
            <a:r>
              <a:rPr lang="en-GB" sz="900">
                <a:latin typeface="Lucida Bright" panose="02040602050505020304" pitchFamily="18" charset="0"/>
                <a:ea typeface="Calibri" panose="020F0502020204030204" pitchFamily="34" charset="0"/>
                <a:cs typeface="Calibri" panose="020F0502020204030204" pitchFamily="34" charset="0"/>
              </a:rPr>
              <a:t>. </a:t>
            </a:r>
            <a:endParaRPr lang="en-GB" sz="900" b="1"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900" b="1"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Log on to Numbots at home to help increase fluency.</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Log on to Times Tables Rock Stars</a:t>
            </a:r>
          </a:p>
          <a:p>
            <a:pPr marL="171450" indent="-171450">
              <a:spcAft>
                <a:spcPts val="0"/>
              </a:spcAft>
              <a:buFontTx/>
              <a:buChar char="-"/>
            </a:pPr>
            <a:r>
              <a:rPr lang="en-GB" sz="900" dirty="0">
                <a:latin typeface="Lucida Bright" panose="02040602050505020304" pitchFamily="18" charset="0"/>
                <a:ea typeface="Calibri" panose="020F0502020204030204" pitchFamily="34" charset="0"/>
                <a:cs typeface="Calibri" panose="020F0502020204030204" pitchFamily="34" charset="0"/>
              </a:rPr>
              <a:t>Ask children to tell the time at different points of the day. </a:t>
            </a:r>
          </a:p>
        </p:txBody>
      </p:sp>
      <p:sp>
        <p:nvSpPr>
          <p:cNvPr id="11" name="Text Box 14">
            <a:extLst>
              <a:ext uri="{FF2B5EF4-FFF2-40B4-BE49-F238E27FC236}">
                <a16:creationId xmlns:a16="http://schemas.microsoft.com/office/drawing/2014/main" id="{AEF9EF95-09B2-445B-8156-C90020C6786E}"/>
              </a:ext>
            </a:extLst>
          </p:cNvPr>
          <p:cNvSpPr txBox="1">
            <a:spLocks noChangeArrowheads="1"/>
          </p:cNvSpPr>
          <p:nvPr/>
        </p:nvSpPr>
        <p:spPr bwMode="auto">
          <a:xfrm>
            <a:off x="404034" y="4751952"/>
            <a:ext cx="2800351" cy="1703397"/>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Art</a:t>
            </a:r>
            <a:endParaRPr lang="en-GB" sz="1000" b="1"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Art will be generating ideas from a wider range of stimuli, exploring wats to use different media such as relief pictures (3D qualities). We will be using maps as our inspiration, </a:t>
            </a:r>
          </a:p>
          <a:p>
            <a:pPr algn="ctr"/>
            <a:r>
              <a:rPr lang="en-GB" sz="1000" dirty="0">
                <a:latin typeface="Lucida Bright" panose="02040602050505020304" pitchFamily="18" charset="0"/>
                <a:ea typeface="Calibri" panose="020F0502020204030204" pitchFamily="34" charset="0"/>
                <a:cs typeface="Calibri" panose="020F0502020204030204" pitchFamily="34" charset="0"/>
              </a:rPr>
              <a:t> </a:t>
            </a:r>
          </a:p>
        </p:txBody>
      </p:sp>
      <p:sp>
        <p:nvSpPr>
          <p:cNvPr id="12" name="Text Box 14">
            <a:extLst>
              <a:ext uri="{FF2B5EF4-FFF2-40B4-BE49-F238E27FC236}">
                <a16:creationId xmlns:a16="http://schemas.microsoft.com/office/drawing/2014/main" id="{D3221CF0-BF56-4821-AAB5-623940B90B93}"/>
              </a:ext>
            </a:extLst>
          </p:cNvPr>
          <p:cNvSpPr txBox="1">
            <a:spLocks noChangeArrowheads="1"/>
          </p:cNvSpPr>
          <p:nvPr/>
        </p:nvSpPr>
        <p:spPr bwMode="auto">
          <a:xfrm>
            <a:off x="7753358" y="402649"/>
            <a:ext cx="3943343" cy="1944796"/>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History </a:t>
            </a: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history we will be learning about The Great Fire of London. Children will learn about the main events of this historical event and learn about the artefacts that we use as historians to find out about the past. </a:t>
            </a:r>
            <a:endParaRPr lang="en-GB" sz="10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 </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Research The Great Fire Of London</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Look at pictures of how London has changed over the last 400 years</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Think about how fires spread. What do we do if there is a fire. </a:t>
            </a:r>
          </a:p>
          <a:p>
            <a:pPr>
              <a:spcAft>
                <a:spcPts val="0"/>
              </a:spcAft>
            </a:pPr>
            <a:endParaRPr lang="en-GB" sz="1000" u="sng" dirty="0">
              <a:latin typeface="Lucida Bright" panose="02040602050505020304" pitchFamily="18" charset="0"/>
              <a:ea typeface="Calibri" panose="020F0502020204030204" pitchFamily="34" charset="0"/>
              <a:cs typeface="Calibri" panose="020F0502020204030204" pitchFamily="34" charset="0"/>
            </a:endParaRPr>
          </a:p>
        </p:txBody>
      </p:sp>
      <p:sp>
        <p:nvSpPr>
          <p:cNvPr id="13" name="Text Box 14">
            <a:extLst>
              <a:ext uri="{FF2B5EF4-FFF2-40B4-BE49-F238E27FC236}">
                <a16:creationId xmlns:a16="http://schemas.microsoft.com/office/drawing/2014/main" id="{5834B56B-8439-45A7-B8B3-8019DD2B8F57}"/>
              </a:ext>
            </a:extLst>
          </p:cNvPr>
          <p:cNvSpPr txBox="1">
            <a:spLocks noChangeArrowheads="1"/>
          </p:cNvSpPr>
          <p:nvPr/>
        </p:nvSpPr>
        <p:spPr bwMode="auto">
          <a:xfrm>
            <a:off x="7753358" y="2434928"/>
            <a:ext cx="3943343" cy="2207732"/>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Science</a:t>
            </a:r>
          </a:p>
          <a:p>
            <a:pPr>
              <a:spcAft>
                <a:spcPts val="0"/>
              </a:spcAft>
            </a:pPr>
            <a:endParaRPr lang="en-GB" sz="105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science we will be learning about living things and their habitats. We shall be looking at different habitats such as our local area, polar, ocean, woodland, and desert. We shall learn about why certain animals live in these types of habitats and why.</a:t>
            </a:r>
          </a:p>
          <a:p>
            <a:pPr>
              <a:spcAft>
                <a:spcPts val="0"/>
              </a:spcAft>
            </a:pPr>
            <a:endParaRPr lang="en-GB" sz="1000" u="sng" dirty="0">
              <a:latin typeface="Lucida Bright" panose="02040602050505020304" pitchFamily="18" charset="0"/>
              <a:ea typeface="Calibri" panose="020F0502020204030204" pitchFamily="34" charset="0"/>
              <a:cs typeface="Calibri" panose="020F0502020204030204" pitchFamily="34" charset="0"/>
            </a:endParaRPr>
          </a:p>
          <a:p>
            <a:pPr>
              <a:spcAft>
                <a:spcPts val="0"/>
              </a:spcAft>
            </a:pPr>
            <a:r>
              <a:rPr lang="en-GB" sz="1000" u="sng" dirty="0">
                <a:latin typeface="Lucida Bright" panose="02040602050505020304" pitchFamily="18" charset="0"/>
                <a:ea typeface="Calibri" panose="020F0502020204030204" pitchFamily="34" charset="0"/>
                <a:cs typeface="Calibri" panose="020F0502020204030204" pitchFamily="34" charset="0"/>
              </a:rPr>
              <a:t>What you can do to help at home:</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Do some research in to what animals live in these types of habitats.</a:t>
            </a:r>
          </a:p>
          <a:p>
            <a:pP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Choose an animal and find out where it lives, what kind of habitat it lives in and what food it eats.</a:t>
            </a:r>
          </a:p>
        </p:txBody>
      </p:sp>
      <p:sp>
        <p:nvSpPr>
          <p:cNvPr id="14" name="Text Box 14">
            <a:extLst>
              <a:ext uri="{FF2B5EF4-FFF2-40B4-BE49-F238E27FC236}">
                <a16:creationId xmlns:a16="http://schemas.microsoft.com/office/drawing/2014/main" id="{85DF0102-AB11-4EC9-A427-DE37D057D6B4}"/>
              </a:ext>
            </a:extLst>
          </p:cNvPr>
          <p:cNvSpPr txBox="1">
            <a:spLocks noChangeArrowheads="1"/>
          </p:cNvSpPr>
          <p:nvPr/>
        </p:nvSpPr>
        <p:spPr bwMode="auto">
          <a:xfrm>
            <a:off x="6329360" y="4763191"/>
            <a:ext cx="2700341" cy="1692159"/>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Physical Education</a:t>
            </a:r>
            <a:endParaRPr lang="en-GB" sz="10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00" dirty="0">
                <a:latin typeface="Lucida Bright" panose="02040602050505020304" pitchFamily="18" charset="0"/>
                <a:ea typeface="Calibri" panose="020F0502020204030204" pitchFamily="34" charset="0"/>
                <a:cs typeface="Calibri" panose="020F0502020204030204" pitchFamily="34" charset="0"/>
              </a:rPr>
              <a:t>In PE we will be learning about target games.</a:t>
            </a:r>
          </a:p>
          <a:p>
            <a:pPr algn="ctr">
              <a:spcAft>
                <a:spcPts val="0"/>
              </a:spcAft>
            </a:pPr>
            <a:endParaRPr lang="en-GB" sz="100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u="sng" dirty="0">
                <a:latin typeface="Lucida Bright" panose="02040602050505020304" pitchFamily="18" charset="0"/>
                <a:ea typeface="Calibri" panose="020F0502020204030204" pitchFamily="34" charset="0"/>
                <a:cs typeface="Calibri" panose="020F0502020204030204" pitchFamily="34" charset="0"/>
              </a:rPr>
              <a:t>Music</a:t>
            </a:r>
          </a:p>
          <a:p>
            <a:pPr algn="ctr"/>
            <a:r>
              <a:rPr lang="en-GB" sz="1000" dirty="0">
                <a:effectLst/>
                <a:latin typeface="Lucida Bright" panose="02040602050505020304" pitchFamily="18" charset="0"/>
                <a:ea typeface="Calibri" panose="020F0502020204030204" pitchFamily="34" charset="0"/>
                <a:cs typeface="Calibri" panose="020F0502020204030204" pitchFamily="34" charset="0"/>
              </a:rPr>
              <a:t>In music we will be learning </a:t>
            </a:r>
          </a:p>
          <a:p>
            <a:pPr algn="ctr"/>
            <a:r>
              <a:rPr lang="en-GB" sz="1000" dirty="0">
                <a:effectLst/>
                <a:latin typeface="Lucida Bright" panose="02040602050505020304" pitchFamily="18" charset="0"/>
                <a:ea typeface="Calibri" panose="020F0502020204030204" pitchFamily="34" charset="0"/>
                <a:cs typeface="Calibri" panose="020F0502020204030204" pitchFamily="34" charset="0"/>
              </a:rPr>
              <a:t>about active listening, performing a movement piece and using graphic scores.</a:t>
            </a:r>
            <a:r>
              <a:rPr lang="en-US" sz="1000" dirty="0">
                <a:latin typeface="Lucida Bright" panose="02040602050505020304" pitchFamily="18" charset="0"/>
              </a:rPr>
              <a:t>	</a:t>
            </a:r>
          </a:p>
          <a:p>
            <a:pPr algn="ctr"/>
            <a:r>
              <a:rPr lang="en-GB" dirty="0"/>
              <a:t>	</a:t>
            </a:r>
          </a:p>
          <a:p>
            <a:pPr algn="ctr">
              <a:spcAft>
                <a:spcPts val="0"/>
              </a:spcAft>
            </a:pP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6" name="Text Box 14">
            <a:extLst>
              <a:ext uri="{FF2B5EF4-FFF2-40B4-BE49-F238E27FC236}">
                <a16:creationId xmlns:a16="http://schemas.microsoft.com/office/drawing/2014/main" id="{A0ECC812-8824-44C1-9482-15AFA2C28772}"/>
              </a:ext>
            </a:extLst>
          </p:cNvPr>
          <p:cNvSpPr txBox="1">
            <a:spLocks noChangeArrowheads="1"/>
          </p:cNvSpPr>
          <p:nvPr/>
        </p:nvSpPr>
        <p:spPr bwMode="auto">
          <a:xfrm>
            <a:off x="3337593" y="4763191"/>
            <a:ext cx="2809874" cy="1692158"/>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lnSpc>
                <a:spcPct val="150000"/>
              </a:lnSpc>
              <a:spcAft>
                <a:spcPts val="0"/>
              </a:spcAft>
            </a:pPr>
            <a:r>
              <a:rPr lang="en-GB" sz="950" b="1" u="sng" dirty="0">
                <a:latin typeface="Lucida Bright" panose="02040602050505020304" pitchFamily="18" charset="0"/>
                <a:ea typeface="Calibri" panose="020F0502020204030204" pitchFamily="34" charset="0"/>
                <a:cs typeface="Calibri" panose="020F0502020204030204" pitchFamily="34" charset="0"/>
              </a:rPr>
              <a:t>PHSE</a:t>
            </a:r>
          </a:p>
          <a:p>
            <a:pPr algn="ctr">
              <a:spcAft>
                <a:spcPts val="0"/>
              </a:spcAft>
            </a:pPr>
            <a:r>
              <a:rPr lang="en-GB" sz="950" dirty="0">
                <a:latin typeface="Lucida Bright" panose="02040602050505020304" pitchFamily="18" charset="0"/>
                <a:ea typeface="Calibri" panose="020F0502020204030204" pitchFamily="34" charset="0"/>
                <a:cs typeface="Calibri" panose="020F0502020204030204" pitchFamily="34" charset="0"/>
              </a:rPr>
              <a:t>In PHSE we will be learning about being my best.  </a:t>
            </a:r>
          </a:p>
          <a:p>
            <a:pPr algn="ctr">
              <a:spcAft>
                <a:spcPts val="0"/>
              </a:spcAft>
            </a:pPr>
            <a:endParaRPr lang="en-GB" sz="950"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950" b="1" u="sng" dirty="0">
                <a:latin typeface="Lucida Bright" panose="02040602050505020304" pitchFamily="18" charset="0"/>
                <a:ea typeface="Calibri" panose="020F0502020204030204" pitchFamily="34" charset="0"/>
                <a:cs typeface="Calibri" panose="020F0502020204030204" pitchFamily="34" charset="0"/>
              </a:rPr>
              <a:t>Religious Studies</a:t>
            </a:r>
          </a:p>
          <a:p>
            <a:pPr>
              <a:lnSpc>
                <a:spcPct val="107000"/>
              </a:lnSpc>
              <a:spcAft>
                <a:spcPts val="800"/>
              </a:spcAft>
            </a:pPr>
            <a:r>
              <a:rPr lang="en-GB" sz="950" dirty="0">
                <a:latin typeface="Lucida Bright" panose="02040602050505020304" pitchFamily="18" charset="0"/>
                <a:ea typeface="Calibri" panose="020F0502020204030204" pitchFamily="34" charset="0"/>
                <a:cs typeface="Calibri" panose="020F0502020204030204" pitchFamily="34" charset="0"/>
              </a:rPr>
              <a:t>In RE will be learning about h</a:t>
            </a:r>
            <a:r>
              <a:rPr lang="en-GB" sz="950" dirty="0">
                <a:effectLst/>
                <a:latin typeface="Lucida Bright" panose="02040602050505020304" pitchFamily="18" charset="0"/>
                <a:ea typeface="Kinetic" panose="00000500000000000000" pitchFamily="50" charset="0"/>
                <a:cs typeface="Kinetic" panose="00000500000000000000" pitchFamily="50" charset="0"/>
              </a:rPr>
              <a:t>ow we know some people have a special connection to God? We will learn this through the world views of Sikh, Muslim, Christian, Jewish, and Hindu</a:t>
            </a:r>
            <a:r>
              <a:rPr lang="en-GB" sz="1000" dirty="0">
                <a:effectLst/>
                <a:latin typeface="Lucida Bright" panose="02040602050505020304" pitchFamily="18" charset="0"/>
                <a:ea typeface="Kinetic" panose="00000500000000000000" pitchFamily="50" charset="0"/>
                <a:cs typeface="Kinetic" panose="00000500000000000000" pitchFamily="50" charset="0"/>
              </a:rPr>
              <a:t>. </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p:txBody>
      </p:sp>
      <p:sp>
        <p:nvSpPr>
          <p:cNvPr id="17" name="Text Box 14">
            <a:extLst>
              <a:ext uri="{FF2B5EF4-FFF2-40B4-BE49-F238E27FC236}">
                <a16:creationId xmlns:a16="http://schemas.microsoft.com/office/drawing/2014/main" id="{074BAF83-0C25-4758-9D10-0EF0343BB77C}"/>
              </a:ext>
            </a:extLst>
          </p:cNvPr>
          <p:cNvSpPr txBox="1">
            <a:spLocks noChangeArrowheads="1"/>
          </p:cNvSpPr>
          <p:nvPr/>
        </p:nvSpPr>
        <p:spPr bwMode="auto">
          <a:xfrm>
            <a:off x="9186861" y="4763191"/>
            <a:ext cx="2509840" cy="1692160"/>
          </a:xfrm>
          <a:prstGeom prst="rect">
            <a:avLst/>
          </a:prstGeom>
          <a:solidFill>
            <a:schemeClr val="lt1">
              <a:lumMod val="100000"/>
              <a:lumOff val="0"/>
            </a:schemeClr>
          </a:solidFill>
          <a:ln w="63500" cmpd="thickThin" algn="ctr">
            <a:solidFill>
              <a:schemeClr val="accent1">
                <a:lumMod val="100000"/>
                <a:lumOff val="0"/>
              </a:schemeClr>
            </a:solidFill>
            <a:prstDash val="solid"/>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rot="0" vert="horz" wrap="square" lIns="91440" tIns="45720" rIns="91440" bIns="45720" anchor="t" anchorCtr="0" upright="1">
            <a:noAutofit/>
          </a:bodyPr>
          <a:lstStyle/>
          <a:p>
            <a:pPr algn="ctr">
              <a:spcAft>
                <a:spcPts val="0"/>
              </a:spcAft>
            </a:pPr>
            <a:r>
              <a:rPr lang="en-GB" sz="2400" dirty="0">
                <a:effectLst/>
                <a:latin typeface="Lucida Bright" panose="02040602050505020304" pitchFamily="18" charset="0"/>
                <a:ea typeface="Calibri" panose="020F0502020204030204" pitchFamily="34" charset="0"/>
                <a:cs typeface="Calibri" panose="020F0502020204030204" pitchFamily="34" charset="0"/>
              </a:rPr>
              <a:t> </a:t>
            </a:r>
            <a:r>
              <a:rPr lang="en-GB" sz="1050" b="1" u="sng" dirty="0">
                <a:effectLst/>
                <a:latin typeface="Lucida Bright" panose="02040602050505020304" pitchFamily="18" charset="0"/>
                <a:ea typeface="Calibri" panose="020F0502020204030204" pitchFamily="34" charset="0"/>
                <a:cs typeface="Calibri" panose="020F0502020204030204" pitchFamily="34" charset="0"/>
              </a:rPr>
              <a:t>Computing</a:t>
            </a:r>
            <a:endParaRPr lang="en-GB" sz="1050" b="1" u="sng" dirty="0">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endParaRPr lang="en-GB" sz="1050" b="1" dirty="0">
              <a:latin typeface="Lucida Bright" panose="02040602050505020304" pitchFamily="18" charset="0"/>
              <a:ea typeface="Calibri" panose="020F0502020204030204" pitchFamily="34" charset="0"/>
              <a:cs typeface="Calibri" panose="020F0502020204030204" pitchFamily="34" charset="0"/>
            </a:endParaRPr>
          </a:p>
          <a:p>
            <a:pPr algn="ctr"/>
            <a:endParaRPr lang="en-GB" sz="1000" dirty="0">
              <a:latin typeface="Lucida Bright" panose="02040602050505020304" pitchFamily="18" charset="0"/>
              <a:ea typeface="Calibri" panose="020F0502020204030204" pitchFamily="34" charset="0"/>
              <a:cs typeface="Calibri" panose="020F0502020204030204" pitchFamily="34" charset="0"/>
            </a:endParaRPr>
          </a:p>
          <a:p>
            <a:pPr algn="ctr"/>
            <a:r>
              <a:rPr lang="en-GB" sz="1000" dirty="0">
                <a:latin typeface="Lucida Bright" panose="02040602050505020304" pitchFamily="18" charset="0"/>
                <a:ea typeface="Calibri" panose="020F0502020204030204" pitchFamily="34" charset="0"/>
                <a:cs typeface="Calibri" panose="020F0502020204030204" pitchFamily="34" charset="0"/>
              </a:rPr>
              <a:t>In computing we will be learning about typing skills, e safety and using programming. </a:t>
            </a:r>
            <a:endParaRPr lang="en-GB" sz="1000" dirty="0">
              <a:effectLst/>
              <a:latin typeface="Lucida Bright" panose="02040602050505020304" pitchFamily="18" charset="0"/>
              <a:ea typeface="Calibri" panose="020F0502020204030204" pitchFamily="34" charset="0"/>
              <a:cs typeface="Calibri" panose="020F0502020204030204" pitchFamily="34" charset="0"/>
            </a:endParaRPr>
          </a:p>
          <a:p>
            <a:pPr algn="ctr">
              <a:spcAft>
                <a:spcPts val="0"/>
              </a:spcAft>
            </a:pPr>
            <a:r>
              <a:rPr lang="en-GB" sz="1050" b="1" dirty="0">
                <a:latin typeface="Lucida Bright" panose="02040602050505020304" pitchFamily="18" charset="0"/>
                <a:ea typeface="Calibri" panose="020F0502020204030204" pitchFamily="34" charset="0"/>
                <a:cs typeface="Calibri" panose="020F0502020204030204" pitchFamily="34" charset="0"/>
              </a:rPr>
              <a:t> </a:t>
            </a:r>
            <a:endParaRPr lang="en-GB" sz="1050" dirty="0">
              <a:effectLst/>
              <a:latin typeface="Lucida Bright" panose="02040602050505020304" pitchFamily="18" charset="0"/>
              <a:ea typeface="Calibri" panose="020F0502020204030204" pitchFamily="34" charset="0"/>
              <a:cs typeface="Calibri" panose="020F0502020204030204" pitchFamily="34" charset="0"/>
            </a:endParaRPr>
          </a:p>
        </p:txBody>
      </p:sp>
      <p:pic>
        <p:nvPicPr>
          <p:cNvPr id="18" name="Picture 17">
            <a:extLst>
              <a:ext uri="{FF2B5EF4-FFF2-40B4-BE49-F238E27FC236}">
                <a16:creationId xmlns:a16="http://schemas.microsoft.com/office/drawing/2014/main" id="{86B2EBD8-505C-4559-ADA9-1B5E7319547C}"/>
              </a:ext>
            </a:extLst>
          </p:cNvPr>
          <p:cNvPicPr>
            <a:picLocks noChangeAspect="1"/>
          </p:cNvPicPr>
          <p:nvPr/>
        </p:nvPicPr>
        <p:blipFill>
          <a:blip r:embed="rId2"/>
          <a:stretch>
            <a:fillRect/>
          </a:stretch>
        </p:blipFill>
        <p:spPr>
          <a:xfrm>
            <a:off x="495122" y="478093"/>
            <a:ext cx="267568" cy="286680"/>
          </a:xfrm>
          <a:prstGeom prst="rect">
            <a:avLst/>
          </a:prstGeom>
        </p:spPr>
      </p:pic>
      <p:pic>
        <p:nvPicPr>
          <p:cNvPr id="19" name="Picture 18">
            <a:extLst>
              <a:ext uri="{FF2B5EF4-FFF2-40B4-BE49-F238E27FC236}">
                <a16:creationId xmlns:a16="http://schemas.microsoft.com/office/drawing/2014/main" id="{E1B85870-8D68-4E06-A184-B77E349083ED}"/>
              </a:ext>
            </a:extLst>
          </p:cNvPr>
          <p:cNvPicPr>
            <a:picLocks noChangeAspect="1"/>
          </p:cNvPicPr>
          <p:nvPr/>
        </p:nvPicPr>
        <p:blipFill>
          <a:blip r:embed="rId3"/>
          <a:stretch>
            <a:fillRect/>
          </a:stretch>
        </p:blipFill>
        <p:spPr>
          <a:xfrm>
            <a:off x="495299" y="2176902"/>
            <a:ext cx="267391" cy="234252"/>
          </a:xfrm>
          <a:prstGeom prst="rect">
            <a:avLst/>
          </a:prstGeom>
        </p:spPr>
      </p:pic>
      <p:pic>
        <p:nvPicPr>
          <p:cNvPr id="21" name="Picture 20">
            <a:extLst>
              <a:ext uri="{FF2B5EF4-FFF2-40B4-BE49-F238E27FC236}">
                <a16:creationId xmlns:a16="http://schemas.microsoft.com/office/drawing/2014/main" id="{02A3B52E-EC03-4190-AAA5-957E8EE1F3BA}"/>
              </a:ext>
            </a:extLst>
          </p:cNvPr>
          <p:cNvPicPr>
            <a:picLocks noChangeAspect="1"/>
          </p:cNvPicPr>
          <p:nvPr/>
        </p:nvPicPr>
        <p:blipFill>
          <a:blip r:embed="rId4"/>
          <a:stretch>
            <a:fillRect/>
          </a:stretch>
        </p:blipFill>
        <p:spPr>
          <a:xfrm>
            <a:off x="5725107" y="6060198"/>
            <a:ext cx="328816" cy="294063"/>
          </a:xfrm>
          <a:prstGeom prst="rect">
            <a:avLst/>
          </a:prstGeom>
        </p:spPr>
      </p:pic>
      <p:pic>
        <p:nvPicPr>
          <p:cNvPr id="22" name="Picture 21">
            <a:extLst>
              <a:ext uri="{FF2B5EF4-FFF2-40B4-BE49-F238E27FC236}">
                <a16:creationId xmlns:a16="http://schemas.microsoft.com/office/drawing/2014/main" id="{C8ADCE45-2B8E-41CB-97E9-8BE05227BF09}"/>
              </a:ext>
            </a:extLst>
          </p:cNvPr>
          <p:cNvPicPr>
            <a:picLocks noChangeAspect="1"/>
          </p:cNvPicPr>
          <p:nvPr/>
        </p:nvPicPr>
        <p:blipFill>
          <a:blip r:embed="rId5"/>
          <a:stretch>
            <a:fillRect/>
          </a:stretch>
        </p:blipFill>
        <p:spPr>
          <a:xfrm>
            <a:off x="8671505" y="5219246"/>
            <a:ext cx="321347" cy="328041"/>
          </a:xfrm>
          <a:prstGeom prst="rect">
            <a:avLst/>
          </a:prstGeom>
        </p:spPr>
      </p:pic>
      <p:pic>
        <p:nvPicPr>
          <p:cNvPr id="23" name="Picture 22">
            <a:extLst>
              <a:ext uri="{FF2B5EF4-FFF2-40B4-BE49-F238E27FC236}">
                <a16:creationId xmlns:a16="http://schemas.microsoft.com/office/drawing/2014/main" id="{2FC94DC7-64CA-4062-ABC4-04A2C0777DC2}"/>
              </a:ext>
            </a:extLst>
          </p:cNvPr>
          <p:cNvPicPr>
            <a:picLocks noChangeAspect="1"/>
          </p:cNvPicPr>
          <p:nvPr/>
        </p:nvPicPr>
        <p:blipFill>
          <a:blip r:embed="rId6"/>
          <a:stretch>
            <a:fillRect/>
          </a:stretch>
        </p:blipFill>
        <p:spPr>
          <a:xfrm>
            <a:off x="11120438" y="4809546"/>
            <a:ext cx="513749" cy="526755"/>
          </a:xfrm>
          <a:prstGeom prst="rect">
            <a:avLst/>
          </a:prstGeom>
        </p:spPr>
      </p:pic>
      <p:pic>
        <p:nvPicPr>
          <p:cNvPr id="24" name="Picture 23">
            <a:extLst>
              <a:ext uri="{FF2B5EF4-FFF2-40B4-BE49-F238E27FC236}">
                <a16:creationId xmlns:a16="http://schemas.microsoft.com/office/drawing/2014/main" id="{6F7360B1-7EE4-4D22-925E-DF7017AF7870}"/>
              </a:ext>
            </a:extLst>
          </p:cNvPr>
          <p:cNvPicPr>
            <a:picLocks noChangeAspect="1"/>
          </p:cNvPicPr>
          <p:nvPr/>
        </p:nvPicPr>
        <p:blipFill>
          <a:blip r:embed="rId7"/>
          <a:stretch>
            <a:fillRect/>
          </a:stretch>
        </p:blipFill>
        <p:spPr>
          <a:xfrm>
            <a:off x="11243463" y="2514071"/>
            <a:ext cx="343700" cy="354636"/>
          </a:xfrm>
          <a:prstGeom prst="rect">
            <a:avLst/>
          </a:prstGeom>
        </p:spPr>
      </p:pic>
      <p:pic>
        <p:nvPicPr>
          <p:cNvPr id="26" name="Picture 25">
            <a:extLst>
              <a:ext uri="{FF2B5EF4-FFF2-40B4-BE49-F238E27FC236}">
                <a16:creationId xmlns:a16="http://schemas.microsoft.com/office/drawing/2014/main" id="{46950890-EE0A-4345-B7E5-833934FC6968}"/>
              </a:ext>
            </a:extLst>
          </p:cNvPr>
          <p:cNvPicPr>
            <a:picLocks noChangeAspect="1"/>
          </p:cNvPicPr>
          <p:nvPr/>
        </p:nvPicPr>
        <p:blipFill>
          <a:blip r:embed="rId8"/>
          <a:stretch>
            <a:fillRect/>
          </a:stretch>
        </p:blipFill>
        <p:spPr>
          <a:xfrm>
            <a:off x="5816084" y="4853357"/>
            <a:ext cx="228769" cy="222286"/>
          </a:xfrm>
          <a:prstGeom prst="rect">
            <a:avLst/>
          </a:prstGeom>
        </p:spPr>
      </p:pic>
      <p:pic>
        <p:nvPicPr>
          <p:cNvPr id="20" name="Picture 19">
            <a:extLst>
              <a:ext uri="{FF2B5EF4-FFF2-40B4-BE49-F238E27FC236}">
                <a16:creationId xmlns:a16="http://schemas.microsoft.com/office/drawing/2014/main" id="{E91D4504-A800-4308-987F-2B9F00D965FF}"/>
              </a:ext>
            </a:extLst>
          </p:cNvPr>
          <p:cNvPicPr>
            <a:picLocks noChangeAspect="1"/>
          </p:cNvPicPr>
          <p:nvPr/>
        </p:nvPicPr>
        <p:blipFill>
          <a:blip r:embed="rId9"/>
          <a:stretch>
            <a:fillRect/>
          </a:stretch>
        </p:blipFill>
        <p:spPr>
          <a:xfrm>
            <a:off x="5104546" y="1823800"/>
            <a:ext cx="2449628" cy="2647950"/>
          </a:xfrm>
          <a:prstGeom prst="rect">
            <a:avLst/>
          </a:prstGeom>
        </p:spPr>
      </p:pic>
      <p:pic>
        <p:nvPicPr>
          <p:cNvPr id="2" name="Picture 1">
            <a:extLst>
              <a:ext uri="{FF2B5EF4-FFF2-40B4-BE49-F238E27FC236}">
                <a16:creationId xmlns:a16="http://schemas.microsoft.com/office/drawing/2014/main" id="{A425AEA2-57EB-4B8D-915D-8F3BF19FF11A}"/>
              </a:ext>
            </a:extLst>
          </p:cNvPr>
          <p:cNvPicPr>
            <a:picLocks noChangeAspect="1"/>
          </p:cNvPicPr>
          <p:nvPr/>
        </p:nvPicPr>
        <p:blipFill>
          <a:blip r:embed="rId10"/>
          <a:stretch>
            <a:fillRect/>
          </a:stretch>
        </p:blipFill>
        <p:spPr>
          <a:xfrm>
            <a:off x="8628218" y="6161193"/>
            <a:ext cx="321348" cy="193068"/>
          </a:xfrm>
          <a:prstGeom prst="rect">
            <a:avLst/>
          </a:prstGeom>
        </p:spPr>
      </p:pic>
      <p:pic>
        <p:nvPicPr>
          <p:cNvPr id="1026" name="Picture 2" descr="Elephant Logo for Sale by UNOM design on Dribbble">
            <a:extLst>
              <a:ext uri="{FF2B5EF4-FFF2-40B4-BE49-F238E27FC236}">
                <a16:creationId xmlns:a16="http://schemas.microsoft.com/office/drawing/2014/main" id="{8CEC9AE2-21D2-4F9A-9077-C429B3C128E0}"/>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28992" t="31742" r="29394" b="30913"/>
          <a:stretch/>
        </p:blipFill>
        <p:spPr bwMode="auto">
          <a:xfrm>
            <a:off x="5180580" y="1305114"/>
            <a:ext cx="704160" cy="47393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4,100+ Honey Bee Logo Stock Illustrations, Royalty-Free Vector Graphics &amp;  Clip Art - iStock">
            <a:extLst>
              <a:ext uri="{FF2B5EF4-FFF2-40B4-BE49-F238E27FC236}">
                <a16:creationId xmlns:a16="http://schemas.microsoft.com/office/drawing/2014/main" id="{7BBDE1C2-3964-4CB3-93A0-A8A213426B68}"/>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l="6111" t="23150" r="6212" b="22119"/>
          <a:stretch/>
        </p:blipFill>
        <p:spPr bwMode="auto">
          <a:xfrm>
            <a:off x="6738042" y="1276851"/>
            <a:ext cx="774694" cy="48358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560+ Sea Turtle Logo Stock Illustrations, Royalty-Free Vector Graphics &amp;  Clip Art - iStock">
            <a:extLst>
              <a:ext uri="{FF2B5EF4-FFF2-40B4-BE49-F238E27FC236}">
                <a16:creationId xmlns:a16="http://schemas.microsoft.com/office/drawing/2014/main" id="{07E137FF-00B8-43F4-A0C0-7FC9DD870F5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82962" y="1146710"/>
            <a:ext cx="741116" cy="69994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5609969C-7DD1-4234-9B6C-63D54826A628}"/>
              </a:ext>
            </a:extLst>
          </p:cNvPr>
          <p:cNvPicPr>
            <a:picLocks noChangeAspect="1"/>
          </p:cNvPicPr>
          <p:nvPr/>
        </p:nvPicPr>
        <p:blipFill>
          <a:blip r:embed="rId14"/>
          <a:stretch>
            <a:fillRect/>
          </a:stretch>
        </p:blipFill>
        <p:spPr>
          <a:xfrm>
            <a:off x="499141" y="5809628"/>
            <a:ext cx="527098" cy="504373"/>
          </a:xfrm>
          <a:prstGeom prst="rect">
            <a:avLst/>
          </a:prstGeom>
        </p:spPr>
      </p:pic>
      <p:pic>
        <p:nvPicPr>
          <p:cNvPr id="7" name="Picture 6">
            <a:extLst>
              <a:ext uri="{FF2B5EF4-FFF2-40B4-BE49-F238E27FC236}">
                <a16:creationId xmlns:a16="http://schemas.microsoft.com/office/drawing/2014/main" id="{30BA996D-350E-43D7-941A-43553CE6B897}"/>
              </a:ext>
            </a:extLst>
          </p:cNvPr>
          <p:cNvPicPr>
            <a:picLocks noChangeAspect="1"/>
          </p:cNvPicPr>
          <p:nvPr/>
        </p:nvPicPr>
        <p:blipFill>
          <a:blip r:embed="rId15"/>
          <a:stretch>
            <a:fillRect/>
          </a:stretch>
        </p:blipFill>
        <p:spPr>
          <a:xfrm>
            <a:off x="11120438" y="492201"/>
            <a:ext cx="466725" cy="440128"/>
          </a:xfrm>
          <a:prstGeom prst="rect">
            <a:avLst/>
          </a:prstGeom>
        </p:spPr>
      </p:pic>
      <p:pic>
        <p:nvPicPr>
          <p:cNvPr id="8" name="Picture 7">
            <a:extLst>
              <a:ext uri="{FF2B5EF4-FFF2-40B4-BE49-F238E27FC236}">
                <a16:creationId xmlns:a16="http://schemas.microsoft.com/office/drawing/2014/main" id="{1C2C563A-C7C9-E334-BF54-27DF986BC798}"/>
              </a:ext>
            </a:extLst>
          </p:cNvPr>
          <p:cNvPicPr>
            <a:picLocks noChangeAspect="1"/>
          </p:cNvPicPr>
          <p:nvPr/>
        </p:nvPicPr>
        <p:blipFill>
          <a:blip r:embed="rId16"/>
          <a:stretch>
            <a:fillRect/>
          </a:stretch>
        </p:blipFill>
        <p:spPr>
          <a:xfrm>
            <a:off x="2173322" y="5793916"/>
            <a:ext cx="994971" cy="617011"/>
          </a:xfrm>
          <a:prstGeom prst="rect">
            <a:avLst/>
          </a:prstGeom>
        </p:spPr>
      </p:pic>
    </p:spTree>
    <p:extLst>
      <p:ext uri="{BB962C8B-B14F-4D97-AF65-F5344CB8AC3E}">
        <p14:creationId xmlns:p14="http://schemas.microsoft.com/office/powerpoint/2010/main" val="3365926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10330</TotalTime>
  <Words>571</Words>
  <Application>Microsoft Office PowerPoint</Application>
  <PresentationFormat>Widescreen</PresentationFormat>
  <Paragraphs>57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Kinetic</vt:lpstr>
      <vt:lpstr>Lucida Bright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Creighton</dc:creator>
  <cp:lastModifiedBy>Kimberley Loxley</cp:lastModifiedBy>
  <cp:revision>48</cp:revision>
  <dcterms:created xsi:type="dcterms:W3CDTF">2024-08-28T13:26:43Z</dcterms:created>
  <dcterms:modified xsi:type="dcterms:W3CDTF">2025-04-27T15:18:05Z</dcterms:modified>
</cp:coreProperties>
</file>