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15/10/2024</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15/10/2024</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400617"/>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1600" b="1" dirty="0">
                <a:latin typeface="Lucida Bright" panose="02040602050505020304" pitchFamily="18" charset="0"/>
                <a:ea typeface="Calibri" panose="020F0502020204030204" pitchFamily="34" charset="0"/>
                <a:cs typeface="Calibri" panose="020F0502020204030204" pitchFamily="34" charset="0"/>
              </a:rPr>
              <a:t>Autumn 2 2024</a:t>
            </a:r>
            <a:endParaRPr lang="en-GB" sz="16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US" sz="1600" b="1" dirty="0">
                <a:effectLst/>
                <a:latin typeface="Lucida Bright" panose="02040602050505020304" pitchFamily="18" charset="0"/>
                <a:ea typeface="Calibri" panose="020F0502020204030204" pitchFamily="34" charset="0"/>
                <a:cs typeface="Calibri" panose="020F0502020204030204" pitchFamily="34" charset="0"/>
              </a:rPr>
              <a:t>Year</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r>
              <a:rPr lang="en-GB" sz="900" dirty="0">
                <a:latin typeface="Lucida Bright" panose="02040602050505020304" pitchFamily="18" charset="0"/>
                <a:ea typeface="Calibri" panose="020F0502020204030204" pitchFamily="34" charset="0"/>
                <a:cs typeface="Calibri" panose="020F0502020204030204" pitchFamily="34" charset="0"/>
              </a:rPr>
              <a:t>In English we will be reading The Lost Happy Endings by Carol Ann Duffy. ‘When a wicked witch devises a plan to steal all the happy endings to bedtime stories, it is up to </a:t>
            </a:r>
            <a:r>
              <a:rPr lang="en-GB" sz="900" dirty="0" err="1">
                <a:latin typeface="Lucida Bright" panose="02040602050505020304" pitchFamily="18" charset="0"/>
                <a:ea typeface="Calibri" panose="020F0502020204030204" pitchFamily="34" charset="0"/>
                <a:cs typeface="Calibri" panose="020F0502020204030204" pitchFamily="34" charset="0"/>
              </a:rPr>
              <a:t>Jub</a:t>
            </a:r>
            <a:r>
              <a:rPr lang="en-GB" sz="900" dirty="0">
                <a:latin typeface="Lucida Bright" panose="02040602050505020304" pitchFamily="18" charset="0"/>
                <a:ea typeface="Calibri" panose="020F0502020204030204" pitchFamily="34" charset="0"/>
                <a:cs typeface="Calibri" panose="020F0502020204030204" pitchFamily="34" charset="0"/>
              </a:rPr>
              <a:t>--the keeper of the happy endings--to save the day and ensure sweet dreams everywhere. We will be focusing on using a range of subordinating conjunctions and writing paragraphs around a theme.’</a:t>
            </a:r>
            <a:endParaRPr lang="en-GB" sz="900" b="1" dirty="0">
              <a:latin typeface="Lucida Bright" panose="02040602050505020304" pitchFamily="18" charset="0"/>
              <a:ea typeface="Calibri" panose="020F0502020204030204" pitchFamily="34" charset="0"/>
              <a:cs typeface="Calibri" panose="020F0502020204030204" pitchFamily="34" charset="0"/>
            </a:endParaRPr>
          </a:p>
          <a:p>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Listen to your child reading their school book as often as possible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Read to your child a book they may not be able to read independently for pleasure</a:t>
            </a:r>
            <a:r>
              <a:rPr lang="en-GB" sz="1000" dirty="0">
                <a:latin typeface="Lucida Bright" panose="02040602050505020304" pitchFamily="18" charset="0"/>
                <a:ea typeface="Calibri" panose="020F0502020204030204" pitchFamily="34" charset="0"/>
                <a:cs typeface="Calibri" panose="020F0502020204030204" pitchFamily="34" charset="0"/>
              </a:rPr>
              <a:t>. </a:t>
            </a: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Five </a:t>
            </a:r>
            <a:r>
              <a:rPr lang="en-GB" sz="900" dirty="0">
                <a:latin typeface="Lucida Bright" panose="02040602050505020304" pitchFamily="18" charset="0"/>
                <a:ea typeface="Calibri" panose="020F0502020204030204" pitchFamily="34" charset="0"/>
                <a:cs typeface="Calibri" panose="020F0502020204030204" pitchFamily="34" charset="0"/>
              </a:rPr>
              <a:t>children we will be revise the idea of equivalent fractions. We will then </a:t>
            </a:r>
            <a:r>
              <a:rPr lang="en-GB" sz="900" dirty="0" err="1">
                <a:latin typeface="Lucida Bright" panose="02040602050505020304" pitchFamily="18" charset="0"/>
              </a:rPr>
              <a:t>focuse</a:t>
            </a:r>
            <a:r>
              <a:rPr lang="en-GB" sz="900" dirty="0">
                <a:latin typeface="Lucida Bright" panose="02040602050505020304" pitchFamily="18" charset="0"/>
              </a:rPr>
              <a:t> on how unit fractions can be expressed in other forms. The children will use a variety of representations, including fractions of shapes, number lines and fraction walls as well as the abstract form, so that they understand the relationships. </a:t>
            </a: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Six Two </a:t>
            </a:r>
            <a:r>
              <a:rPr lang="en-GB" sz="900" dirty="0">
                <a:latin typeface="Lucida Bright" panose="02040602050505020304" pitchFamily="18" charset="0"/>
                <a:ea typeface="Calibri" panose="020F0502020204030204" pitchFamily="34" charset="0"/>
                <a:cs typeface="Calibri" panose="020F0502020204030204" pitchFamily="34" charset="0"/>
              </a:rPr>
              <a:t>children we will be building on prior learning to improve their fraction skills. They will use their understanding of common factors to simplify fractions. They </a:t>
            </a:r>
            <a:r>
              <a:rPr lang="en-GB" sz="900" dirty="0" err="1">
                <a:latin typeface="Lucida Bright" panose="02040602050505020304" pitchFamily="18" charset="0"/>
                <a:ea typeface="Calibri" panose="020F0502020204030204" pitchFamily="34" charset="0"/>
                <a:cs typeface="Calibri" panose="020F0502020204030204" pitchFamily="34" charset="0"/>
              </a:rPr>
              <a:t>willlearn</a:t>
            </a:r>
            <a:r>
              <a:rPr lang="en-GB" sz="900" dirty="0">
                <a:latin typeface="Lucida Bright" panose="02040602050505020304" pitchFamily="18" charset="0"/>
                <a:ea typeface="Calibri" panose="020F0502020204030204" pitchFamily="34" charset="0"/>
                <a:cs typeface="Calibri" panose="020F0502020204030204" pitchFamily="34" charset="0"/>
              </a:rPr>
              <a:t> that when the numerator and</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denominator have no common factors greater than 1, the fraction is in its simplest form.</a:t>
            </a: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lvl="0"/>
            <a:r>
              <a:rPr lang="en-GB" sz="900" dirty="0">
                <a:latin typeface="Lucida Bright" panose="02040602050505020304" pitchFamily="18" charset="0"/>
                <a:ea typeface="Calibri" panose="020F0502020204030204" pitchFamily="34" charset="0"/>
                <a:cs typeface="Calibri" panose="020F0502020204030204" pitchFamily="34" charset="0"/>
              </a:rPr>
              <a:t>-</a:t>
            </a:r>
            <a:r>
              <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rPr>
              <a:t>Continue working on Times tables using </a:t>
            </a:r>
            <a:r>
              <a:rPr lang="en-GB" sz="900" dirty="0" err="1">
                <a:solidFill>
                  <a:prstClr val="black"/>
                </a:solidFill>
                <a:latin typeface="Lucida Bright" panose="02040602050505020304" pitchFamily="18" charset="0"/>
                <a:ea typeface="Calibri" panose="020F0502020204030204" pitchFamily="34" charset="0"/>
                <a:cs typeface="Calibri" panose="020F0502020204030204" pitchFamily="34" charset="0"/>
              </a:rPr>
              <a:t>TTRockstar</a:t>
            </a:r>
            <a:endPar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endParaRPr>
          </a:p>
          <a:p>
            <a:pPr lvl="0"/>
            <a:r>
              <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rPr>
              <a:t>-Complete Maths Homework together</a:t>
            </a:r>
          </a:p>
          <a:p>
            <a:pPr lvl="0"/>
            <a:r>
              <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rPr>
              <a:t>-Check for assignments on Maths Shed</a:t>
            </a:r>
          </a:p>
          <a:p>
            <a:pPr>
              <a:spcAft>
                <a:spcPts val="0"/>
              </a:spcAft>
            </a:pPr>
            <a:r>
              <a:rPr lang="en-GB" sz="900" b="1" dirty="0">
                <a:latin typeface="Lucida Bright" panose="02040602050505020304" pitchFamily="18" charset="0"/>
                <a:ea typeface="Calibri" panose="020F0502020204030204" pitchFamily="34" charset="0"/>
                <a:cs typeface="Calibri" panose="020F0502020204030204" pitchFamily="34" charset="0"/>
              </a:rPr>
              <a:t>	Helpful websites- </a:t>
            </a:r>
            <a:r>
              <a:rPr lang="en-GB" sz="900" b="1" dirty="0" err="1">
                <a:latin typeface="Lucida Bright" panose="02040602050505020304" pitchFamily="18" charset="0"/>
                <a:ea typeface="Calibri" panose="020F0502020204030204" pitchFamily="34" charset="0"/>
                <a:cs typeface="Calibri" panose="020F0502020204030204" pitchFamily="34" charset="0"/>
              </a:rPr>
              <a:t>thirdspace</a:t>
            </a:r>
            <a:r>
              <a:rPr lang="en-GB" sz="900" b="1" dirty="0">
                <a:latin typeface="Lucida Bright" panose="02040602050505020304" pitchFamily="18" charset="0"/>
                <a:ea typeface="Calibri" panose="020F0502020204030204" pitchFamily="34" charset="0"/>
                <a:cs typeface="Calibri" panose="020F0502020204030204" pitchFamily="34" charset="0"/>
              </a:rPr>
              <a:t> learning and BBC bitesize</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Design Technology</a:t>
            </a:r>
          </a:p>
          <a:p>
            <a:pPr algn="ctr">
              <a:spcAft>
                <a:spcPts val="0"/>
              </a:spcAft>
            </a:pP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DT we will be learning about textile skills. T</a:t>
            </a:r>
            <a:r>
              <a:rPr lang="en-GB" sz="1000" dirty="0">
                <a:solidFill>
                  <a:srgbClr val="222222"/>
                </a:solidFill>
                <a:latin typeface="Lucida Bright" panose="02040602050505020304" pitchFamily="18" charset="0"/>
              </a:rPr>
              <a:t>his unit’s theme is based on the children choosing an animal or simple shape to base their stuffed toys on.</a:t>
            </a:r>
            <a:r>
              <a:rPr lang="en-GB" sz="1000" dirty="0">
                <a:latin typeface="Lucida Bright" panose="02040602050505020304" pitchFamily="18" charset="0"/>
                <a:ea typeface="Calibri" panose="020F0502020204030204" pitchFamily="34" charset="0"/>
                <a:cs typeface="Calibri" panose="020F0502020204030204" pitchFamily="34" charset="0"/>
              </a:rPr>
              <a:t> The children will explore different materials and how to join them together using a range of stitches.</a:t>
            </a: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366791"/>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Geography </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50" dirty="0">
                <a:latin typeface="Lucida Bright" panose="02040602050505020304" pitchFamily="18" charset="0"/>
                <a:ea typeface="Calibri" panose="020F0502020204030204" pitchFamily="34" charset="0"/>
                <a:cs typeface="Calibri" panose="020F0502020204030204" pitchFamily="34" charset="0"/>
              </a:rPr>
              <a:t>In Geography, we will be learning about erosion, transportation and deposition. We will learn about the different stages of a river and explore the relationship between the stages of a river and the amount of erosion and deposition that takes place. We will learn about the physical features of the coast and what causes erosion at coasts. </a:t>
            </a:r>
          </a:p>
          <a:p>
            <a:pPr>
              <a:spcAft>
                <a:spcPts val="0"/>
              </a:spcAft>
            </a:pPr>
            <a:r>
              <a:rPr lang="en-GB" sz="95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50" dirty="0">
                <a:latin typeface="Lucida Bright" panose="02040602050505020304" pitchFamily="18" charset="0"/>
                <a:ea typeface="Calibri" panose="020F0502020204030204" pitchFamily="34" charset="0"/>
                <a:cs typeface="Calibri" panose="020F0502020204030204" pitchFamily="34" charset="0"/>
              </a:rPr>
              <a:t>-Spend time outside exploring your local area looking for signs of erosion at the nearest river.</a:t>
            </a:r>
          </a:p>
          <a:p>
            <a:pPr>
              <a:spcAft>
                <a:spcPts val="0"/>
              </a:spcAft>
            </a:pPr>
            <a:r>
              <a:rPr lang="en-GB" sz="950" dirty="0">
                <a:latin typeface="Lucida Bright" panose="02040602050505020304" pitchFamily="18" charset="0"/>
                <a:ea typeface="Calibri" panose="020F0502020204030204" pitchFamily="34" charset="0"/>
                <a:cs typeface="Calibri" panose="020F0502020204030204" pitchFamily="34" charset="0"/>
              </a:rPr>
              <a:t>-Explore these new words using fun and interactive websites.</a:t>
            </a: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74792" y="2462117"/>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science we will be learning about the four main stages of the life cycle of a mammal – foetus, young, adolescent and adult. The children will complete a research enquiry that will encourage them to start thinking about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similarities and differences between the life cycles of humans and other mammals. We will also find out that there are some mammals, called “monotremes”, lay eggs instead of giving birth to live young </a:t>
            </a: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-Discuss the stages of life you have experienced together</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-Find out about your favourite animal and how it develops.</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63191"/>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learning about Tag Rugby and Gymnastics.</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spcAft>
                <a:spcPts val="0"/>
              </a:spcAft>
            </a:pPr>
            <a:r>
              <a:rPr lang="en-GB" sz="1000" dirty="0">
                <a:effectLst/>
                <a:latin typeface="Lucida Bright" panose="02040602050505020304" pitchFamily="18" charset="0"/>
                <a:ea typeface="Calibri" panose="020F0502020204030204" pitchFamily="34" charset="0"/>
                <a:cs typeface="Calibri" panose="020F0502020204030204" pitchFamily="34" charset="0"/>
              </a:rPr>
              <a:t>In music we will be learning </a:t>
            </a:r>
            <a:r>
              <a:rPr lang="en-GB" sz="1000" dirty="0">
                <a:latin typeface="Lucida Bright" panose="02040602050505020304" pitchFamily="18" charset="0"/>
                <a:ea typeface="Calibri" panose="020F0502020204030204" pitchFamily="34" charset="0"/>
                <a:cs typeface="Calibri" panose="020F0502020204030204" pitchFamily="34" charset="0"/>
              </a:rPr>
              <a:t>why we sing and the skills that are needed to be a song writer.</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37593" y="4763191"/>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PHSE we will be discussing the value of differences and the qualities of a friend. We will explore what is a stereotype?</a:t>
            </a:r>
          </a:p>
          <a:p>
            <a:pPr algn="ctr">
              <a:spcAft>
                <a:spcPts val="0"/>
              </a:spcAft>
            </a:pPr>
            <a:endParaRPr lang="en-GB" sz="90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90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RE will be considering the question Why do Dharmic religions look different around the world? Through the world religions of</a:t>
            </a: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Hinduism, Sikhism, Buddhism, Jainism</a:t>
            </a: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Christianity, and Islam</a:t>
            </a:r>
          </a:p>
          <a:p>
            <a:pPr algn="ct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763191"/>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computing we will be initially focusing on Esafety, keeping ourselves safe while online. We will then focus on Graphic Design.</a:t>
            </a:r>
          </a:p>
          <a:p>
            <a:pPr algn="ctr">
              <a:spcAft>
                <a:spcPts val="0"/>
              </a:spcAft>
            </a:pPr>
            <a:endParaRPr lang="en-GB" sz="900" dirty="0">
              <a:effectLst/>
              <a:latin typeface="Lucida Bright" panose="02040602050505020304" pitchFamily="18" charset="0"/>
              <a:ea typeface="Calibri" panose="020F0502020204030204" pitchFamily="34" charset="0"/>
              <a:cs typeface="Calibri" panose="020F0502020204030204" pitchFamily="34" charset="0"/>
            </a:endParaRPr>
          </a:p>
          <a:p>
            <a:pPr algn="ctr"/>
            <a:r>
              <a:rPr lang="en-GB" sz="1050" b="1" u="sng" dirty="0">
                <a:latin typeface="Lucida Bright" panose="02040602050505020304" pitchFamily="18" charset="0"/>
                <a:ea typeface="Calibri" panose="020F0502020204030204" pitchFamily="34" charset="0"/>
                <a:cs typeface="Calibri" panose="020F0502020204030204" pitchFamily="34" charset="0"/>
              </a:rPr>
              <a:t>Spanish</a:t>
            </a: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In Spanish we will be exploring the vocabulary for the four seasons.</a:t>
            </a:r>
            <a:endParaRPr lang="en-GB" sz="90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621394" y="478093"/>
            <a:ext cx="267568" cy="28668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1"/>
            <a:ext cx="384867" cy="337169"/>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5745189" y="5449728"/>
            <a:ext cx="336521" cy="300954"/>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11120438" y="480954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234774" y="2514070"/>
            <a:ext cx="352389" cy="363601"/>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8"/>
          <a:stretch>
            <a:fillRect/>
          </a:stretch>
        </p:blipFill>
        <p:spPr>
          <a:xfrm>
            <a:off x="5816084" y="4853357"/>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9"/>
          <a:stretch>
            <a:fillRect/>
          </a:stretch>
        </p:blipFill>
        <p:spPr>
          <a:xfrm>
            <a:off x="5104546" y="1585913"/>
            <a:ext cx="2449628"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0"/>
          <a:stretch>
            <a:fillRect/>
          </a:stretch>
        </p:blipFill>
        <p:spPr>
          <a:xfrm>
            <a:off x="8617864" y="6162994"/>
            <a:ext cx="321348" cy="193068"/>
          </a:xfrm>
          <a:prstGeom prst="rect">
            <a:avLst/>
          </a:prstGeom>
        </p:spPr>
      </p:pic>
      <p:pic>
        <p:nvPicPr>
          <p:cNvPr id="4" name="Picture 3">
            <a:extLst>
              <a:ext uri="{FF2B5EF4-FFF2-40B4-BE49-F238E27FC236}">
                <a16:creationId xmlns:a16="http://schemas.microsoft.com/office/drawing/2014/main" id="{759BCE56-54C7-487B-A0B1-806AB97CE05C}"/>
              </a:ext>
            </a:extLst>
          </p:cNvPr>
          <p:cNvPicPr>
            <a:picLocks noChangeAspect="1"/>
          </p:cNvPicPr>
          <p:nvPr/>
        </p:nvPicPr>
        <p:blipFill>
          <a:blip r:embed="rId11"/>
          <a:stretch>
            <a:fillRect/>
          </a:stretch>
        </p:blipFill>
        <p:spPr>
          <a:xfrm>
            <a:off x="11139488" y="478093"/>
            <a:ext cx="447675" cy="423863"/>
          </a:xfrm>
          <a:prstGeom prst="rect">
            <a:avLst/>
          </a:prstGeom>
        </p:spPr>
      </p:pic>
      <p:pic>
        <p:nvPicPr>
          <p:cNvPr id="5" name="Picture 4">
            <a:extLst>
              <a:ext uri="{FF2B5EF4-FFF2-40B4-BE49-F238E27FC236}">
                <a16:creationId xmlns:a16="http://schemas.microsoft.com/office/drawing/2014/main" id="{96B1ABA6-2342-4F02-85EA-520F0BD1B2D2}"/>
              </a:ext>
            </a:extLst>
          </p:cNvPr>
          <p:cNvPicPr>
            <a:picLocks noChangeAspect="1"/>
          </p:cNvPicPr>
          <p:nvPr/>
        </p:nvPicPr>
        <p:blipFill>
          <a:blip r:embed="rId12"/>
          <a:stretch>
            <a:fillRect/>
          </a:stretch>
        </p:blipFill>
        <p:spPr>
          <a:xfrm>
            <a:off x="2617495" y="4809546"/>
            <a:ext cx="528638" cy="461963"/>
          </a:xfrm>
          <a:prstGeom prst="rect">
            <a:avLst/>
          </a:prstGeom>
        </p:spPr>
      </p:pic>
      <p:pic>
        <p:nvPicPr>
          <p:cNvPr id="7" name="Picture 6">
            <a:extLst>
              <a:ext uri="{FF2B5EF4-FFF2-40B4-BE49-F238E27FC236}">
                <a16:creationId xmlns:a16="http://schemas.microsoft.com/office/drawing/2014/main" id="{EFF83717-CF4D-4074-84EF-388C863A5636}"/>
              </a:ext>
            </a:extLst>
          </p:cNvPr>
          <p:cNvPicPr>
            <a:picLocks noChangeAspect="1"/>
          </p:cNvPicPr>
          <p:nvPr/>
        </p:nvPicPr>
        <p:blipFill>
          <a:blip r:embed="rId13"/>
          <a:stretch>
            <a:fillRect/>
          </a:stretch>
        </p:blipFill>
        <p:spPr>
          <a:xfrm>
            <a:off x="11215688" y="5605774"/>
            <a:ext cx="371475" cy="247650"/>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9750</TotalTime>
  <Words>676</Words>
  <Application>Microsoft Office PowerPoint</Application>
  <PresentationFormat>Widescreen</PresentationFormat>
  <Paragraphs>54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E Jolliffe</cp:lastModifiedBy>
  <cp:revision>29</cp:revision>
  <dcterms:created xsi:type="dcterms:W3CDTF">2024-08-28T13:26:43Z</dcterms:created>
  <dcterms:modified xsi:type="dcterms:W3CDTF">2024-10-15T15:06:59Z</dcterms:modified>
</cp:coreProperties>
</file>