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4" d="100"/>
          <a:sy n="84" d="100"/>
        </p:scale>
        <p:origin x="2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07/07/2025</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07/07/2025</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07/07/2025</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07/07/2025</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07/07/2025</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07/07/2025</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07/07/2025</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07/07/2025</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07/07/2025</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07/07/2025</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07/07/2025</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07/07/2025</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4">
            <a:extLst>
              <a:ext uri="{FF2B5EF4-FFF2-40B4-BE49-F238E27FC236}">
                <a16:creationId xmlns:a16="http://schemas.microsoft.com/office/drawing/2014/main" id="{81829F15-7617-425D-8FFF-76D31FD24B40}"/>
              </a:ext>
            </a:extLst>
          </p:cNvPr>
          <p:cNvSpPr txBox="1">
            <a:spLocks noChangeArrowheads="1"/>
          </p:cNvSpPr>
          <p:nvPr/>
        </p:nvSpPr>
        <p:spPr bwMode="auto">
          <a:xfrm>
            <a:off x="220760" y="133764"/>
            <a:ext cx="11723590" cy="65077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20" name="Picture 19">
            <a:extLst>
              <a:ext uri="{FF2B5EF4-FFF2-40B4-BE49-F238E27FC236}">
                <a16:creationId xmlns:a16="http://schemas.microsoft.com/office/drawing/2014/main" id="{E91D4504-A800-4308-987F-2B9F00D965FF}"/>
              </a:ext>
            </a:extLst>
          </p:cNvPr>
          <p:cNvPicPr>
            <a:picLocks noChangeAspect="1"/>
          </p:cNvPicPr>
          <p:nvPr/>
        </p:nvPicPr>
        <p:blipFill>
          <a:blip r:embed="rId2"/>
          <a:stretch>
            <a:fillRect/>
          </a:stretch>
        </p:blipFill>
        <p:spPr>
          <a:xfrm>
            <a:off x="4808917" y="2243166"/>
            <a:ext cx="2547273" cy="2078584"/>
          </a:xfrm>
          <a:prstGeom prst="rect">
            <a:avLst/>
          </a:prstGeom>
        </p:spPr>
      </p:pic>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4872947" y="300472"/>
            <a:ext cx="2441860" cy="178550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US" sz="1100" b="1" dirty="0" err="1">
                <a:latin typeface="Kinetic" panose="00000500000000000000" pitchFamily="50" charset="0"/>
                <a:ea typeface="Calibri" panose="020F0502020204030204" pitchFamily="34" charset="0"/>
                <a:cs typeface="Calibri" panose="020F0502020204030204" pitchFamily="34" charset="0"/>
              </a:rPr>
              <a:t>Falconhurst</a:t>
            </a:r>
            <a:r>
              <a:rPr lang="en-US" sz="1100" b="1" dirty="0">
                <a:latin typeface="Kinetic" panose="00000500000000000000" pitchFamily="50" charset="0"/>
                <a:ea typeface="Calibri" panose="020F0502020204030204" pitchFamily="34" charset="0"/>
                <a:cs typeface="Calibri" panose="020F0502020204030204" pitchFamily="34" charset="0"/>
              </a:rPr>
              <a:t> School Autumn 1 2025</a:t>
            </a:r>
          </a:p>
          <a:p>
            <a:pPr algn="ctr">
              <a:spcAft>
                <a:spcPts val="0"/>
              </a:spcAft>
            </a:pPr>
            <a:endParaRPr lang="en-GB" sz="1100" b="1" dirty="0">
              <a:latin typeface="Times New Roman" panose="02020603050405020304" pitchFamily="18" charset="0"/>
              <a:ea typeface="Calibri" panose="020F0502020204030204" pitchFamily="34" charset="0"/>
              <a:cs typeface="Calibri" panose="020F0502020204030204" pitchFamily="34" charset="0"/>
            </a:endParaRPr>
          </a:p>
          <a:p>
            <a:pPr algn="ctr">
              <a:spcAft>
                <a:spcPts val="0"/>
              </a:spcAft>
            </a:pPr>
            <a:r>
              <a:rPr lang="en-US" sz="1100" b="1" dirty="0">
                <a:effectLst/>
                <a:latin typeface="Kinetic" panose="00000500000000000000" pitchFamily="50" charset="0"/>
                <a:ea typeface="Calibri" panose="020F0502020204030204" pitchFamily="34" charset="0"/>
                <a:cs typeface="Calibri" panose="020F0502020204030204" pitchFamily="34" charset="0"/>
              </a:rPr>
              <a:t>Year Group: </a:t>
            </a:r>
            <a:r>
              <a:rPr lang="en-US" sz="1100" b="1" dirty="0">
                <a:latin typeface="Kinetic" panose="00000500000000000000" pitchFamily="50" charset="0"/>
                <a:ea typeface="Calibri" panose="020F0502020204030204" pitchFamily="34" charset="0"/>
                <a:cs typeface="Calibri" panose="020F0502020204030204" pitchFamily="34" charset="0"/>
              </a:rPr>
              <a:t>Early Years</a:t>
            </a:r>
          </a:p>
          <a:p>
            <a:pPr algn="ctr">
              <a:spcAft>
                <a:spcPts val="0"/>
              </a:spcAft>
            </a:pPr>
            <a:endParaRPr lang="en-US" sz="1100" b="1" dirty="0">
              <a:effectLst/>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endParaRPr lang="en-US" sz="1100" b="1" dirty="0">
              <a:effectLst/>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endParaRPr lang="en-US" sz="105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4" y="284946"/>
            <a:ext cx="4303787" cy="188767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Personal Social Emotional Development:</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lgn="just">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PSED we will </a:t>
            </a:r>
            <a:r>
              <a:rPr lang="en-US" sz="1050" dirty="0">
                <a:latin typeface="Kinetic" panose="00000500000000000000" pitchFamily="50" charset="0"/>
                <a:ea typeface="Calibri" panose="020F0502020204030204" pitchFamily="34" charset="0"/>
                <a:cs typeface="Calibri" panose="020F0502020204030204" pitchFamily="34" charset="0"/>
              </a:rPr>
              <a:t>be getting to know our new classmates and</a:t>
            </a:r>
          </a:p>
          <a:p>
            <a:pPr algn="just">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teachers.. We will be understanding our feelings and how we</a:t>
            </a:r>
          </a:p>
          <a:p>
            <a:pPr algn="just">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can effect others. We will continuing to develop sharing and turn taking.</a:t>
            </a:r>
          </a:p>
          <a:p>
            <a:pPr algn="just">
              <a:spcAft>
                <a:spcPts val="0"/>
              </a:spcAft>
            </a:pPr>
            <a:r>
              <a:rPr lang="en-US" sz="1050" u="sng" dirty="0">
                <a:latin typeface="Kinetic" panose="00000500000000000000" pitchFamily="50" charset="0"/>
                <a:ea typeface="Calibri" panose="020F0502020204030204" pitchFamily="34" charset="0"/>
                <a:cs typeface="Calibri" panose="020F0502020204030204" pitchFamily="34" charset="0"/>
              </a:rPr>
              <a:t>What you can do to help at home: </a:t>
            </a:r>
          </a:p>
          <a:p>
            <a:pPr algn="just">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-play turn taking games and games involving sharing together.</a:t>
            </a:r>
          </a:p>
          <a:p>
            <a:pPr algn="just">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-continue to help support your child to be independent. This can be done by tidying own toys away, getting dressed by themselves, using the toilet independently, washing hands independently.</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404034" y="2369659"/>
            <a:ext cx="4303787" cy="1952091"/>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Physical Development </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lgn="just">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PD we are </a:t>
            </a:r>
            <a:r>
              <a:rPr lang="en-US" sz="1050" dirty="0">
                <a:latin typeface="Kinetic" panose="00000500000000000000" pitchFamily="50" charset="0"/>
                <a:ea typeface="Calibri" panose="020F0502020204030204" pitchFamily="34" charset="0"/>
                <a:cs typeface="Calibri" panose="020F0502020204030204" pitchFamily="34" charset="0"/>
              </a:rPr>
              <a:t>developing our climbing, throwing, moving and </a:t>
            </a:r>
          </a:p>
          <a:p>
            <a:pPr algn="just">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balancing skills in our outdoor area. We will also be working on holding small tools correctly such as pens and scissors. </a:t>
            </a:r>
            <a:endParaRPr lang="en-GB" sz="1050" dirty="0">
              <a:latin typeface="Kinetic" panose="00000500000000000000" pitchFamily="50" charset="0"/>
              <a:ea typeface="Calibri" panose="020F0502020204030204" pitchFamily="34" charset="0"/>
              <a:cs typeface="Calibri" panose="020F0502020204030204" pitchFamily="34" charset="0"/>
            </a:endParaRPr>
          </a:p>
          <a:p>
            <a:pPr algn="just">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a:t>
            </a:r>
            <a:r>
              <a:rPr lang="en-GB" sz="1050" dirty="0">
                <a:latin typeface="Kinetic" panose="00000500000000000000" pitchFamily="50" charset="0"/>
                <a:ea typeface="Calibri" panose="020F0502020204030204" pitchFamily="34" charset="0"/>
                <a:cs typeface="Calibri" panose="020F0502020204030204" pitchFamily="34" charset="0"/>
              </a:rPr>
              <a:t>: </a:t>
            </a:r>
          </a:p>
          <a:p>
            <a:pPr algn="just">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-moving in different ways (skipping, jumping, balancing).</a:t>
            </a:r>
          </a:p>
          <a:p>
            <a:pPr algn="just"/>
            <a:r>
              <a:rPr lang="en-GB" sz="1050" dirty="0">
                <a:latin typeface="Kinetic" panose="00000500000000000000" pitchFamily="50" charset="0"/>
                <a:ea typeface="Calibri" panose="020F0502020204030204" pitchFamily="34" charset="0"/>
                <a:cs typeface="Calibri" panose="020F0502020204030204" pitchFamily="34" charset="0"/>
              </a:rPr>
              <a:t>-</a:t>
            </a:r>
            <a:r>
              <a:rPr lang="en-US" sz="1050" dirty="0">
                <a:latin typeface="Kinetic" panose="00000500000000000000" pitchFamily="50" charset="0"/>
                <a:ea typeface="Calibri" panose="020F0502020204030204" pitchFamily="34" charset="0"/>
                <a:cs typeface="Calibri" panose="020F0502020204030204" pitchFamily="34" charset="0"/>
              </a:rPr>
              <a:t>practice holding a pencil correctly.</a:t>
            </a:r>
          </a:p>
          <a:p>
            <a:pPr algn="just">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-go for a walk and play at the park, using different playground equipment.</a:t>
            </a: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04034" y="4496400"/>
            <a:ext cx="3597945" cy="192618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Maths </a:t>
            </a:r>
          </a:p>
          <a:p>
            <a:pP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lgn="just"/>
            <a:r>
              <a:rPr lang="en-GB" sz="1050" dirty="0">
                <a:latin typeface="Kinetic" panose="00000500000000000000" pitchFamily="50" charset="0"/>
                <a:ea typeface="Calibri" panose="020F0502020204030204" pitchFamily="34" charset="0"/>
                <a:cs typeface="Calibri" panose="020F0502020204030204" pitchFamily="34" charset="0"/>
              </a:rPr>
              <a:t>Reception children will be sorting and group colours, shapes, size and patterns. They will then be recognising and sorting numbers 1-3. and counting up to 10. </a:t>
            </a:r>
            <a:r>
              <a:rPr lang="en-US" sz="1050" dirty="0">
                <a:latin typeface="Kinetic" panose="00000500000000000000" pitchFamily="50" charset="0"/>
                <a:ea typeface="Calibri" panose="020F0502020204030204" pitchFamily="34" charset="0"/>
                <a:cs typeface="Calibri" panose="020F0502020204030204" pitchFamily="34" charset="0"/>
              </a:rPr>
              <a:t>Nursery children will be focusing on numbers to 5 and learning lots of number songs.</a:t>
            </a:r>
          </a:p>
          <a:p>
            <a:pPr algn="just"/>
            <a:r>
              <a:rPr lang="en-US" sz="1050" u="sng" dirty="0">
                <a:latin typeface="Kinetic" panose="00000500000000000000" pitchFamily="50" charset="0"/>
                <a:ea typeface="Calibri" panose="020F0502020204030204" pitchFamily="34" charset="0"/>
                <a:cs typeface="Calibri" panose="020F0502020204030204" pitchFamily="34" charset="0"/>
              </a:rPr>
              <a:t>What you can do to help at home: </a:t>
            </a:r>
          </a:p>
          <a:p>
            <a:pPr algn="just"/>
            <a:r>
              <a:rPr lang="en-US" sz="1050" dirty="0">
                <a:latin typeface="Kinetic" panose="00000500000000000000" pitchFamily="50" charset="0"/>
                <a:ea typeface="Calibri" panose="020F0502020204030204" pitchFamily="34" charset="0"/>
                <a:cs typeface="Calibri" panose="020F0502020204030204" pitchFamily="34" charset="0"/>
              </a:rPr>
              <a:t>- Sing counting songs together e.g. Fish Alive, One Big Hippo.</a:t>
            </a:r>
          </a:p>
          <a:p>
            <a:pPr marL="171450" indent="-171450" algn="just">
              <a:buFontTx/>
              <a:buChar char="-"/>
            </a:pPr>
            <a:r>
              <a:rPr lang="en-US" sz="1050" dirty="0">
                <a:latin typeface="Kinetic" panose="00000500000000000000" pitchFamily="50" charset="0"/>
                <a:ea typeface="Calibri" panose="020F0502020204030204" pitchFamily="34" charset="0"/>
                <a:cs typeface="Calibri" panose="020F0502020204030204" pitchFamily="34" charset="0"/>
              </a:rPr>
              <a:t>Look out for numbers in the environment.</a:t>
            </a:r>
          </a:p>
          <a:p>
            <a:pPr marL="171450" indent="-171450" algn="just">
              <a:buFontTx/>
              <a:buChar char="-"/>
            </a:pPr>
            <a:r>
              <a:rPr lang="en-US" sz="1050" dirty="0">
                <a:latin typeface="Kinetic" panose="00000500000000000000" pitchFamily="50" charset="0"/>
                <a:ea typeface="Calibri" panose="020F0502020204030204" pitchFamily="34" charset="0"/>
                <a:cs typeface="Calibri" panose="020F0502020204030204" pitchFamily="34" charset="0"/>
              </a:rPr>
              <a:t>Count together as you go up and down steps.</a:t>
            </a:r>
            <a:endParaRPr lang="en-GB" sz="1050"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521194" y="300472"/>
            <a:ext cx="4216768" cy="188767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Communication and Language</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C+L we are </a:t>
            </a:r>
            <a:r>
              <a:rPr lang="en-US" sz="1050" dirty="0">
                <a:latin typeface="Kinetic" panose="00000500000000000000" pitchFamily="50" charset="0"/>
                <a:ea typeface="Calibri" panose="020F0502020204030204" pitchFamily="34" charset="0"/>
                <a:cs typeface="Calibri" panose="020F0502020204030204" pitchFamily="34" charset="0"/>
              </a:rPr>
              <a:t>are focusing on talking to adults and our </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classmates in sentences. Building confidence to talk about themselves and when to ask for help.</a:t>
            </a:r>
            <a:endParaRPr lang="en-GB" sz="1050" u="sng"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 </a:t>
            </a:r>
            <a:r>
              <a:rPr lang="en-GB" sz="1050" b="0" i="0" u="sng" strike="noStrike" cap="none" dirty="0">
                <a:solidFill>
                  <a:schemeClr val="dk1"/>
                </a:solidFill>
                <a:latin typeface="Kinetic" panose="00000500000000000000" pitchFamily="50" charset="0"/>
                <a:sym typeface="Arial"/>
              </a:rPr>
              <a:t>What you can do to help at home: </a:t>
            </a:r>
            <a:endParaRPr lang="en-GB" sz="1400" b="0" i="0" u="none" strike="noStrike" cap="none" dirty="0">
              <a:solidFill>
                <a:srgbClr val="000000"/>
              </a:solidFill>
              <a:latin typeface="Kinetic" panose="00000500000000000000" pitchFamily="50" charset="0"/>
              <a:sym typeface="Arial"/>
            </a:endParaRPr>
          </a:p>
          <a:p>
            <a:pPr marL="0" marR="0" lvl="0" indent="0" algn="l" rtl="0">
              <a:lnSpc>
                <a:spcPct val="100000"/>
              </a:lnSpc>
              <a:spcBef>
                <a:spcPts val="0"/>
              </a:spcBef>
              <a:spcAft>
                <a:spcPts val="0"/>
              </a:spcAft>
              <a:buClr>
                <a:srgbClr val="000000"/>
              </a:buClr>
              <a:buSzPts val="1050"/>
              <a:buFont typeface="Arial"/>
              <a:buNone/>
            </a:pPr>
            <a:r>
              <a:rPr lang="en-GB" sz="1050" b="0" i="0" u="none" strike="noStrike" cap="none" dirty="0">
                <a:solidFill>
                  <a:schemeClr val="dk1"/>
                </a:solidFill>
                <a:latin typeface="Kinetic" panose="00000500000000000000" pitchFamily="50" charset="0"/>
                <a:sym typeface="Arial"/>
              </a:rPr>
              <a:t>-Encourage your child to talk about things they like.</a:t>
            </a:r>
            <a:endParaRPr lang="en-GB" sz="1400" b="0" i="0" u="none" strike="noStrike" cap="none" dirty="0">
              <a:solidFill>
                <a:srgbClr val="000000"/>
              </a:solidFill>
              <a:latin typeface="Kinetic" panose="00000500000000000000" pitchFamily="50" charset="0"/>
              <a:sym typeface="Arial"/>
            </a:endParaRPr>
          </a:p>
          <a:p>
            <a:pPr marL="0" marR="0" lvl="0" indent="0" algn="l" rtl="0">
              <a:lnSpc>
                <a:spcPct val="100000"/>
              </a:lnSpc>
              <a:spcBef>
                <a:spcPts val="0"/>
              </a:spcBef>
              <a:spcAft>
                <a:spcPts val="0"/>
              </a:spcAft>
              <a:buNone/>
            </a:pPr>
            <a:r>
              <a:rPr lang="en-GB" sz="1050" b="0" i="0" u="none" strike="noStrike" cap="none" dirty="0">
                <a:solidFill>
                  <a:schemeClr val="dk1"/>
                </a:solidFill>
                <a:latin typeface="Kinetic" panose="00000500000000000000" pitchFamily="50" charset="0"/>
                <a:sym typeface="Arial"/>
              </a:rPr>
              <a:t>- </a:t>
            </a:r>
            <a:r>
              <a:rPr lang="en-GB" sz="1050" dirty="0">
                <a:solidFill>
                  <a:schemeClr val="dk1"/>
                </a:solidFill>
                <a:latin typeface="Kinetic" panose="00000500000000000000" pitchFamily="50" charset="0"/>
                <a:sym typeface="Arial"/>
              </a:rPr>
              <a:t>Reinforce</a:t>
            </a:r>
            <a:r>
              <a:rPr lang="en-GB" sz="1050" b="0" i="0" u="none" strike="noStrike" cap="none" dirty="0">
                <a:solidFill>
                  <a:schemeClr val="dk1"/>
                </a:solidFill>
                <a:latin typeface="Kinetic" panose="00000500000000000000" pitchFamily="50" charset="0"/>
                <a:sym typeface="Arial"/>
              </a:rPr>
              <a:t> making eye contact with the speak and taking turns when talking.</a:t>
            </a:r>
            <a:endParaRPr lang="en-GB" sz="900" dirty="0">
              <a:latin typeface="Kinetic" panose="00000500000000000000" pitchFamily="50" charset="0"/>
            </a:endParaRPr>
          </a:p>
          <a:p>
            <a:pPr marL="0" marR="0" lvl="0" indent="0" algn="l" rtl="0">
              <a:lnSpc>
                <a:spcPct val="100000"/>
              </a:lnSpc>
              <a:spcBef>
                <a:spcPts val="0"/>
              </a:spcBef>
              <a:spcAft>
                <a:spcPts val="0"/>
              </a:spcAft>
              <a:buNone/>
            </a:pPr>
            <a:r>
              <a:rPr lang="en-GB" sz="1050" b="0" i="0" u="none" strike="noStrike" cap="none" dirty="0">
                <a:solidFill>
                  <a:schemeClr val="dk1"/>
                </a:solidFill>
                <a:latin typeface="Kinetic" panose="00000500000000000000" pitchFamily="50" charset="0"/>
                <a:sym typeface="Arial"/>
              </a:rPr>
              <a:t>- Support your child to reply in sentences.</a:t>
            </a:r>
            <a:endParaRPr lang="en-GB" sz="1400" b="0" i="0" u="none" strike="noStrike" cap="none" dirty="0">
              <a:solidFill>
                <a:srgbClr val="000000"/>
              </a:solidFill>
              <a:latin typeface="Kinetic" panose="00000500000000000000" pitchFamily="50" charset="0"/>
              <a:sym typeface="Arial"/>
            </a:endParaRP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 </a:t>
            </a:r>
          </a:p>
          <a:p>
            <a:pPr marL="171450" indent="-171450">
              <a:spcAft>
                <a:spcPts val="0"/>
              </a:spcAft>
              <a:buFontTx/>
              <a:buChar char="-"/>
            </a:pPr>
            <a:endParaRPr lang="en-GB" sz="800" dirty="0">
              <a:latin typeface="Kinetic" panose="00000500000000000000" pitchFamily="50" charset="0"/>
              <a:ea typeface="Calibri" panose="020F0502020204030204" pitchFamily="34" charset="0"/>
              <a:cs typeface="Calibri" panose="020F0502020204030204" pitchFamily="34" charset="0"/>
            </a:endParaRP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479934" y="2434071"/>
            <a:ext cx="4216767" cy="188767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a:t>
            </a: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Literacy</a:t>
            </a:r>
          </a:p>
          <a:p>
            <a:pPr algn="ct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lgn="just">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Literacy the Reception children are</a:t>
            </a:r>
            <a:r>
              <a:rPr lang="en-US" sz="1050" dirty="0">
                <a:latin typeface="Kinetic" panose="00000500000000000000" pitchFamily="50" charset="0"/>
                <a:ea typeface="Calibri" panose="020F0502020204030204" pitchFamily="34" charset="0"/>
                <a:cs typeface="Calibri" panose="020F0502020204030204" pitchFamily="34" charset="0"/>
              </a:rPr>
              <a:t> reading The Something and Nursery children Goldilocks. The children will be encouraged join in with repeated sentences, talk about the story and predict what might happen next. We will be making marks to show what happens in the story and predict what might happen next. </a:t>
            </a:r>
          </a:p>
          <a:p>
            <a:pPr>
              <a:spcAft>
                <a:spcPts val="0"/>
              </a:spcAft>
            </a:pPr>
            <a:r>
              <a:rPr lang="en-US" sz="1050" u="sng" dirty="0">
                <a:latin typeface="Kinetic" panose="00000500000000000000" pitchFamily="50" charset="0"/>
                <a:ea typeface="Calibri" panose="020F0502020204030204" pitchFamily="34" charset="0"/>
                <a:cs typeface="Calibri" panose="020F0502020204030204" pitchFamily="34" charset="0"/>
              </a:rPr>
              <a:t>What you can do to help at home: </a:t>
            </a:r>
          </a:p>
          <a:p>
            <a:pPr algn="just">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Share stories together. Talk to your child about; who is in the story? What happened in the story? What did you enjoy? </a:t>
            </a: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endParaRPr lang="en-GB" sz="1050" u="sng"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8098756" y="4504459"/>
            <a:ext cx="3597945" cy="188767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Expressive Arts and Design </a:t>
            </a:r>
          </a:p>
          <a:p>
            <a:pPr algn="ctr">
              <a:spcAft>
                <a:spcPts val="0"/>
              </a:spcAft>
            </a:pPr>
            <a:endParaRPr lang="en-GB" sz="200" b="1" dirty="0">
              <a:effectLst/>
              <a:latin typeface="Kinetic" panose="00000500000000000000" pitchFamily="50" charset="0"/>
              <a:ea typeface="Calibri" panose="020F0502020204030204" pitchFamily="34" charset="0"/>
              <a:cs typeface="Calibri" panose="020F0502020204030204" pitchFamily="34" charset="0"/>
            </a:endParaRPr>
          </a:p>
          <a:p>
            <a:pPr algn="just">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In EAD we will be learning how to create a self </a:t>
            </a:r>
          </a:p>
          <a:p>
            <a:pPr algn="just"/>
            <a:r>
              <a:rPr lang="en-US" sz="1050" dirty="0">
                <a:latin typeface="Kinetic" panose="00000500000000000000" pitchFamily="50" charset="0"/>
                <a:ea typeface="Calibri" panose="020F0502020204030204" pitchFamily="34" charset="0"/>
                <a:cs typeface="Calibri" panose="020F0502020204030204" pitchFamily="34" charset="0"/>
              </a:rPr>
              <a:t>portrait. We will be looking into mirrors and observing our own faces to create these.  We will use different resources including glue, watercolours, paint and playdough to make artwork. </a:t>
            </a:r>
          </a:p>
          <a:p>
            <a:pPr marL="0" marR="0" lvl="0" indent="0" algn="l" rtl="0">
              <a:lnSpc>
                <a:spcPct val="100000"/>
              </a:lnSpc>
              <a:spcBef>
                <a:spcPts val="0"/>
              </a:spcBef>
              <a:spcAft>
                <a:spcPts val="0"/>
              </a:spcAft>
              <a:buClr>
                <a:srgbClr val="000000"/>
              </a:buClr>
              <a:buSzPts val="1050"/>
              <a:buFont typeface="Arial"/>
              <a:buNone/>
            </a:pPr>
            <a:r>
              <a:rPr lang="en-GB" sz="1050" b="0" i="0" u="sng" strike="noStrike" cap="none" dirty="0">
                <a:solidFill>
                  <a:schemeClr val="dk1"/>
                </a:solidFill>
                <a:latin typeface="Kinetic" panose="00000500000000000000" pitchFamily="50" charset="0"/>
                <a:sym typeface="Arial"/>
              </a:rPr>
              <a:t>What you can do to help at home: </a:t>
            </a:r>
            <a:endParaRPr lang="en-GB" sz="1400" b="0" i="0" u="none" strike="noStrike" cap="none" dirty="0">
              <a:solidFill>
                <a:srgbClr val="000000"/>
              </a:solidFill>
              <a:latin typeface="Kinetic" panose="00000500000000000000" pitchFamily="50" charset="0"/>
              <a:sym typeface="Arial"/>
            </a:endParaRPr>
          </a:p>
          <a:p>
            <a:pPr marL="171450" marR="0" lvl="0" indent="-171450" algn="l" rtl="0">
              <a:lnSpc>
                <a:spcPct val="100000"/>
              </a:lnSpc>
              <a:spcBef>
                <a:spcPts val="0"/>
              </a:spcBef>
              <a:spcAft>
                <a:spcPts val="0"/>
              </a:spcAft>
              <a:buClr>
                <a:srgbClr val="000000"/>
              </a:buClr>
              <a:buSzPts val="1050"/>
              <a:buFont typeface="Arial"/>
              <a:buChar char="-"/>
            </a:pPr>
            <a:r>
              <a:rPr lang="en-GB" sz="1050" b="0" i="0" u="none" strike="noStrike" cap="none" dirty="0">
                <a:solidFill>
                  <a:schemeClr val="dk1"/>
                </a:solidFill>
                <a:latin typeface="Kinetic" panose="00000500000000000000" pitchFamily="50" charset="0"/>
                <a:sym typeface="Arial"/>
              </a:rPr>
              <a:t>Learn the names of different colours</a:t>
            </a:r>
            <a:endParaRPr lang="en-GB" sz="900" dirty="0">
              <a:latin typeface="Kinetic" panose="00000500000000000000" pitchFamily="50" charset="0"/>
            </a:endParaRPr>
          </a:p>
          <a:p>
            <a:pPr marL="0" marR="0" lvl="0" indent="0" algn="l" rtl="0">
              <a:lnSpc>
                <a:spcPct val="100000"/>
              </a:lnSpc>
              <a:spcBef>
                <a:spcPts val="0"/>
              </a:spcBef>
              <a:spcAft>
                <a:spcPts val="0"/>
              </a:spcAft>
              <a:buNone/>
            </a:pPr>
            <a:r>
              <a:rPr lang="en-GB" sz="1050" b="0" i="0" u="none" strike="noStrike" cap="none" dirty="0">
                <a:solidFill>
                  <a:schemeClr val="dk1"/>
                </a:solidFill>
                <a:latin typeface="Kinetic" panose="00000500000000000000" pitchFamily="50" charset="0"/>
                <a:sym typeface="Arial"/>
              </a:rPr>
              <a:t>-   Encourage your child to draw and be creative at home.</a:t>
            </a:r>
            <a:endParaRPr lang="en-GB" sz="1050" b="0" i="0" u="none" strike="noStrike" cap="none" dirty="0">
              <a:solidFill>
                <a:schemeClr val="dk1"/>
              </a:solidFill>
              <a:latin typeface="Kinetic" panose="00000500000000000000" pitchFamily="50" charset="0"/>
              <a:ea typeface="Calibri"/>
              <a:cs typeface="Calibri"/>
              <a:sym typeface="Calibri"/>
            </a:endParaRPr>
          </a:p>
          <a:p>
            <a:pPr algn="just"/>
            <a:endParaRPr lang="en-US" sz="1050" dirty="0">
              <a:latin typeface="Calibri" panose="020F0502020204030204" pitchFamily="34" charset="0"/>
              <a:ea typeface="Calibri" panose="020F0502020204030204" pitchFamily="34" charset="0"/>
              <a:cs typeface="Calibri" panose="020F0502020204030204" pitchFamily="34" charset="0"/>
            </a:endParaRPr>
          </a:p>
          <a:p>
            <a:pPr algn="ctr">
              <a:spcAft>
                <a:spcPts val="0"/>
              </a:spcAft>
            </a:pP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4283582" y="4496399"/>
            <a:ext cx="3597945" cy="1903797"/>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Understanding the World </a:t>
            </a:r>
          </a:p>
          <a:p>
            <a:pPr algn="ct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lgn="just">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UW we are going to be looking at the topic all about </a:t>
            </a:r>
            <a:r>
              <a:rPr lang="en-GB" sz="1050">
                <a:latin typeface="Kinetic" panose="00000500000000000000" pitchFamily="50" charset="0"/>
                <a:ea typeface="Calibri" panose="020F0502020204030204" pitchFamily="34" charset="0"/>
                <a:cs typeface="Calibri" panose="020F0502020204030204" pitchFamily="34" charset="0"/>
              </a:rPr>
              <a:t>me,</a:t>
            </a:r>
            <a:r>
              <a:rPr lang="en-GB" sz="1050" dirty="0">
                <a:latin typeface="Kinetic" panose="00000500000000000000" pitchFamily="50" charset="0"/>
                <a:ea typeface="Calibri" panose="020F0502020204030204" pitchFamily="34" charset="0"/>
                <a:cs typeface="Calibri" panose="020F0502020204030204" pitchFamily="34" charset="0"/>
              </a:rPr>
              <a:t> </a:t>
            </a:r>
            <a:r>
              <a:rPr lang="en-GB" sz="1050">
                <a:latin typeface="Kinetic" panose="00000500000000000000" pitchFamily="50" charset="0"/>
                <a:ea typeface="Calibri" panose="020F0502020204030204" pitchFamily="34" charset="0"/>
                <a:cs typeface="Calibri" panose="020F0502020204030204" pitchFamily="34" charset="0"/>
              </a:rPr>
              <a:t>focuing</a:t>
            </a:r>
            <a:r>
              <a:rPr lang="en-GB" sz="1050" dirty="0">
                <a:latin typeface="Kinetic" panose="00000500000000000000" pitchFamily="50" charset="0"/>
                <a:ea typeface="Calibri" panose="020F0502020204030204" pitchFamily="34" charset="0"/>
                <a:cs typeface="Calibri" panose="020F0502020204030204" pitchFamily="34" charset="0"/>
              </a:rPr>
              <a:t> on our bodies, feelings, families, school and local area. We will discuss different celebrations that are special to us such as birthdays. We will learn about Autumn and the changes we see.</a:t>
            </a:r>
            <a:endParaRPr lang="en-US" sz="1050" dirty="0">
              <a:latin typeface="Kinetic" panose="00000500000000000000" pitchFamily="50" charset="0"/>
              <a:ea typeface="Calibri" panose="020F0502020204030204" pitchFamily="34" charset="0"/>
              <a:cs typeface="Calibri" panose="020F0502020204030204" pitchFamily="34" charset="0"/>
            </a:endParaRPr>
          </a:p>
          <a:p>
            <a:pPr marL="0" marR="0" lvl="0" indent="0" algn="l" rtl="0">
              <a:lnSpc>
                <a:spcPct val="100000"/>
              </a:lnSpc>
              <a:spcBef>
                <a:spcPts val="0"/>
              </a:spcBef>
              <a:spcAft>
                <a:spcPts val="0"/>
              </a:spcAft>
              <a:buNone/>
            </a:pPr>
            <a:r>
              <a:rPr lang="en-GB" sz="1050" b="0" i="0" u="sng" strike="noStrike" cap="none" dirty="0">
                <a:solidFill>
                  <a:schemeClr val="dk1"/>
                </a:solidFill>
                <a:latin typeface="Kinetic" panose="00000500000000000000" pitchFamily="50" charset="0"/>
                <a:sym typeface="Arial"/>
              </a:rPr>
              <a:t>What you can do to help at home: </a:t>
            </a:r>
            <a:endParaRPr lang="en-GB" sz="1050" b="0" i="0" u="none" strike="noStrike" cap="none" dirty="0">
              <a:solidFill>
                <a:srgbClr val="000000"/>
              </a:solidFill>
              <a:latin typeface="Kinetic" panose="00000500000000000000" pitchFamily="50" charset="0"/>
              <a:sym typeface="Arial"/>
            </a:endParaRPr>
          </a:p>
          <a:p>
            <a:pPr marL="0" marR="0" lvl="0" indent="0" algn="l" rtl="0">
              <a:lnSpc>
                <a:spcPct val="100000"/>
              </a:lnSpc>
              <a:spcBef>
                <a:spcPts val="0"/>
              </a:spcBef>
              <a:spcAft>
                <a:spcPts val="0"/>
              </a:spcAft>
              <a:buNone/>
            </a:pPr>
            <a:r>
              <a:rPr lang="en-GB" sz="1050" b="0" i="0" u="none" strike="noStrike" cap="none" dirty="0">
                <a:solidFill>
                  <a:schemeClr val="dk1"/>
                </a:solidFill>
                <a:latin typeface="Kinetic" panose="00000500000000000000" pitchFamily="50" charset="0"/>
                <a:sym typeface="Arial"/>
              </a:rPr>
              <a:t>-</a:t>
            </a:r>
            <a:r>
              <a:rPr lang="en-GB" sz="1050" dirty="0">
                <a:solidFill>
                  <a:schemeClr val="dk1"/>
                </a:solidFill>
                <a:latin typeface="Kinetic" panose="00000500000000000000" pitchFamily="50" charset="0"/>
                <a:sym typeface="Arial"/>
              </a:rPr>
              <a:t>T</a:t>
            </a:r>
            <a:r>
              <a:rPr lang="en-GB" sz="1050" b="0" i="0" u="none" strike="noStrike" cap="none" dirty="0">
                <a:solidFill>
                  <a:schemeClr val="dk1"/>
                </a:solidFill>
                <a:latin typeface="Kinetic" panose="00000500000000000000" pitchFamily="50" charset="0"/>
                <a:sym typeface="Arial"/>
              </a:rPr>
              <a:t>alk about who is in your family and what you like to do together. </a:t>
            </a:r>
            <a:endParaRPr lang="en-GB" sz="900" dirty="0">
              <a:latin typeface="Kinetic" panose="00000500000000000000" pitchFamily="50" charset="0"/>
            </a:endParaRPr>
          </a:p>
          <a:p>
            <a:pPr>
              <a:spcAft>
                <a:spcPts val="0"/>
              </a:spcAft>
            </a:pP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3"/>
          <a:stretch>
            <a:fillRect/>
          </a:stretch>
        </p:blipFill>
        <p:spPr>
          <a:xfrm>
            <a:off x="3423420" y="4567670"/>
            <a:ext cx="523050" cy="458227"/>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4"/>
          <a:stretch>
            <a:fillRect/>
          </a:stretch>
        </p:blipFill>
        <p:spPr>
          <a:xfrm>
            <a:off x="7346573" y="4567670"/>
            <a:ext cx="466725" cy="481575"/>
          </a:xfrm>
          <a:prstGeom prst="rect">
            <a:avLst/>
          </a:prstGeom>
        </p:spPr>
      </p:pic>
      <p:pic>
        <p:nvPicPr>
          <p:cNvPr id="25" name="Picture 24">
            <a:extLst>
              <a:ext uri="{FF2B5EF4-FFF2-40B4-BE49-F238E27FC236}">
                <a16:creationId xmlns:a16="http://schemas.microsoft.com/office/drawing/2014/main" id="{C6DEB3DC-29CF-4DC8-9639-6D1CC9991DE8}"/>
              </a:ext>
            </a:extLst>
          </p:cNvPr>
          <p:cNvPicPr>
            <a:picLocks noChangeAspect="1"/>
          </p:cNvPicPr>
          <p:nvPr/>
        </p:nvPicPr>
        <p:blipFill>
          <a:blip r:embed="rId5"/>
          <a:stretch>
            <a:fillRect/>
          </a:stretch>
        </p:blipFill>
        <p:spPr>
          <a:xfrm>
            <a:off x="4378703" y="4590983"/>
            <a:ext cx="466725" cy="434948"/>
          </a:xfrm>
          <a:prstGeom prst="rect">
            <a:avLst/>
          </a:prstGeom>
        </p:spPr>
      </p:pic>
      <p:pic>
        <p:nvPicPr>
          <p:cNvPr id="2" name="Picture 1">
            <a:extLst>
              <a:ext uri="{FF2B5EF4-FFF2-40B4-BE49-F238E27FC236}">
                <a16:creationId xmlns:a16="http://schemas.microsoft.com/office/drawing/2014/main" id="{F2788FC9-CCB8-465E-B836-4AD0995F6D16}"/>
              </a:ext>
            </a:extLst>
          </p:cNvPr>
          <p:cNvPicPr>
            <a:picLocks noChangeAspect="1"/>
          </p:cNvPicPr>
          <p:nvPr/>
        </p:nvPicPr>
        <p:blipFill>
          <a:blip r:embed="rId6"/>
          <a:stretch>
            <a:fillRect/>
          </a:stretch>
        </p:blipFill>
        <p:spPr>
          <a:xfrm>
            <a:off x="4001979" y="2432968"/>
            <a:ext cx="641172" cy="600833"/>
          </a:xfrm>
          <a:prstGeom prst="rect">
            <a:avLst/>
          </a:prstGeom>
        </p:spPr>
      </p:pic>
      <p:pic>
        <p:nvPicPr>
          <p:cNvPr id="3" name="Picture 2">
            <a:extLst>
              <a:ext uri="{FF2B5EF4-FFF2-40B4-BE49-F238E27FC236}">
                <a16:creationId xmlns:a16="http://schemas.microsoft.com/office/drawing/2014/main" id="{0ABE1787-FA1A-4DDA-87F8-F6C899A62447}"/>
              </a:ext>
            </a:extLst>
          </p:cNvPr>
          <p:cNvPicPr>
            <a:picLocks noChangeAspect="1"/>
          </p:cNvPicPr>
          <p:nvPr/>
        </p:nvPicPr>
        <p:blipFill>
          <a:blip r:embed="rId7"/>
          <a:stretch>
            <a:fillRect/>
          </a:stretch>
        </p:blipFill>
        <p:spPr>
          <a:xfrm>
            <a:off x="11160317" y="2532357"/>
            <a:ext cx="437323" cy="402054"/>
          </a:xfrm>
          <a:prstGeom prst="rect">
            <a:avLst/>
          </a:prstGeom>
        </p:spPr>
      </p:pic>
      <p:pic>
        <p:nvPicPr>
          <p:cNvPr id="5" name="Picture 4">
            <a:extLst>
              <a:ext uri="{FF2B5EF4-FFF2-40B4-BE49-F238E27FC236}">
                <a16:creationId xmlns:a16="http://schemas.microsoft.com/office/drawing/2014/main" id="{5BE0495E-7BD3-4735-8AEF-D3C25CB85475}"/>
              </a:ext>
            </a:extLst>
          </p:cNvPr>
          <p:cNvPicPr>
            <a:picLocks noChangeAspect="1"/>
          </p:cNvPicPr>
          <p:nvPr/>
        </p:nvPicPr>
        <p:blipFill>
          <a:blip r:embed="rId8"/>
          <a:stretch>
            <a:fillRect/>
          </a:stretch>
        </p:blipFill>
        <p:spPr>
          <a:xfrm>
            <a:off x="3956333" y="353808"/>
            <a:ext cx="654498" cy="688205"/>
          </a:xfrm>
          <a:prstGeom prst="rect">
            <a:avLst/>
          </a:prstGeom>
        </p:spPr>
      </p:pic>
      <p:pic>
        <p:nvPicPr>
          <p:cNvPr id="7" name="Picture 6">
            <a:extLst>
              <a:ext uri="{FF2B5EF4-FFF2-40B4-BE49-F238E27FC236}">
                <a16:creationId xmlns:a16="http://schemas.microsoft.com/office/drawing/2014/main" id="{2DAACBC3-EF90-4FD7-BE0D-A69942127557}"/>
              </a:ext>
            </a:extLst>
          </p:cNvPr>
          <p:cNvPicPr>
            <a:picLocks noChangeAspect="1"/>
          </p:cNvPicPr>
          <p:nvPr/>
        </p:nvPicPr>
        <p:blipFill>
          <a:blip r:embed="rId9"/>
          <a:stretch>
            <a:fillRect/>
          </a:stretch>
        </p:blipFill>
        <p:spPr>
          <a:xfrm>
            <a:off x="10965179" y="365977"/>
            <a:ext cx="632461" cy="629746"/>
          </a:xfrm>
          <a:prstGeom prst="rect">
            <a:avLst/>
          </a:prstGeom>
        </p:spPr>
      </p:pic>
      <p:pic>
        <p:nvPicPr>
          <p:cNvPr id="8" name="Picture 7">
            <a:extLst>
              <a:ext uri="{FF2B5EF4-FFF2-40B4-BE49-F238E27FC236}">
                <a16:creationId xmlns:a16="http://schemas.microsoft.com/office/drawing/2014/main" id="{5C44E95B-3B3A-430A-AFEC-21A65E2547E2}"/>
              </a:ext>
            </a:extLst>
          </p:cNvPr>
          <p:cNvPicPr>
            <a:picLocks noChangeAspect="1"/>
          </p:cNvPicPr>
          <p:nvPr/>
        </p:nvPicPr>
        <p:blipFill>
          <a:blip r:embed="rId10"/>
          <a:stretch>
            <a:fillRect/>
          </a:stretch>
        </p:blipFill>
        <p:spPr>
          <a:xfrm>
            <a:off x="11160317" y="4567670"/>
            <a:ext cx="497445" cy="458227"/>
          </a:xfrm>
          <a:prstGeom prst="rect">
            <a:avLst/>
          </a:prstGeom>
        </p:spPr>
      </p:pic>
      <p:pic>
        <p:nvPicPr>
          <p:cNvPr id="17" name="Picture 16">
            <a:extLst>
              <a:ext uri="{FF2B5EF4-FFF2-40B4-BE49-F238E27FC236}">
                <a16:creationId xmlns:a16="http://schemas.microsoft.com/office/drawing/2014/main" id="{415306D4-3593-2F5D-FF5A-06809AA03A71}"/>
              </a:ext>
            </a:extLst>
          </p:cNvPr>
          <p:cNvPicPr>
            <a:picLocks noChangeAspect="1"/>
          </p:cNvPicPr>
          <p:nvPr/>
        </p:nvPicPr>
        <p:blipFill rotWithShape="1">
          <a:blip r:embed="rId11">
            <a:extLst>
              <a:ext uri="{28A0092B-C50C-407E-A947-70E740481C1C}">
                <a14:useLocalDpi xmlns:a14="http://schemas.microsoft.com/office/drawing/2010/main" val="0"/>
              </a:ext>
            </a:extLst>
          </a:blip>
          <a:srcRect l="10834" r="3323"/>
          <a:stretch/>
        </p:blipFill>
        <p:spPr bwMode="auto">
          <a:xfrm>
            <a:off x="6607534" y="1017230"/>
            <a:ext cx="489999" cy="1020831"/>
          </a:xfrm>
          <a:prstGeom prst="rect">
            <a:avLst/>
          </a:prstGeom>
          <a:ln>
            <a:noFill/>
          </a:ln>
          <a:extLst>
            <a:ext uri="{53640926-AAD7-44D8-BBD7-CCE9431645EC}">
              <a14:shadowObscured xmlns:a14="http://schemas.microsoft.com/office/drawing/2010/main"/>
            </a:ext>
          </a:extLst>
        </p:spPr>
      </p:pic>
      <p:pic>
        <p:nvPicPr>
          <p:cNvPr id="18" name="Picture 17">
            <a:extLst>
              <a:ext uri="{FF2B5EF4-FFF2-40B4-BE49-F238E27FC236}">
                <a16:creationId xmlns:a16="http://schemas.microsoft.com/office/drawing/2014/main" id="{383396C6-34EC-1672-D71C-7568501322D3}"/>
              </a:ext>
            </a:extLst>
          </p:cNvPr>
          <p:cNvPicPr>
            <a:picLocks noChangeAspect="1"/>
          </p:cNvPicPr>
          <p:nvPr/>
        </p:nvPicPr>
        <p:blipFill rotWithShape="1">
          <a:blip r:embed="rId12">
            <a:extLst>
              <a:ext uri="{28A0092B-C50C-407E-A947-70E740481C1C}">
                <a14:useLocalDpi xmlns:a14="http://schemas.microsoft.com/office/drawing/2010/main" val="0"/>
              </a:ext>
            </a:extLst>
          </a:blip>
          <a:srcRect l="13693" t="9861" r="11639" b="11745"/>
          <a:stretch/>
        </p:blipFill>
        <p:spPr bwMode="auto">
          <a:xfrm>
            <a:off x="5157110" y="1160651"/>
            <a:ext cx="806367" cy="84689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851</TotalTime>
  <Words>617</Words>
  <Application>Microsoft Office PowerPoint</Application>
  <PresentationFormat>Widescreen</PresentationFormat>
  <Paragraphs>65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B Sharpe</cp:lastModifiedBy>
  <cp:revision>29</cp:revision>
  <dcterms:created xsi:type="dcterms:W3CDTF">2024-08-28T13:26:43Z</dcterms:created>
  <dcterms:modified xsi:type="dcterms:W3CDTF">2025-07-07T19:24:51Z</dcterms:modified>
</cp:coreProperties>
</file>