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21/10/2024</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21/10/2024</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33764"/>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2"/>
          <a:stretch>
            <a:fillRect/>
          </a:stretch>
        </p:blipFill>
        <p:spPr>
          <a:xfrm>
            <a:off x="4808917" y="2243166"/>
            <a:ext cx="2547273" cy="2078584"/>
          </a:xfrm>
          <a:prstGeom prst="rect">
            <a:avLst/>
          </a:prstGeom>
        </p:spPr>
      </p:pic>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4872947" y="300472"/>
            <a:ext cx="2441860" cy="178550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US" sz="1100" b="1" dirty="0">
                <a:latin typeface="Kinetic" panose="00000500000000000000" pitchFamily="50" charset="0"/>
                <a:ea typeface="Calibri" panose="020F0502020204030204" pitchFamily="34" charset="0"/>
                <a:cs typeface="Calibri" panose="020F0502020204030204" pitchFamily="34" charset="0"/>
              </a:rPr>
              <a:t>Falconhurst School Autumn 2 2024</a:t>
            </a:r>
          </a:p>
          <a:p>
            <a:pPr algn="ctr">
              <a:spcAft>
                <a:spcPts val="0"/>
              </a:spcAft>
            </a:pPr>
            <a:endParaRPr lang="en-GB" sz="1100" b="1" dirty="0">
              <a:latin typeface="Times New Roman" panose="02020603050405020304" pitchFamily="18" charset="0"/>
              <a:ea typeface="Calibri" panose="020F0502020204030204" pitchFamily="34" charset="0"/>
              <a:cs typeface="Calibri" panose="020F0502020204030204" pitchFamily="34" charset="0"/>
            </a:endParaRPr>
          </a:p>
          <a:p>
            <a:pPr algn="ctr">
              <a:spcAft>
                <a:spcPts val="0"/>
              </a:spcAft>
            </a:pPr>
            <a:r>
              <a:rPr lang="en-US" sz="1100" b="1" dirty="0">
                <a:effectLst/>
                <a:latin typeface="Kinetic" panose="00000500000000000000" pitchFamily="50" charset="0"/>
                <a:ea typeface="Calibri" panose="020F0502020204030204" pitchFamily="34" charset="0"/>
                <a:cs typeface="Calibri" panose="020F0502020204030204" pitchFamily="34" charset="0"/>
              </a:rPr>
              <a:t>Year Group: Reception </a:t>
            </a:r>
          </a:p>
          <a:p>
            <a:pPr algn="ctr">
              <a:spcAft>
                <a:spcPts val="0"/>
              </a:spcAft>
            </a:pPr>
            <a:endParaRPr lang="en-US"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284946"/>
            <a:ext cx="4303787"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Personal Social Emotional Development:</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PSED, we </a:t>
            </a:r>
            <a:r>
              <a:rPr lang="en-US" sz="1050" dirty="0">
                <a:latin typeface="Kinetic" panose="00000500000000000000" pitchFamily="50" charset="0"/>
                <a:ea typeface="Calibri" panose="020F0502020204030204" pitchFamily="34" charset="0"/>
                <a:cs typeface="Calibri" panose="020F0502020204030204" pitchFamily="34" charset="0"/>
              </a:rPr>
              <a:t>will be understanding our feelings and that we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can effect others.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We will continuing to develop sharing and turn taking in class and seeing more children become independent with this.</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We will also be valuing differences in our PSHE. Looking at why we are special, and what is same and different. </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404034" y="2369659"/>
            <a:ext cx="4303787" cy="1952091"/>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Physical Development </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PD we are </a:t>
            </a:r>
            <a:r>
              <a:rPr lang="en-US" sz="1050" dirty="0">
                <a:latin typeface="Kinetic" panose="00000500000000000000" pitchFamily="50" charset="0"/>
                <a:ea typeface="Calibri" panose="020F0502020204030204" pitchFamily="34" charset="0"/>
                <a:cs typeface="Calibri" panose="020F0502020204030204" pitchFamily="34" charset="0"/>
              </a:rPr>
              <a:t>developing our climbing, throwing, moving and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balancing skills in our outdoor area and with our sports coach. We will also be taking part in dough gym and squiggle whilst you wiggle each day. This is to build are strength for writing. </a:t>
            </a: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r>
              <a:rPr lang="en-GB" sz="1050" dirty="0">
                <a:latin typeface="Kinetic" panose="00000500000000000000" pitchFamily="50" charset="0"/>
                <a:ea typeface="Calibri" panose="020F0502020204030204" pitchFamily="34" charset="0"/>
                <a:cs typeface="Calibri" panose="020F0502020204030204" pitchFamily="34" charset="0"/>
              </a:rPr>
              <a:t>: </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-Stay active; go on walks, have a dance trying different ways of moving and balancing. </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496400"/>
            <a:ext cx="3597945" cy="192618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Maths </a:t>
            </a:r>
          </a:p>
          <a:p>
            <a:pP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r>
              <a:rPr lang="en-GB" sz="1050" dirty="0">
                <a:latin typeface="Kinetic" panose="00000500000000000000" pitchFamily="50" charset="0"/>
                <a:ea typeface="Calibri" panose="020F0502020204030204" pitchFamily="34" charset="0"/>
                <a:cs typeface="Calibri" panose="020F0502020204030204" pitchFamily="34" charset="0"/>
              </a:rPr>
              <a:t>In Maths we will be recognising and sorting number </a:t>
            </a:r>
          </a:p>
          <a:p>
            <a:r>
              <a:rPr lang="en-GB" sz="1050" dirty="0">
                <a:latin typeface="Kinetic" panose="00000500000000000000" pitchFamily="50" charset="0"/>
                <a:ea typeface="Calibri" panose="020F0502020204030204" pitchFamily="34" charset="0"/>
                <a:cs typeface="Calibri" panose="020F0502020204030204" pitchFamily="34" charset="0"/>
              </a:rPr>
              <a:t>1-5. </a:t>
            </a:r>
            <a:r>
              <a:rPr lang="en-US" sz="1050" dirty="0" err="1">
                <a:latin typeface="Kinetic" panose="00000500000000000000" pitchFamily="50" charset="0"/>
                <a:ea typeface="Calibri" panose="020F0502020204030204" pitchFamily="34" charset="0"/>
                <a:cs typeface="Calibri" panose="020F0502020204030204" pitchFamily="34" charset="0"/>
              </a:rPr>
              <a:t>Subitising</a:t>
            </a:r>
            <a:r>
              <a:rPr lang="en-US" sz="1050" dirty="0">
                <a:latin typeface="Kinetic" panose="00000500000000000000" pitchFamily="50" charset="0"/>
                <a:ea typeface="Calibri" panose="020F0502020204030204" pitchFamily="34" charset="0"/>
                <a:cs typeface="Calibri" panose="020F0502020204030204" pitchFamily="34" charset="0"/>
              </a:rPr>
              <a:t>, representing and the composition of 1-5.</a:t>
            </a:r>
          </a:p>
          <a:p>
            <a:r>
              <a:rPr lang="en-US" sz="1050" dirty="0">
                <a:latin typeface="Kinetic" panose="00000500000000000000" pitchFamily="50" charset="0"/>
                <a:ea typeface="Calibri" panose="020F0502020204030204" pitchFamily="34" charset="0"/>
                <a:cs typeface="Calibri" panose="020F0502020204030204" pitchFamily="34" charset="0"/>
              </a:rPr>
              <a:t>Looking at shapes that have four sides and identifying squares and rectangles.</a:t>
            </a:r>
          </a:p>
          <a:p>
            <a:endParaRPr lang="en-US" sz="1050" dirty="0">
              <a:latin typeface="Kinetic" panose="00000500000000000000" pitchFamily="50" charset="0"/>
              <a:ea typeface="Calibri" panose="020F0502020204030204" pitchFamily="34" charset="0"/>
              <a:cs typeface="Calibri" panose="020F0502020204030204" pitchFamily="34" charset="0"/>
            </a:endParaRPr>
          </a:p>
          <a:p>
            <a:r>
              <a:rPr lang="en-US"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r>
              <a:rPr lang="en-US" sz="1050" dirty="0">
                <a:latin typeface="Kinetic" panose="00000500000000000000" pitchFamily="50" charset="0"/>
                <a:ea typeface="Calibri" panose="020F0502020204030204" pitchFamily="34" charset="0"/>
                <a:cs typeface="Calibri" panose="020F0502020204030204" pitchFamily="34" charset="0"/>
              </a:rPr>
              <a:t>- Take part in the weekly home learning.</a:t>
            </a:r>
          </a:p>
          <a:p>
            <a:r>
              <a:rPr lang="en-US" sz="1050" dirty="0">
                <a:latin typeface="Kinetic" panose="00000500000000000000" pitchFamily="50" charset="0"/>
                <a:ea typeface="Calibri" panose="020F0502020204030204" pitchFamily="34" charset="0"/>
                <a:cs typeface="Calibri" panose="020F0502020204030204" pitchFamily="34" charset="0"/>
              </a:rPr>
              <a:t>- Look out for squares and rectangles in the environment. </a:t>
            </a: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521194" y="300472"/>
            <a:ext cx="4216768"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Communication and Language</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C+L, w</a:t>
            </a:r>
            <a:r>
              <a:rPr lang="en-US" sz="1050" dirty="0">
                <a:latin typeface="Kinetic" panose="00000500000000000000" pitchFamily="50" charset="0"/>
                <a:ea typeface="Calibri" panose="020F0502020204030204" pitchFamily="34" charset="0"/>
                <a:cs typeface="Calibri" panose="020F0502020204030204" pitchFamily="34" charset="0"/>
              </a:rPr>
              <a:t>e will be encouraging the children to talk in full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sentences by scaffolding and modelling.</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We will be introducing new ambitious vocabulary linked to topics.</a:t>
            </a: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 </a:t>
            </a:r>
            <a:endParaRPr lang="en-GB" sz="1050" u="sng"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What you can do to help at home:</a:t>
            </a: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a:t>
            </a:r>
            <a:r>
              <a:rPr lang="en-US" sz="1050" dirty="0">
                <a:latin typeface="Kinetic" panose="00000500000000000000" pitchFamily="50" charset="0"/>
                <a:ea typeface="Calibri" panose="020F0502020204030204" pitchFamily="34" charset="0"/>
                <a:cs typeface="Calibri" panose="020F0502020204030204" pitchFamily="34" charset="0"/>
              </a:rPr>
              <a:t> Encourage your child to talk about things they like.</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 Support your child to reply in sentences </a:t>
            </a:r>
          </a:p>
          <a:p>
            <a:pPr>
              <a:spcAft>
                <a:spcPts val="0"/>
              </a:spcAft>
            </a:pPr>
            <a:r>
              <a:rPr lang="en-GB" sz="1050" u="sng" dirty="0">
                <a:latin typeface="Kinetic" panose="00000500000000000000" pitchFamily="50" charset="0"/>
                <a:ea typeface="Calibri" panose="020F0502020204030204" pitchFamily="34" charset="0"/>
                <a:cs typeface="Calibri" panose="020F0502020204030204" pitchFamily="34" charset="0"/>
              </a:rPr>
              <a:t> </a:t>
            </a:r>
          </a:p>
          <a:p>
            <a:pPr marL="171450" indent="-171450">
              <a:spcAft>
                <a:spcPts val="0"/>
              </a:spcAft>
              <a:buFontTx/>
              <a:buChar char="-"/>
            </a:pPr>
            <a:endParaRPr lang="en-GB" sz="800" dirty="0">
              <a:latin typeface="Kinetic" panose="00000500000000000000" pitchFamily="50"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479934" y="2434071"/>
            <a:ext cx="4216767"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a:t>
            </a: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Literacy</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Literacy we are </a:t>
            </a:r>
            <a:r>
              <a:rPr lang="en-US" sz="1050" dirty="0">
                <a:latin typeface="Kinetic" panose="00000500000000000000" pitchFamily="50" charset="0"/>
                <a:ea typeface="Calibri" panose="020F0502020204030204" pitchFamily="34" charset="0"/>
                <a:cs typeface="Calibri" panose="020F0502020204030204" pitchFamily="34" charset="0"/>
              </a:rPr>
              <a:t>going to be reading Star in a Jar by Sam</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Hay. The children will be encouraged to talk about the four parts of a story; opening, build-up, problem and ending. We will be encouraged to plan and say a sentences accurately, represent parts with drawings or words. </a:t>
            </a:r>
          </a:p>
          <a:p>
            <a:pPr>
              <a:spcAft>
                <a:spcPts val="0"/>
              </a:spcAft>
            </a:pPr>
            <a:r>
              <a:rPr lang="en-US" sz="1050" u="sng" dirty="0">
                <a:latin typeface="Kinetic" panose="00000500000000000000" pitchFamily="50" charset="0"/>
                <a:ea typeface="Calibri" panose="020F0502020204030204" pitchFamily="34" charset="0"/>
                <a:cs typeface="Calibri" panose="020F0502020204030204" pitchFamily="34" charset="0"/>
              </a:rPr>
              <a:t>What you can do to help at home: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Share stories together. Talk to your child about; who is in the story? what happened in the story? What did you enjoy? </a:t>
            </a: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endParaRPr lang="en-GB" sz="1050" u="sng"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8098756" y="4504459"/>
            <a:ext cx="3597945" cy="188767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Expressive Arts and Design </a:t>
            </a:r>
          </a:p>
          <a:p>
            <a:pPr algn="ctr">
              <a:spcAft>
                <a:spcPts val="0"/>
              </a:spcAft>
            </a:pPr>
            <a:endParaRPr lang="en-GB" sz="1050" b="1" dirty="0">
              <a:effectLst/>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In EAD, we will be learning all about paint.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We will be looking at different techniques, finger painting, painting to music, brushes etc. </a:t>
            </a:r>
          </a:p>
          <a:p>
            <a:pPr>
              <a:spcAft>
                <a:spcPts val="0"/>
              </a:spcAft>
            </a:pPr>
            <a:r>
              <a:rPr lang="en-US" sz="1050" dirty="0">
                <a:latin typeface="Kinetic" panose="00000500000000000000" pitchFamily="50" charset="0"/>
                <a:ea typeface="Calibri" panose="020F0502020204030204" pitchFamily="34" charset="0"/>
                <a:cs typeface="Calibri" panose="020F0502020204030204" pitchFamily="34" charset="0"/>
              </a:rPr>
              <a:t>We will be looking at the artist Megan Coyle and recreating her artwork.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4283582" y="4496399"/>
            <a:ext cx="3597945" cy="19037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Times New Roman" panose="02020603050405020304" pitchFamily="18" charset="0"/>
                <a:ea typeface="Calibri" panose="020F0502020204030204" pitchFamily="34" charset="0"/>
                <a:cs typeface="Calibri" panose="020F0502020204030204" pitchFamily="34" charset="0"/>
              </a:rPr>
              <a:t> </a:t>
            </a:r>
            <a:r>
              <a:rPr lang="en-GB" sz="1050" b="1" dirty="0">
                <a:latin typeface="Kinetic" panose="00000500000000000000" pitchFamily="50" charset="0"/>
                <a:ea typeface="Calibri" panose="020F0502020204030204" pitchFamily="34" charset="0"/>
                <a:cs typeface="Calibri" panose="020F0502020204030204" pitchFamily="34" charset="0"/>
              </a:rPr>
              <a:t>Understanding the World </a:t>
            </a:r>
          </a:p>
          <a:p>
            <a:pPr algn="ctr">
              <a:spcAft>
                <a:spcPts val="0"/>
              </a:spcAft>
            </a:pPr>
            <a:endParaRPr lang="en-GB" sz="1050" b="1"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In UW we are going to be looking at the topic of celebrations Diwali, Eid, Christmas and how people celebrate them. We will be discussing giving and thank you. </a:t>
            </a:r>
          </a:p>
          <a:p>
            <a:pPr>
              <a:spcAft>
                <a:spcPts val="0"/>
              </a:spcAft>
            </a:pPr>
            <a:endParaRPr lang="en-GB" sz="1050" dirty="0">
              <a:latin typeface="Kinetic" panose="00000500000000000000" pitchFamily="50" charset="0"/>
              <a:ea typeface="Calibri" panose="020F0502020204030204" pitchFamily="34" charset="0"/>
              <a:cs typeface="Calibri" panose="020F0502020204030204" pitchFamily="34" charset="0"/>
            </a:endParaRPr>
          </a:p>
          <a:p>
            <a:pPr>
              <a:spcAft>
                <a:spcPts val="0"/>
              </a:spcAft>
            </a:pPr>
            <a:r>
              <a:rPr lang="en-GB" sz="1050" dirty="0">
                <a:latin typeface="Kinetic" panose="00000500000000000000" pitchFamily="50" charset="0"/>
                <a:ea typeface="Calibri" panose="020F0502020204030204" pitchFamily="34" charset="0"/>
                <a:cs typeface="Calibri" panose="020F0502020204030204" pitchFamily="34" charset="0"/>
              </a:rPr>
              <a:t>We will also be looking at how the season is changing into Winter. As well as, looking at day and night. </a:t>
            </a:r>
          </a:p>
        </p:txBody>
      </p:sp>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3367366" y="4567670"/>
            <a:ext cx="579104" cy="507334"/>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4"/>
          <a:stretch>
            <a:fillRect/>
          </a:stretch>
        </p:blipFill>
        <p:spPr>
          <a:xfrm>
            <a:off x="7346573" y="4567670"/>
            <a:ext cx="466725" cy="481575"/>
          </a:xfrm>
          <a:prstGeom prst="rect">
            <a:avLst/>
          </a:prstGeom>
        </p:spPr>
      </p:pic>
      <p:pic>
        <p:nvPicPr>
          <p:cNvPr id="25" name="Picture 24">
            <a:extLst>
              <a:ext uri="{FF2B5EF4-FFF2-40B4-BE49-F238E27FC236}">
                <a16:creationId xmlns:a16="http://schemas.microsoft.com/office/drawing/2014/main" id="{C6DEB3DC-29CF-4DC8-9639-6D1CC9991DE8}"/>
              </a:ext>
            </a:extLst>
          </p:cNvPr>
          <p:cNvPicPr>
            <a:picLocks noChangeAspect="1"/>
          </p:cNvPicPr>
          <p:nvPr/>
        </p:nvPicPr>
        <p:blipFill>
          <a:blip r:embed="rId5"/>
          <a:stretch>
            <a:fillRect/>
          </a:stretch>
        </p:blipFill>
        <p:spPr>
          <a:xfrm>
            <a:off x="4378703" y="4590983"/>
            <a:ext cx="466725" cy="434948"/>
          </a:xfrm>
          <a:prstGeom prst="rect">
            <a:avLst/>
          </a:prstGeom>
        </p:spPr>
      </p:pic>
      <p:pic>
        <p:nvPicPr>
          <p:cNvPr id="2" name="Picture 1">
            <a:extLst>
              <a:ext uri="{FF2B5EF4-FFF2-40B4-BE49-F238E27FC236}">
                <a16:creationId xmlns:a16="http://schemas.microsoft.com/office/drawing/2014/main" id="{F2788FC9-CCB8-465E-B836-4AD0995F6D16}"/>
              </a:ext>
            </a:extLst>
          </p:cNvPr>
          <p:cNvPicPr>
            <a:picLocks noChangeAspect="1"/>
          </p:cNvPicPr>
          <p:nvPr/>
        </p:nvPicPr>
        <p:blipFill>
          <a:blip r:embed="rId6"/>
          <a:stretch>
            <a:fillRect/>
          </a:stretch>
        </p:blipFill>
        <p:spPr>
          <a:xfrm>
            <a:off x="4001979" y="2432968"/>
            <a:ext cx="641172" cy="600833"/>
          </a:xfrm>
          <a:prstGeom prst="rect">
            <a:avLst/>
          </a:prstGeom>
        </p:spPr>
      </p:pic>
      <p:pic>
        <p:nvPicPr>
          <p:cNvPr id="3" name="Picture 2">
            <a:extLst>
              <a:ext uri="{FF2B5EF4-FFF2-40B4-BE49-F238E27FC236}">
                <a16:creationId xmlns:a16="http://schemas.microsoft.com/office/drawing/2014/main" id="{0ABE1787-FA1A-4DDA-87F8-F6C899A62447}"/>
              </a:ext>
            </a:extLst>
          </p:cNvPr>
          <p:cNvPicPr>
            <a:picLocks noChangeAspect="1"/>
          </p:cNvPicPr>
          <p:nvPr/>
        </p:nvPicPr>
        <p:blipFill>
          <a:blip r:embed="rId7"/>
          <a:stretch>
            <a:fillRect/>
          </a:stretch>
        </p:blipFill>
        <p:spPr>
          <a:xfrm>
            <a:off x="10954462" y="2493637"/>
            <a:ext cx="705993" cy="649058"/>
          </a:xfrm>
          <a:prstGeom prst="rect">
            <a:avLst/>
          </a:prstGeom>
        </p:spPr>
      </p:pic>
      <p:pic>
        <p:nvPicPr>
          <p:cNvPr id="4" name="Picture 3">
            <a:extLst>
              <a:ext uri="{FF2B5EF4-FFF2-40B4-BE49-F238E27FC236}">
                <a16:creationId xmlns:a16="http://schemas.microsoft.com/office/drawing/2014/main" id="{6B63C381-B29B-45D0-BCB0-7CBA785D9239}"/>
              </a:ext>
            </a:extLst>
          </p:cNvPr>
          <p:cNvPicPr>
            <a:picLocks noChangeAspect="1"/>
          </p:cNvPicPr>
          <p:nvPr/>
        </p:nvPicPr>
        <p:blipFill>
          <a:blip r:embed="rId8"/>
          <a:stretch>
            <a:fillRect/>
          </a:stretch>
        </p:blipFill>
        <p:spPr>
          <a:xfrm>
            <a:off x="5700923" y="1313432"/>
            <a:ext cx="790153" cy="688416"/>
          </a:xfrm>
          <a:prstGeom prst="rect">
            <a:avLst/>
          </a:prstGeom>
        </p:spPr>
      </p:pic>
      <p:pic>
        <p:nvPicPr>
          <p:cNvPr id="5" name="Picture 4">
            <a:extLst>
              <a:ext uri="{FF2B5EF4-FFF2-40B4-BE49-F238E27FC236}">
                <a16:creationId xmlns:a16="http://schemas.microsoft.com/office/drawing/2014/main" id="{5BE0495E-7BD3-4735-8AEF-D3C25CB85475}"/>
              </a:ext>
            </a:extLst>
          </p:cNvPr>
          <p:cNvPicPr>
            <a:picLocks noChangeAspect="1"/>
          </p:cNvPicPr>
          <p:nvPr/>
        </p:nvPicPr>
        <p:blipFill>
          <a:blip r:embed="rId9"/>
          <a:stretch>
            <a:fillRect/>
          </a:stretch>
        </p:blipFill>
        <p:spPr>
          <a:xfrm>
            <a:off x="3956333" y="353808"/>
            <a:ext cx="654498" cy="688205"/>
          </a:xfrm>
          <a:prstGeom prst="rect">
            <a:avLst/>
          </a:prstGeom>
        </p:spPr>
      </p:pic>
      <p:pic>
        <p:nvPicPr>
          <p:cNvPr id="7" name="Picture 6">
            <a:extLst>
              <a:ext uri="{FF2B5EF4-FFF2-40B4-BE49-F238E27FC236}">
                <a16:creationId xmlns:a16="http://schemas.microsoft.com/office/drawing/2014/main" id="{2DAACBC3-EF90-4FD7-BE0D-A69942127557}"/>
              </a:ext>
            </a:extLst>
          </p:cNvPr>
          <p:cNvPicPr>
            <a:picLocks noChangeAspect="1"/>
          </p:cNvPicPr>
          <p:nvPr/>
        </p:nvPicPr>
        <p:blipFill>
          <a:blip r:embed="rId10"/>
          <a:stretch>
            <a:fillRect/>
          </a:stretch>
        </p:blipFill>
        <p:spPr>
          <a:xfrm>
            <a:off x="10965179" y="365977"/>
            <a:ext cx="632461" cy="629746"/>
          </a:xfrm>
          <a:prstGeom prst="rect">
            <a:avLst/>
          </a:prstGeom>
        </p:spPr>
      </p:pic>
      <p:pic>
        <p:nvPicPr>
          <p:cNvPr id="8" name="Picture 7">
            <a:extLst>
              <a:ext uri="{FF2B5EF4-FFF2-40B4-BE49-F238E27FC236}">
                <a16:creationId xmlns:a16="http://schemas.microsoft.com/office/drawing/2014/main" id="{5C44E95B-3B3A-430A-AFEC-21A65E2547E2}"/>
              </a:ext>
            </a:extLst>
          </p:cNvPr>
          <p:cNvPicPr>
            <a:picLocks noChangeAspect="1"/>
          </p:cNvPicPr>
          <p:nvPr/>
        </p:nvPicPr>
        <p:blipFill>
          <a:blip r:embed="rId11"/>
          <a:stretch>
            <a:fillRect/>
          </a:stretch>
        </p:blipFill>
        <p:spPr>
          <a:xfrm>
            <a:off x="10965179" y="4567670"/>
            <a:ext cx="692583" cy="637981"/>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7541</TotalTime>
  <Words>494</Words>
  <Application>Microsoft Office PowerPoint</Application>
  <PresentationFormat>Widescreen</PresentationFormat>
  <Paragraphs>62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R Younger-Gray</cp:lastModifiedBy>
  <cp:revision>34</cp:revision>
  <dcterms:created xsi:type="dcterms:W3CDTF">2024-08-28T13:26:43Z</dcterms:created>
  <dcterms:modified xsi:type="dcterms:W3CDTF">2024-10-21T07:32:50Z</dcterms:modified>
</cp:coreProperties>
</file>